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9" r:id="rId2"/>
  </p:sldMasterIdLst>
  <p:notesMasterIdLst>
    <p:notesMasterId r:id="rId33"/>
  </p:notesMasterIdLst>
  <p:sldIdLst>
    <p:sldId id="256" r:id="rId3"/>
    <p:sldId id="282" r:id="rId4"/>
    <p:sldId id="279" r:id="rId5"/>
    <p:sldId id="765" r:id="rId6"/>
    <p:sldId id="260" r:id="rId7"/>
    <p:sldId id="283" r:id="rId8"/>
    <p:sldId id="257" r:id="rId9"/>
    <p:sldId id="269" r:id="rId10"/>
    <p:sldId id="268" r:id="rId11"/>
    <p:sldId id="293" r:id="rId12"/>
    <p:sldId id="289" r:id="rId13"/>
    <p:sldId id="750" r:id="rId14"/>
    <p:sldId id="280" r:id="rId15"/>
    <p:sldId id="264" r:id="rId16"/>
    <p:sldId id="265" r:id="rId17"/>
    <p:sldId id="753" r:id="rId18"/>
    <p:sldId id="754" r:id="rId19"/>
    <p:sldId id="699" r:id="rId20"/>
    <p:sldId id="828" r:id="rId21"/>
    <p:sldId id="746" r:id="rId22"/>
    <p:sldId id="273" r:id="rId23"/>
    <p:sldId id="351" r:id="rId24"/>
    <p:sldId id="827" r:id="rId25"/>
    <p:sldId id="263" r:id="rId26"/>
    <p:sldId id="262" r:id="rId27"/>
    <p:sldId id="288" r:id="rId28"/>
    <p:sldId id="274" r:id="rId29"/>
    <p:sldId id="275" r:id="rId30"/>
    <p:sldId id="291" r:id="rId31"/>
    <p:sldId id="290" r:id="rId3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18" autoAdjust="0"/>
    <p:restoredTop sz="80884" autoAdjust="0"/>
  </p:normalViewPr>
  <p:slideViewPr>
    <p:cSldViewPr snapToGrid="0" snapToObjects="1">
      <p:cViewPr varScale="1">
        <p:scale>
          <a:sx n="102" d="100"/>
          <a:sy n="102" d="100"/>
        </p:scale>
        <p:origin x="20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fr-FR" sz="2128" b="1" i="0" u="none" strike="noStrike" kern="1200" cap="all" spc="120" normalizeH="0" baseline="0" noProof="0">
                <a:solidFill>
                  <a:schemeClr val="tx1">
                    <a:lumMod val="65000"/>
                    <a:lumOff val="35000"/>
                  </a:schemeClr>
                </a:solidFill>
                <a:latin typeface="+mn-lt"/>
                <a:ea typeface="+mn-ea"/>
                <a:cs typeface="+mn-cs"/>
              </a:defRPr>
            </a:pPr>
            <a:r>
              <a:rPr lang="fr-FR" sz="1800" noProof="0" dirty="0"/>
              <a:t>Travailleur</a:t>
            </a:r>
            <a:r>
              <a:rPr lang="fr-FR" sz="1800" baseline="0" noProof="0" dirty="0"/>
              <a:t>s ayant souffert de maux de dos durant les 12 derniers mois (</a:t>
            </a:r>
            <a:r>
              <a:rPr lang="fr-FR" sz="1800" baseline="0" noProof="0" dirty="0" err="1"/>
              <a:t>eurofound</a:t>
            </a:r>
            <a:r>
              <a:rPr lang="fr-FR" sz="1800" baseline="0" noProof="0" dirty="0"/>
              <a:t>)</a:t>
            </a:r>
            <a:endParaRPr lang="fr-FR" sz="1800" noProof="0" dirty="0"/>
          </a:p>
        </c:rich>
      </c:tx>
      <c:overlay val="0"/>
      <c:spPr>
        <a:noFill/>
        <a:ln>
          <a:noFill/>
        </a:ln>
        <a:effectLst/>
      </c:spPr>
      <c:txPr>
        <a:bodyPr rot="0" spcFirstLastPara="1" vertOverflow="ellipsis" vert="horz" wrap="square" anchor="ctr" anchorCtr="1"/>
        <a:lstStyle/>
        <a:p>
          <a:pPr>
            <a:defRPr lang="fr-FR" sz="2128" b="1" i="0" u="none" strike="noStrike" kern="1200" cap="all" spc="120" normalizeH="0" baseline="0" noProof="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Blad1!$B$1</c:f>
              <c:strCache>
                <c:ptCount val="1"/>
                <c:pt idx="0">
                  <c:v>Belgique</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numRef>
              <c:f>Blad1!$A$2:$A$4</c:f>
              <c:numCache>
                <c:formatCode>General</c:formatCode>
                <c:ptCount val="3"/>
                <c:pt idx="0">
                  <c:v>2010</c:v>
                </c:pt>
                <c:pt idx="1">
                  <c:v>2015</c:v>
                </c:pt>
                <c:pt idx="2">
                  <c:v>2021</c:v>
                </c:pt>
              </c:numCache>
            </c:numRef>
          </c:cat>
          <c:val>
            <c:numRef>
              <c:f>Blad1!$B$2:$B$4</c:f>
              <c:numCache>
                <c:formatCode>General</c:formatCode>
                <c:ptCount val="3"/>
                <c:pt idx="0">
                  <c:v>44</c:v>
                </c:pt>
                <c:pt idx="1">
                  <c:v>44</c:v>
                </c:pt>
                <c:pt idx="2">
                  <c:v>52</c:v>
                </c:pt>
              </c:numCache>
            </c:numRef>
          </c:val>
          <c:smooth val="0"/>
          <c:extLst>
            <c:ext xmlns:c16="http://schemas.microsoft.com/office/drawing/2014/chart" uri="{C3380CC4-5D6E-409C-BE32-E72D297353CC}">
              <c16:uniqueId val="{00000000-5122-4815-86F6-0EBE20AC82AC}"/>
            </c:ext>
          </c:extLst>
        </c:ser>
        <c:ser>
          <c:idx val="1"/>
          <c:order val="1"/>
          <c:tx>
            <c:strRef>
              <c:f>Blad1!$C$1</c:f>
              <c:strCache>
                <c:ptCount val="1"/>
                <c:pt idx="0">
                  <c:v>Hommes</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numRef>
              <c:f>Blad1!$A$2:$A$4</c:f>
              <c:numCache>
                <c:formatCode>General</c:formatCode>
                <c:ptCount val="3"/>
                <c:pt idx="0">
                  <c:v>2010</c:v>
                </c:pt>
                <c:pt idx="1">
                  <c:v>2015</c:v>
                </c:pt>
                <c:pt idx="2">
                  <c:v>2021</c:v>
                </c:pt>
              </c:numCache>
            </c:numRef>
          </c:cat>
          <c:val>
            <c:numRef>
              <c:f>Blad1!$C$2:$C$4</c:f>
              <c:numCache>
                <c:formatCode>General</c:formatCode>
                <c:ptCount val="3"/>
                <c:pt idx="0">
                  <c:v>44</c:v>
                </c:pt>
                <c:pt idx="1">
                  <c:v>43</c:v>
                </c:pt>
                <c:pt idx="2">
                  <c:v>51</c:v>
                </c:pt>
              </c:numCache>
            </c:numRef>
          </c:val>
          <c:smooth val="0"/>
          <c:extLst>
            <c:ext xmlns:c16="http://schemas.microsoft.com/office/drawing/2014/chart" uri="{C3380CC4-5D6E-409C-BE32-E72D297353CC}">
              <c16:uniqueId val="{00000001-5122-4815-86F6-0EBE20AC82AC}"/>
            </c:ext>
          </c:extLst>
        </c:ser>
        <c:ser>
          <c:idx val="2"/>
          <c:order val="2"/>
          <c:tx>
            <c:strRef>
              <c:f>Blad1!$D$1</c:f>
              <c:strCache>
                <c:ptCount val="1"/>
                <c:pt idx="0">
                  <c:v>Femmes</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numRef>
              <c:f>Blad1!$A$2:$A$4</c:f>
              <c:numCache>
                <c:formatCode>General</c:formatCode>
                <c:ptCount val="3"/>
                <c:pt idx="0">
                  <c:v>2010</c:v>
                </c:pt>
                <c:pt idx="1">
                  <c:v>2015</c:v>
                </c:pt>
                <c:pt idx="2">
                  <c:v>2021</c:v>
                </c:pt>
              </c:numCache>
            </c:numRef>
          </c:cat>
          <c:val>
            <c:numRef>
              <c:f>Blad1!$D$2:$D$4</c:f>
              <c:numCache>
                <c:formatCode>General</c:formatCode>
                <c:ptCount val="3"/>
                <c:pt idx="0">
                  <c:v>44</c:v>
                </c:pt>
                <c:pt idx="1">
                  <c:v>46</c:v>
                </c:pt>
                <c:pt idx="2">
                  <c:v>53</c:v>
                </c:pt>
              </c:numCache>
            </c:numRef>
          </c:val>
          <c:smooth val="0"/>
          <c:extLst>
            <c:ext xmlns:c16="http://schemas.microsoft.com/office/drawing/2014/chart" uri="{C3380CC4-5D6E-409C-BE32-E72D297353CC}">
              <c16:uniqueId val="{00000002-5122-4815-86F6-0EBE20AC82AC}"/>
            </c:ext>
          </c:extLst>
        </c:ser>
        <c:ser>
          <c:idx val="3"/>
          <c:order val="3"/>
          <c:tx>
            <c:strRef>
              <c:f>Blad1!$E$1</c:f>
              <c:strCache>
                <c:ptCount val="1"/>
                <c:pt idx="0">
                  <c:v>15-24 ans</c:v>
                </c:pt>
              </c:strCache>
            </c:strRef>
          </c:tx>
          <c:spPr>
            <a:ln w="22225" cap="rnd">
              <a:solidFill>
                <a:schemeClr val="accent4"/>
              </a:solidFill>
              <a:round/>
            </a:ln>
            <a:effectLst/>
          </c:spPr>
          <c:marker>
            <c:symbol val="x"/>
            <c:size val="6"/>
            <c:spPr>
              <a:noFill/>
              <a:ln w="9525">
                <a:solidFill>
                  <a:schemeClr val="accent4"/>
                </a:solidFill>
                <a:round/>
              </a:ln>
              <a:effectLst/>
            </c:spPr>
          </c:marker>
          <c:cat>
            <c:numRef>
              <c:f>Blad1!$A$2:$A$4</c:f>
              <c:numCache>
                <c:formatCode>General</c:formatCode>
                <c:ptCount val="3"/>
                <c:pt idx="0">
                  <c:v>2010</c:v>
                </c:pt>
                <c:pt idx="1">
                  <c:v>2015</c:v>
                </c:pt>
                <c:pt idx="2">
                  <c:v>2021</c:v>
                </c:pt>
              </c:numCache>
            </c:numRef>
          </c:cat>
          <c:val>
            <c:numRef>
              <c:f>Blad1!$E$2:$E$4</c:f>
              <c:numCache>
                <c:formatCode>General</c:formatCode>
                <c:ptCount val="3"/>
                <c:pt idx="0">
                  <c:v>39</c:v>
                </c:pt>
                <c:pt idx="1">
                  <c:v>42</c:v>
                </c:pt>
                <c:pt idx="2">
                  <c:v>51</c:v>
                </c:pt>
              </c:numCache>
            </c:numRef>
          </c:val>
          <c:smooth val="0"/>
          <c:extLst>
            <c:ext xmlns:c16="http://schemas.microsoft.com/office/drawing/2014/chart" uri="{C3380CC4-5D6E-409C-BE32-E72D297353CC}">
              <c16:uniqueId val="{00000003-5122-4815-86F6-0EBE20AC82AC}"/>
            </c:ext>
          </c:extLst>
        </c:ser>
        <c:ser>
          <c:idx val="4"/>
          <c:order val="4"/>
          <c:tx>
            <c:strRef>
              <c:f>Blad1!$F$1</c:f>
              <c:strCache>
                <c:ptCount val="1"/>
                <c:pt idx="0">
                  <c:v>25-39 ans</c:v>
                </c:pt>
              </c:strCache>
            </c:strRef>
          </c:tx>
          <c:spPr>
            <a:ln w="22225" cap="rnd">
              <a:solidFill>
                <a:schemeClr val="accent5"/>
              </a:solidFill>
              <a:round/>
            </a:ln>
            <a:effectLst/>
          </c:spPr>
          <c:marker>
            <c:symbol val="star"/>
            <c:size val="6"/>
            <c:spPr>
              <a:noFill/>
              <a:ln w="9525">
                <a:solidFill>
                  <a:schemeClr val="accent5"/>
                </a:solidFill>
                <a:round/>
              </a:ln>
              <a:effectLst/>
            </c:spPr>
          </c:marker>
          <c:cat>
            <c:numRef>
              <c:f>Blad1!$A$2:$A$4</c:f>
              <c:numCache>
                <c:formatCode>General</c:formatCode>
                <c:ptCount val="3"/>
                <c:pt idx="0">
                  <c:v>2010</c:v>
                </c:pt>
                <c:pt idx="1">
                  <c:v>2015</c:v>
                </c:pt>
                <c:pt idx="2">
                  <c:v>2021</c:v>
                </c:pt>
              </c:numCache>
            </c:numRef>
          </c:cat>
          <c:val>
            <c:numRef>
              <c:f>Blad1!$F$2:$F$4</c:f>
              <c:numCache>
                <c:formatCode>General</c:formatCode>
                <c:ptCount val="3"/>
                <c:pt idx="0">
                  <c:v>38</c:v>
                </c:pt>
                <c:pt idx="1">
                  <c:v>41</c:v>
                </c:pt>
                <c:pt idx="2">
                  <c:v>52</c:v>
                </c:pt>
              </c:numCache>
            </c:numRef>
          </c:val>
          <c:smooth val="0"/>
          <c:extLst>
            <c:ext xmlns:c16="http://schemas.microsoft.com/office/drawing/2014/chart" uri="{C3380CC4-5D6E-409C-BE32-E72D297353CC}">
              <c16:uniqueId val="{00000004-5122-4815-86F6-0EBE20AC82AC}"/>
            </c:ext>
          </c:extLst>
        </c:ser>
        <c:ser>
          <c:idx val="5"/>
          <c:order val="5"/>
          <c:tx>
            <c:strRef>
              <c:f>Blad1!$G$1</c:f>
              <c:strCache>
                <c:ptCount val="1"/>
                <c:pt idx="0">
                  <c:v>40-54 ans </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cat>
            <c:numRef>
              <c:f>Blad1!$A$2:$A$4</c:f>
              <c:numCache>
                <c:formatCode>General</c:formatCode>
                <c:ptCount val="3"/>
                <c:pt idx="0">
                  <c:v>2010</c:v>
                </c:pt>
                <c:pt idx="1">
                  <c:v>2015</c:v>
                </c:pt>
                <c:pt idx="2">
                  <c:v>2021</c:v>
                </c:pt>
              </c:numCache>
            </c:numRef>
          </c:cat>
          <c:val>
            <c:numRef>
              <c:f>Blad1!$G$2:$G$4</c:f>
              <c:numCache>
                <c:formatCode>General</c:formatCode>
                <c:ptCount val="3"/>
                <c:pt idx="0">
                  <c:v>48</c:v>
                </c:pt>
                <c:pt idx="1">
                  <c:v>49</c:v>
                </c:pt>
                <c:pt idx="2">
                  <c:v>56</c:v>
                </c:pt>
              </c:numCache>
            </c:numRef>
          </c:val>
          <c:smooth val="0"/>
          <c:extLst>
            <c:ext xmlns:c16="http://schemas.microsoft.com/office/drawing/2014/chart" uri="{C3380CC4-5D6E-409C-BE32-E72D297353CC}">
              <c16:uniqueId val="{00000005-5122-4815-86F6-0EBE20AC82AC}"/>
            </c:ext>
          </c:extLst>
        </c:ser>
        <c:ser>
          <c:idx val="6"/>
          <c:order val="6"/>
          <c:tx>
            <c:strRef>
              <c:f>Blad1!$H$1</c:f>
              <c:strCache>
                <c:ptCount val="1"/>
                <c:pt idx="0">
                  <c:v>55+</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cat>
            <c:numRef>
              <c:f>Blad1!$A$2:$A$4</c:f>
              <c:numCache>
                <c:formatCode>General</c:formatCode>
                <c:ptCount val="3"/>
                <c:pt idx="0">
                  <c:v>2010</c:v>
                </c:pt>
                <c:pt idx="1">
                  <c:v>2015</c:v>
                </c:pt>
                <c:pt idx="2">
                  <c:v>2021</c:v>
                </c:pt>
              </c:numCache>
            </c:numRef>
          </c:cat>
          <c:val>
            <c:numRef>
              <c:f>Blad1!$H$2:$H$4</c:f>
              <c:numCache>
                <c:formatCode>General</c:formatCode>
                <c:ptCount val="3"/>
                <c:pt idx="0">
                  <c:v>55</c:v>
                </c:pt>
                <c:pt idx="1">
                  <c:v>51</c:v>
                </c:pt>
                <c:pt idx="2">
                  <c:v>49</c:v>
                </c:pt>
              </c:numCache>
            </c:numRef>
          </c:val>
          <c:smooth val="0"/>
          <c:extLst>
            <c:ext xmlns:c16="http://schemas.microsoft.com/office/drawing/2014/chart" uri="{C3380CC4-5D6E-409C-BE32-E72D297353CC}">
              <c16:uniqueId val="{00000006-5122-4815-86F6-0EBE20AC82AC}"/>
            </c:ext>
          </c:extLst>
        </c:ser>
        <c:dLbls>
          <c:showLegendKey val="0"/>
          <c:showVal val="0"/>
          <c:showCatName val="0"/>
          <c:showSerName val="0"/>
          <c:showPercent val="0"/>
          <c:showBubbleSize val="0"/>
        </c:dLbls>
        <c:marker val="1"/>
        <c:smooth val="0"/>
        <c:axId val="447688456"/>
        <c:axId val="447688096"/>
      </c:lineChart>
      <c:catAx>
        <c:axId val="447688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fr-FR"/>
          </a:p>
        </c:txPr>
        <c:crossAx val="447688096"/>
        <c:crosses val="autoZero"/>
        <c:auto val="1"/>
        <c:lblAlgn val="ctr"/>
        <c:lblOffset val="100"/>
        <c:noMultiLvlLbl val="0"/>
      </c:catAx>
      <c:valAx>
        <c:axId val="447688096"/>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4476884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fr-FR" sz="1800" b="0" i="0" baseline="0" noProof="0" dirty="0">
                <a:effectLst/>
              </a:rPr>
              <a:t>Présence de facteurs de risque dans les entreprises européennes - ESENER 3</a:t>
            </a:r>
          </a:p>
        </c:rich>
      </c:tx>
      <c:layout>
        <c:manualLayout>
          <c:xMode val="edge"/>
          <c:yMode val="edge"/>
          <c:x val="0.13615437994742732"/>
          <c:y val="3.3856334969385553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Blad1!$G$1</c:f>
              <c:strCache>
                <c:ptCount val="1"/>
                <c:pt idx="0">
                  <c:v>Moyenne européenne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Blad1!$F$2:$F$16</c:f>
              <c:strCache>
                <c:ptCount val="15"/>
                <c:pt idx="0">
                  <c:v>Angst voor baanverlies</c:v>
                </c:pt>
                <c:pt idx="1">
                  <c:v>Slechte communicatie of samenwerking binnen de organisatie</c:v>
                </c:pt>
                <c:pt idx="2">
                  <c:v>Lange of onregelmatige werktijden</c:v>
                </c:pt>
                <c:pt idx="3">
                  <c:v>Lawaai</c:v>
                </c:pt>
                <c:pt idx="4">
                  <c:v>Vermoeiende of pijnlijke houdingen</c:v>
                </c:pt>
                <c:pt idx="5">
                  <c:v>Verhoogd risico op uitglijden, struikelen en vallen</c:v>
                </c:pt>
                <c:pt idx="6">
                  <c:v>Chemische of biologische stoffen in de vorm van vloeistoffen, dampen of stof</c:v>
                </c:pt>
                <c:pt idx="7">
                  <c:v>Hitte, kou of tocht</c:v>
                </c:pt>
                <c:pt idx="8">
                  <c:v>Risico op ongevallen met voertuigen tijdens het werk (geen woon-werkverkeer)</c:v>
                </c:pt>
                <c:pt idx="9">
                  <c:v>Tijdsdruk</c:v>
                </c:pt>
                <c:pt idx="10">
                  <c:v>Risico op ongevallen met machines of handgereedschap</c:v>
                </c:pt>
                <c:pt idx="11">
                  <c:v>Het optillen of verplaatsen van mensen of zware lasten</c:v>
                </c:pt>
                <c:pt idx="12">
                  <c:v>Moeten omgaan met moeilijke klanten, patiënten, leerlingen enz.</c:v>
                </c:pt>
                <c:pt idx="13">
                  <c:v>Langdurig zitten</c:v>
                </c:pt>
                <c:pt idx="14">
                  <c:v>Repetitieve hand of armbewegingen</c:v>
                </c:pt>
              </c:strCache>
            </c:strRef>
          </c:cat>
          <c:val>
            <c:numRef>
              <c:f>Blad1!$G$2:$G$16</c:f>
              <c:numCache>
                <c:formatCode>General</c:formatCode>
                <c:ptCount val="15"/>
                <c:pt idx="0">
                  <c:v>11</c:v>
                </c:pt>
                <c:pt idx="1">
                  <c:v>18</c:v>
                </c:pt>
                <c:pt idx="2">
                  <c:v>22</c:v>
                </c:pt>
                <c:pt idx="3">
                  <c:v>30</c:v>
                </c:pt>
                <c:pt idx="4">
                  <c:v>32</c:v>
                </c:pt>
                <c:pt idx="5">
                  <c:v>34</c:v>
                </c:pt>
                <c:pt idx="6">
                  <c:v>36</c:v>
                </c:pt>
                <c:pt idx="7">
                  <c:v>37</c:v>
                </c:pt>
                <c:pt idx="8">
                  <c:v>45</c:v>
                </c:pt>
                <c:pt idx="9">
                  <c:v>45</c:v>
                </c:pt>
                <c:pt idx="10">
                  <c:v>48</c:v>
                </c:pt>
                <c:pt idx="11">
                  <c:v>52</c:v>
                </c:pt>
                <c:pt idx="12">
                  <c:v>60</c:v>
                </c:pt>
                <c:pt idx="13">
                  <c:v>61</c:v>
                </c:pt>
                <c:pt idx="14">
                  <c:v>65</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33E4-44A4-9324-FED6FD84E450}"/>
            </c:ext>
          </c:extLst>
        </c:ser>
        <c:dLbls>
          <c:showLegendKey val="0"/>
          <c:showVal val="0"/>
          <c:showCatName val="0"/>
          <c:showSerName val="0"/>
          <c:showPercent val="0"/>
          <c:showBubbleSize val="0"/>
        </c:dLbls>
        <c:gapWidth val="182"/>
        <c:axId val="675812776"/>
        <c:axId val="675809168"/>
      </c:barChart>
      <c:catAx>
        <c:axId val="675812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900" b="0" i="0" u="none" strike="noStrike" kern="1200" baseline="0">
                <a:solidFill>
                  <a:schemeClr val="tx1">
                    <a:lumMod val="65000"/>
                    <a:lumOff val="35000"/>
                  </a:schemeClr>
                </a:solidFill>
                <a:latin typeface="+mn-lt"/>
                <a:ea typeface="+mn-ea"/>
                <a:cs typeface="+mn-cs"/>
              </a:defRPr>
            </a:pPr>
            <a:endParaRPr lang="fr-FR"/>
          </a:p>
        </c:txPr>
        <c:crossAx val="675809168"/>
        <c:crosses val="autoZero"/>
        <c:auto val="1"/>
        <c:lblAlgn val="ctr"/>
        <c:lblOffset val="100"/>
        <c:noMultiLvlLbl val="0"/>
      </c:catAx>
      <c:valAx>
        <c:axId val="67580916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BE"/>
                  <a: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7581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fr-FR" sz="1400" b="0" i="0" u="none" strike="noStrike" kern="1200" spc="0" baseline="0" noProof="0">
                <a:solidFill>
                  <a:schemeClr val="tx1">
                    <a:lumMod val="65000"/>
                    <a:lumOff val="35000"/>
                  </a:schemeClr>
                </a:solidFill>
                <a:latin typeface="+mn-lt"/>
                <a:ea typeface="+mn-ea"/>
                <a:cs typeface="+mn-cs"/>
              </a:defRPr>
            </a:pPr>
            <a:r>
              <a:rPr lang="fr-FR" sz="1800" b="0" i="0" u="none" strike="noStrike" kern="1200" spc="0" baseline="0" noProof="0" dirty="0">
                <a:solidFill>
                  <a:srgbClr val="152E47">
                    <a:lumMod val="65000"/>
                    <a:lumOff val="35000"/>
                  </a:srgbClr>
                </a:solidFill>
              </a:rPr>
              <a:t>Evolution de l’invalidité (par groupe de maladies) - INAMI</a:t>
            </a:r>
            <a:br>
              <a:rPr lang="fr-FR" sz="1800" b="0" i="0" u="none" strike="noStrike" kern="1200" spc="0" baseline="0" noProof="0" dirty="0">
                <a:solidFill>
                  <a:srgbClr val="152E47">
                    <a:lumMod val="65000"/>
                    <a:lumOff val="35000"/>
                  </a:srgbClr>
                </a:solidFill>
              </a:rPr>
            </a:br>
            <a:endParaRPr lang="fr-FR" sz="1800" noProof="0" dirty="0"/>
          </a:p>
        </c:rich>
      </c:tx>
      <c:overlay val="0"/>
      <c:spPr>
        <a:noFill/>
        <a:ln>
          <a:noFill/>
        </a:ln>
        <a:effectLst/>
      </c:spPr>
      <c:txPr>
        <a:bodyPr rot="0" spcFirstLastPara="1" vertOverflow="ellipsis" vert="horz" wrap="square" anchor="ctr" anchorCtr="1"/>
        <a:lstStyle/>
        <a:p>
          <a:pPr>
            <a:defRPr lang="fr-FR" sz="1400" b="0" i="0" u="none" strike="noStrike" kern="1200" spc="0" baseline="0" noProof="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5.2428621534284674E-2"/>
          <c:y val="0.11542861219357772"/>
          <c:w val="0.93460541472382175"/>
          <c:h val="0.57118538268786612"/>
        </c:manualLayout>
      </c:layout>
      <c:barChart>
        <c:barDir val="col"/>
        <c:grouping val="clustered"/>
        <c:varyColors val="0"/>
        <c:ser>
          <c:idx val="0"/>
          <c:order val="0"/>
          <c:tx>
            <c:strRef>
              <c:f>Blad6!$A$24</c:f>
              <c:strCache>
                <c:ptCount val="1"/>
                <c:pt idx="0">
                  <c:v>2007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Blad6!$B$24:$G$24</c:f>
              <c:numCache>
                <c:formatCode>#,##0</c:formatCode>
                <c:ptCount val="6"/>
                <c:pt idx="0">
                  <c:v>13592</c:v>
                </c:pt>
                <c:pt idx="1">
                  <c:v>74054</c:v>
                </c:pt>
                <c:pt idx="2">
                  <c:v>13821</c:v>
                </c:pt>
                <c:pt idx="3">
                  <c:v>19372</c:v>
                </c:pt>
                <c:pt idx="4">
                  <c:v>58032</c:v>
                </c:pt>
                <c:pt idx="5">
                  <c:v>15302</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0-4528-43D9-95D4-0E71B0D035A6}"/>
            </c:ext>
          </c:extLst>
        </c:ser>
        <c:ser>
          <c:idx val="1"/>
          <c:order val="1"/>
          <c:tx>
            <c:strRef>
              <c:f>Blad6!$A$25</c:f>
              <c:strCache>
                <c:ptCount val="1"/>
                <c:pt idx="0">
                  <c:v>2008</c:v>
                </c:pt>
              </c:strCache>
            </c:strRef>
          </c:tx>
          <c:spPr>
            <a:solidFill>
              <a:schemeClr val="accent2"/>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Blad6!$B$25:$G$25</c:f>
              <c:numCache>
                <c:formatCode>#,##0</c:formatCode>
                <c:ptCount val="6"/>
                <c:pt idx="0">
                  <c:v>14266</c:v>
                </c:pt>
                <c:pt idx="1">
                  <c:v>78112</c:v>
                </c:pt>
                <c:pt idx="2">
                  <c:v>14347</c:v>
                </c:pt>
                <c:pt idx="3">
                  <c:v>19216</c:v>
                </c:pt>
                <c:pt idx="4">
                  <c:v>60595</c:v>
                </c:pt>
                <c:pt idx="5">
                  <c:v>15776</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1-4528-43D9-95D4-0E71B0D035A6}"/>
            </c:ext>
          </c:extLst>
        </c:ser>
        <c:ser>
          <c:idx val="2"/>
          <c:order val="2"/>
          <c:tx>
            <c:strRef>
              <c:f>Blad6!$A$26</c:f>
              <c:strCache>
                <c:ptCount val="1"/>
                <c:pt idx="0">
                  <c:v>2009</c:v>
                </c:pt>
              </c:strCache>
            </c:strRef>
          </c:tx>
          <c:spPr>
            <a:solidFill>
              <a:schemeClr val="accent3"/>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Blad6!$B$26:$G$26</c:f>
              <c:numCache>
                <c:formatCode>#,##0</c:formatCode>
                <c:ptCount val="6"/>
                <c:pt idx="0">
                  <c:v>15103</c:v>
                </c:pt>
                <c:pt idx="1">
                  <c:v>83247</c:v>
                </c:pt>
                <c:pt idx="2">
                  <c:v>14883</c:v>
                </c:pt>
                <c:pt idx="3">
                  <c:v>19427</c:v>
                </c:pt>
                <c:pt idx="4">
                  <c:v>65146</c:v>
                </c:pt>
                <c:pt idx="5">
                  <c:v>16538</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2-4528-43D9-95D4-0E71B0D035A6}"/>
            </c:ext>
          </c:extLst>
        </c:ser>
        <c:ser>
          <c:idx val="3"/>
          <c:order val="3"/>
          <c:tx>
            <c:strRef>
              <c:f>Blad6!$A$27</c:f>
              <c:strCache>
                <c:ptCount val="1"/>
                <c:pt idx="0">
                  <c:v>2010</c:v>
                </c:pt>
              </c:strCache>
            </c:strRef>
          </c:tx>
          <c:spPr>
            <a:solidFill>
              <a:schemeClr val="accent4"/>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Blad6!$B$27:$G$27</c:f>
              <c:numCache>
                <c:formatCode>#,##0</c:formatCode>
                <c:ptCount val="6"/>
                <c:pt idx="0">
                  <c:v>16083</c:v>
                </c:pt>
                <c:pt idx="1">
                  <c:v>88535</c:v>
                </c:pt>
                <c:pt idx="2">
                  <c:v>15512</c:v>
                </c:pt>
                <c:pt idx="3">
                  <c:v>19571</c:v>
                </c:pt>
                <c:pt idx="4">
                  <c:v>69583</c:v>
                </c:pt>
                <c:pt idx="5">
                  <c:v>17080</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3-4528-43D9-95D4-0E71B0D035A6}"/>
            </c:ext>
          </c:extLst>
        </c:ser>
        <c:ser>
          <c:idx val="4"/>
          <c:order val="4"/>
          <c:tx>
            <c:strRef>
              <c:f>Blad6!$A$28</c:f>
              <c:strCache>
                <c:ptCount val="1"/>
                <c:pt idx="0">
                  <c:v>2011</c:v>
                </c:pt>
              </c:strCache>
            </c:strRef>
          </c:tx>
          <c:spPr>
            <a:solidFill>
              <a:schemeClr val="accent5"/>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Blad6!$B$28:$G$28</c:f>
              <c:numCache>
                <c:formatCode>#,##0</c:formatCode>
                <c:ptCount val="6"/>
                <c:pt idx="0">
                  <c:v>16742</c:v>
                </c:pt>
                <c:pt idx="1">
                  <c:v>92899</c:v>
                </c:pt>
                <c:pt idx="2">
                  <c:v>16149</c:v>
                </c:pt>
                <c:pt idx="3">
                  <c:v>19549</c:v>
                </c:pt>
                <c:pt idx="4">
                  <c:v>74192</c:v>
                </c:pt>
                <c:pt idx="5">
                  <c:v>17635</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4-4528-43D9-95D4-0E71B0D035A6}"/>
            </c:ext>
          </c:extLst>
        </c:ser>
        <c:ser>
          <c:idx val="5"/>
          <c:order val="5"/>
          <c:tx>
            <c:strRef>
              <c:f>Blad6!$A$29</c:f>
              <c:strCache>
                <c:ptCount val="1"/>
                <c:pt idx="0">
                  <c:v>2012</c:v>
                </c:pt>
              </c:strCache>
            </c:strRef>
          </c:tx>
          <c:spPr>
            <a:solidFill>
              <a:schemeClr val="accent6"/>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Blad6!$B$29:$G$29</c:f>
              <c:numCache>
                <c:formatCode>#,##0</c:formatCode>
                <c:ptCount val="6"/>
                <c:pt idx="0">
                  <c:v>17591</c:v>
                </c:pt>
                <c:pt idx="1">
                  <c:v>98171</c:v>
                </c:pt>
                <c:pt idx="2">
                  <c:v>16869</c:v>
                </c:pt>
                <c:pt idx="3">
                  <c:v>19772</c:v>
                </c:pt>
                <c:pt idx="4">
                  <c:v>79643</c:v>
                </c:pt>
                <c:pt idx="5">
                  <c:v>18383</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5-4528-43D9-95D4-0E71B0D035A6}"/>
            </c:ext>
          </c:extLst>
        </c:ser>
        <c:ser>
          <c:idx val="6"/>
          <c:order val="6"/>
          <c:tx>
            <c:strRef>
              <c:f>Blad6!$A$30</c:f>
              <c:strCache>
                <c:ptCount val="1"/>
                <c:pt idx="0">
                  <c:v>2013</c:v>
                </c:pt>
              </c:strCache>
            </c:strRef>
          </c:tx>
          <c:spPr>
            <a:solidFill>
              <a:schemeClr val="accent1">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Blad6!$B$30:$G$30</c:f>
              <c:numCache>
                <c:formatCode>#,##0</c:formatCode>
                <c:ptCount val="6"/>
                <c:pt idx="0">
                  <c:v>18462</c:v>
                </c:pt>
                <c:pt idx="1">
                  <c:v>104291</c:v>
                </c:pt>
                <c:pt idx="2">
                  <c:v>17797</c:v>
                </c:pt>
                <c:pt idx="3">
                  <c:v>19963</c:v>
                </c:pt>
                <c:pt idx="4">
                  <c:v>86071</c:v>
                </c:pt>
                <c:pt idx="5">
                  <c:v>18955</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6-4528-43D9-95D4-0E71B0D035A6}"/>
            </c:ext>
          </c:extLst>
        </c:ser>
        <c:ser>
          <c:idx val="7"/>
          <c:order val="7"/>
          <c:tx>
            <c:strRef>
              <c:f>Blad6!$A$31</c:f>
              <c:strCache>
                <c:ptCount val="1"/>
                <c:pt idx="0">
                  <c:v>2014</c:v>
                </c:pt>
              </c:strCache>
            </c:strRef>
          </c:tx>
          <c:spPr>
            <a:solidFill>
              <a:schemeClr val="accent2">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Blad6!$B$31:$G$31</c:f>
              <c:numCache>
                <c:formatCode>#,##0</c:formatCode>
                <c:ptCount val="6"/>
                <c:pt idx="0">
                  <c:v>19539</c:v>
                </c:pt>
                <c:pt idx="1">
                  <c:v>112648</c:v>
                </c:pt>
                <c:pt idx="2">
                  <c:v>19102</c:v>
                </c:pt>
                <c:pt idx="3">
                  <c:v>20434</c:v>
                </c:pt>
                <c:pt idx="4">
                  <c:v>94884</c:v>
                </c:pt>
                <c:pt idx="5">
                  <c:v>19900</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7-4528-43D9-95D4-0E71B0D035A6}"/>
            </c:ext>
          </c:extLst>
        </c:ser>
        <c:ser>
          <c:idx val="8"/>
          <c:order val="8"/>
          <c:tx>
            <c:strRef>
              <c:f>Blad6!$A$32</c:f>
              <c:strCache>
                <c:ptCount val="1"/>
                <c:pt idx="0">
                  <c:v>2015</c:v>
                </c:pt>
              </c:strCache>
            </c:strRef>
          </c:tx>
          <c:spPr>
            <a:solidFill>
              <a:schemeClr val="accent3">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Blad6!$B$32:$G$32</c:f>
              <c:numCache>
                <c:formatCode>#,##0</c:formatCode>
                <c:ptCount val="6"/>
                <c:pt idx="0">
                  <c:v>20503</c:v>
                </c:pt>
                <c:pt idx="1">
                  <c:v>122825</c:v>
                </c:pt>
                <c:pt idx="2">
                  <c:v>20420</c:v>
                </c:pt>
                <c:pt idx="3">
                  <c:v>20887</c:v>
                </c:pt>
                <c:pt idx="4">
                  <c:v>104971</c:v>
                </c:pt>
                <c:pt idx="5">
                  <c:v>20839</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8-4528-43D9-95D4-0E71B0D035A6}"/>
            </c:ext>
          </c:extLst>
        </c:ser>
        <c:ser>
          <c:idx val="9"/>
          <c:order val="9"/>
          <c:tx>
            <c:strRef>
              <c:f>Blad6!$A$33</c:f>
              <c:strCache>
                <c:ptCount val="1"/>
                <c:pt idx="0">
                  <c:v>2016</c:v>
                </c:pt>
              </c:strCache>
            </c:strRef>
          </c:tx>
          <c:spPr>
            <a:solidFill>
              <a:schemeClr val="accent4">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Blad6!$B$33:$G$33</c:f>
              <c:numCache>
                <c:formatCode>#,##0</c:formatCode>
                <c:ptCount val="6"/>
                <c:pt idx="0">
                  <c:v>20661</c:v>
                </c:pt>
                <c:pt idx="1">
                  <c:v>129680</c:v>
                </c:pt>
                <c:pt idx="2">
                  <c:v>22045</c:v>
                </c:pt>
                <c:pt idx="3">
                  <c:v>20564</c:v>
                </c:pt>
                <c:pt idx="4">
                  <c:v>111143</c:v>
                </c:pt>
                <c:pt idx="5">
                  <c:v>20349</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9-4528-43D9-95D4-0E71B0D035A6}"/>
            </c:ext>
          </c:extLst>
        </c:ser>
        <c:ser>
          <c:idx val="10"/>
          <c:order val="10"/>
          <c:tx>
            <c:strRef>
              <c:f>Blad6!$A$34</c:f>
              <c:strCache>
                <c:ptCount val="1"/>
                <c:pt idx="0">
                  <c:v>2017</c:v>
                </c:pt>
              </c:strCache>
            </c:strRef>
          </c:tx>
          <c:spPr>
            <a:solidFill>
              <a:schemeClr val="accent5">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Blad6!$B$34:$G$34</c:f>
              <c:numCache>
                <c:formatCode>#,##0</c:formatCode>
                <c:ptCount val="6"/>
                <c:pt idx="0">
                  <c:v>20856</c:v>
                </c:pt>
                <c:pt idx="1">
                  <c:v>136343</c:v>
                </c:pt>
                <c:pt idx="2">
                  <c:v>20893</c:v>
                </c:pt>
                <c:pt idx="3">
                  <c:v>20281</c:v>
                </c:pt>
                <c:pt idx="4">
                  <c:v>116529</c:v>
                </c:pt>
                <c:pt idx="5">
                  <c:v>19022</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A-4528-43D9-95D4-0E71B0D035A6}"/>
            </c:ext>
          </c:extLst>
        </c:ser>
        <c:ser>
          <c:idx val="11"/>
          <c:order val="11"/>
          <c:tx>
            <c:strRef>
              <c:f>Blad6!$A$35</c:f>
              <c:strCache>
                <c:ptCount val="1"/>
                <c:pt idx="0">
                  <c:v>2018</c:v>
                </c:pt>
              </c:strCache>
            </c:strRef>
          </c:tx>
          <c:spPr>
            <a:solidFill>
              <a:schemeClr val="accent6">
                <a:lumMod val="6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Blad6!$B$35:$G$35</c:f>
              <c:numCache>
                <c:formatCode>#,##0</c:formatCode>
                <c:ptCount val="6"/>
                <c:pt idx="0">
                  <c:v>21890</c:v>
                </c:pt>
                <c:pt idx="1">
                  <c:v>145180</c:v>
                </c:pt>
                <c:pt idx="2">
                  <c:v>22326</c:v>
                </c:pt>
                <c:pt idx="3">
                  <c:v>20710</c:v>
                </c:pt>
                <c:pt idx="4">
                  <c:v>124560</c:v>
                </c:pt>
                <c:pt idx="5">
                  <c:v>19494</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B-4528-43D9-95D4-0E71B0D035A6}"/>
            </c:ext>
          </c:extLst>
        </c:ser>
        <c:ser>
          <c:idx val="12"/>
          <c:order val="12"/>
          <c:tx>
            <c:strRef>
              <c:f>Blad6!$A$36</c:f>
              <c:strCache>
                <c:ptCount val="1"/>
                <c:pt idx="0">
                  <c:v>2019</c:v>
                </c:pt>
              </c:strCache>
            </c:strRef>
          </c:tx>
          <c:spPr>
            <a:solidFill>
              <a:schemeClr val="accent1">
                <a:lumMod val="80000"/>
                <a:lumOff val="2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Blad6!$B$36:$G$36</c:f>
              <c:numCache>
                <c:formatCode>#,##0</c:formatCode>
                <c:ptCount val="6"/>
                <c:pt idx="0">
                  <c:v>22740</c:v>
                </c:pt>
                <c:pt idx="1">
                  <c:v>153512</c:v>
                </c:pt>
                <c:pt idx="2">
                  <c:v>23555</c:v>
                </c:pt>
                <c:pt idx="3">
                  <c:v>21203</c:v>
                </c:pt>
                <c:pt idx="4">
                  <c:v>132352</c:v>
                </c:pt>
                <c:pt idx="5">
                  <c:v>19927</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C-4528-43D9-95D4-0E71B0D035A6}"/>
            </c:ext>
          </c:extLst>
        </c:ser>
        <c:ser>
          <c:idx val="13"/>
          <c:order val="13"/>
          <c:tx>
            <c:strRef>
              <c:f>Blad6!$A$37</c:f>
              <c:strCache>
                <c:ptCount val="1"/>
                <c:pt idx="0">
                  <c:v>2020</c:v>
                </c:pt>
              </c:strCache>
            </c:strRef>
          </c:tx>
          <c:spPr>
            <a:solidFill>
              <a:schemeClr val="accent2">
                <a:lumMod val="80000"/>
                <a:lumOff val="20000"/>
              </a:schemeClr>
            </a:solidFill>
            <a:ln>
              <a:noFill/>
            </a:ln>
            <a:effectLst/>
          </c:spPr>
          <c:invertIfNegative val="0"/>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Blad6!$B$37:$G$37</c:f>
              <c:numCache>
                <c:formatCode>#,##0</c:formatCode>
                <c:ptCount val="6"/>
                <c:pt idx="0">
                  <c:v>23156</c:v>
                </c:pt>
                <c:pt idx="1">
                  <c:v>163022</c:v>
                </c:pt>
                <c:pt idx="2">
                  <c:v>24625</c:v>
                </c:pt>
                <c:pt idx="3">
                  <c:v>21368</c:v>
                </c:pt>
                <c:pt idx="4">
                  <c:v>140835</c:v>
                </c:pt>
                <c:pt idx="5">
                  <c:v>20781</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D-4528-43D9-95D4-0E71B0D035A6}"/>
            </c:ext>
          </c:extLst>
        </c:ser>
        <c:ser>
          <c:idx val="14"/>
          <c:order val="14"/>
          <c:tx>
            <c:strRef>
              <c:f>Blad6!$A$38</c:f>
              <c:strCache>
                <c:ptCount val="1"/>
                <c:pt idx="0">
                  <c:v>2021</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Blad6!$B$23:$G$23</c:f>
              <c:strCache>
                <c:ptCount val="6"/>
                <c:pt idx="0">
                  <c:v>Gezwellen</c:v>
                </c:pt>
                <c:pt idx="1">
                  <c:v>Psychische stoornissen</c:v>
                </c:pt>
                <c:pt idx="2">
                  <c:v>Ziekten van het zenuwstelsel en de zintuigen</c:v>
                </c:pt>
                <c:pt idx="3">
                  <c:v>Ziekten van het hartvaatstelsel</c:v>
                </c:pt>
                <c:pt idx="4">
                  <c:v>Ziekten van het bewegingsstelsel en het bindweefsel</c:v>
                </c:pt>
                <c:pt idx="5">
                  <c:v>Ongevallenletsels en vergiftigingen</c:v>
                </c:pt>
              </c:strCache>
            </c:strRef>
          </c:cat>
          <c:val>
            <c:numRef>
              <c:f>Blad6!$B$38:$G$38</c:f>
              <c:numCache>
                <c:formatCode>#,##0</c:formatCode>
                <c:ptCount val="6"/>
                <c:pt idx="0">
                  <c:v>23570</c:v>
                </c:pt>
                <c:pt idx="1">
                  <c:v>169429</c:v>
                </c:pt>
                <c:pt idx="2">
                  <c:v>25126</c:v>
                </c:pt>
                <c:pt idx="3">
                  <c:v>21323</c:v>
                </c:pt>
                <c:pt idx="4">
                  <c:v>145215</c:v>
                </c:pt>
                <c:pt idx="5">
                  <c:v>21059</c:v>
                </c:pt>
              </c:numCache>
            </c:numRef>
          </c:val>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E-4528-43D9-95D4-0E71B0D035A6}"/>
            </c:ext>
          </c:extLst>
        </c:ser>
        <c:dLbls>
          <c:showLegendKey val="0"/>
          <c:showVal val="0"/>
          <c:showCatName val="0"/>
          <c:showSerName val="0"/>
          <c:showPercent val="0"/>
          <c:showBubbleSize val="0"/>
        </c:dLbls>
        <c:gapWidth val="219"/>
        <c:overlap val="-27"/>
        <c:axId val="434437112"/>
        <c:axId val="434433872"/>
      </c:barChart>
      <c:catAx>
        <c:axId val="43443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434433872"/>
        <c:crosses val="autoZero"/>
        <c:auto val="1"/>
        <c:lblAlgn val="ctr"/>
        <c:lblOffset val="100"/>
        <c:noMultiLvlLbl val="0"/>
      </c:catAx>
      <c:valAx>
        <c:axId val="434433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34437112"/>
        <c:crosses val="autoZero"/>
        <c:crossBetween val="between"/>
      </c:valAx>
      <c:spPr>
        <a:noFill/>
        <a:ln>
          <a:noFill/>
        </a:ln>
        <a:effectLst/>
      </c:spPr>
    </c:plotArea>
    <c:legend>
      <c:legendPos val="b"/>
      <c:overlay val="0"/>
      <c:spPr>
        <a:solidFill>
          <a:schemeClr val="lt1"/>
        </a:solidFill>
        <a:ln w="12700" cap="flat" cmpd="sng" algn="ctr">
          <a:solidFill>
            <a:schemeClr val="accent5"/>
          </a:solidFill>
          <a:prstDash val="solid"/>
          <a:miter lim="800000"/>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741ED0-80AB-472C-8B8E-F52CBF556347}" type="doc">
      <dgm:prSet loTypeId="urn:microsoft.com/office/officeart/2008/layout/PictureStrips" loCatId="list" qsTypeId="urn:microsoft.com/office/officeart/2005/8/quickstyle/simple5" qsCatId="simple" csTypeId="urn:microsoft.com/office/officeart/2005/8/colors/accent1_1" csCatId="accent1" phldr="1"/>
      <dgm:spPr/>
      <dgm:t>
        <a:bodyPr/>
        <a:lstStyle/>
        <a:p>
          <a:endParaRPr lang="nl-BE"/>
        </a:p>
      </dgm:t>
    </dgm:pt>
    <dgm:pt modelId="{9E4A4E79-5FBD-47B2-87D0-42277D866E1C}">
      <dgm:prSet phldrT="[Tekst]" custT="1"/>
      <dgm:spPr/>
      <dgm:t>
        <a:bodyPr/>
        <a:lstStyle/>
        <a:p>
          <a:r>
            <a:rPr lang="fr-FR" sz="1600" b="1" noProof="0" dirty="0"/>
            <a:t>Ergonomie au travail</a:t>
          </a:r>
        </a:p>
        <a:p>
          <a:r>
            <a:rPr lang="fr-BE" sz="1600" i="0" dirty="0">
              <a:solidFill>
                <a:srgbClr val="002060"/>
              </a:solidFill>
            </a:rPr>
            <a:t>une </a:t>
          </a:r>
          <a:r>
            <a:rPr lang="fr-BE" sz="1600" i="0" u="sng" dirty="0">
              <a:solidFill>
                <a:srgbClr val="002060"/>
              </a:solidFill>
            </a:rPr>
            <a:t>approche visant à adapter le travail</a:t>
          </a:r>
          <a:r>
            <a:rPr lang="fr-BE" sz="1600" i="0" dirty="0">
              <a:solidFill>
                <a:srgbClr val="002060"/>
              </a:solidFill>
            </a:rPr>
            <a:t>, y compris le poste de travail et l’environnement de travail, </a:t>
          </a:r>
          <a:r>
            <a:rPr lang="fr-BE" sz="1600" i="0" u="sng" dirty="0">
              <a:solidFill>
                <a:srgbClr val="002060"/>
              </a:solidFill>
            </a:rPr>
            <a:t>à l’humain</a:t>
          </a:r>
          <a:r>
            <a:rPr lang="fr-BE" sz="1600" i="0" dirty="0">
              <a:solidFill>
                <a:srgbClr val="002060"/>
              </a:solidFill>
            </a:rPr>
            <a:t> en tenant compte de ses caractéristiques physiques, mentales, psychiques et sociales, ET qui doit être </a:t>
          </a:r>
          <a:r>
            <a:rPr lang="fr-BE" sz="1600" i="0" u="sng" dirty="0">
              <a:solidFill>
                <a:srgbClr val="002060"/>
              </a:solidFill>
            </a:rPr>
            <a:t>appliquée dans tous les domaines du bien-être au travail</a:t>
          </a:r>
          <a:endParaRPr lang="nl-BE" sz="1600" i="0" u="sng" dirty="0"/>
        </a:p>
      </dgm:t>
    </dgm:pt>
    <dgm:pt modelId="{28E10158-5073-440E-9CC4-90FABDD35FA0}" type="parTrans" cxnId="{D64F4996-75E7-4AAA-95AF-D5B1D2CD30FA}">
      <dgm:prSet/>
      <dgm:spPr/>
      <dgm:t>
        <a:bodyPr/>
        <a:lstStyle/>
        <a:p>
          <a:endParaRPr lang="nl-BE"/>
        </a:p>
      </dgm:t>
    </dgm:pt>
    <dgm:pt modelId="{5B1E4AB0-AE49-4205-97AD-7351A4F8A147}" type="sibTrans" cxnId="{D64F4996-75E7-4AAA-95AF-D5B1D2CD30FA}">
      <dgm:prSet/>
      <dgm:spPr/>
      <dgm:t>
        <a:bodyPr/>
        <a:lstStyle/>
        <a:p>
          <a:endParaRPr lang="nl-BE"/>
        </a:p>
      </dgm:t>
    </dgm:pt>
    <dgm:pt modelId="{B451F95C-32D0-47E6-9769-EEDF23E41341}">
      <dgm:prSet phldrT="[Tekst]" custT="1"/>
      <dgm:spPr/>
      <dgm:t>
        <a:bodyPr/>
        <a:lstStyle/>
        <a:p>
          <a:endParaRPr lang="fr-BE" sz="1600" b="1" dirty="0">
            <a:solidFill>
              <a:srgbClr val="002060"/>
            </a:solidFill>
          </a:endParaRPr>
        </a:p>
        <a:p>
          <a:r>
            <a:rPr lang="fr-BE" sz="1600" b="1" dirty="0">
              <a:solidFill>
                <a:srgbClr val="002060"/>
              </a:solidFill>
            </a:rPr>
            <a:t>Troubles musculosquelettiques </a:t>
          </a:r>
        </a:p>
        <a:p>
          <a:r>
            <a:rPr lang="fr-BE" sz="1600" i="0" dirty="0">
              <a:solidFill>
                <a:srgbClr val="002060"/>
              </a:solidFill>
            </a:rPr>
            <a:t>des </a:t>
          </a:r>
          <a:r>
            <a:rPr lang="fr-BE" sz="1600" i="0" u="sng" dirty="0">
              <a:solidFill>
                <a:srgbClr val="002060"/>
              </a:solidFill>
            </a:rPr>
            <a:t>problèmes de santé </a:t>
          </a:r>
          <a:r>
            <a:rPr lang="fr-BE" sz="1600" i="0" u="none" dirty="0">
              <a:solidFill>
                <a:srgbClr val="002060"/>
              </a:solidFill>
            </a:rPr>
            <a:t>qui concernent les structures musculosquelettiques (p.ex. </a:t>
          </a:r>
          <a:r>
            <a:rPr lang="fr-BE" sz="1600" i="0" dirty="0">
              <a:solidFill>
                <a:srgbClr val="002060"/>
              </a:solidFill>
            </a:rPr>
            <a:t>muscles, tendons, ligaments, nerfs et articulations), et qui se manifestent notamment par des </a:t>
          </a:r>
          <a:r>
            <a:rPr lang="fr-BE" sz="1600" i="0" u="sng" dirty="0">
              <a:solidFill>
                <a:srgbClr val="002060"/>
              </a:solidFill>
            </a:rPr>
            <a:t>affections du dos, de la nuque, des membres supérieurs ou inférieurs</a:t>
          </a:r>
          <a:r>
            <a:rPr lang="fr-BE" sz="1600" i="0" dirty="0">
              <a:solidFill>
                <a:srgbClr val="002060"/>
              </a:solidFill>
            </a:rPr>
            <a:t>, et qui sont </a:t>
          </a:r>
          <a:r>
            <a:rPr lang="fr-BE" sz="1600" i="0" u="none" dirty="0">
              <a:solidFill>
                <a:srgbClr val="002060"/>
              </a:solidFill>
            </a:rPr>
            <a:t>causés ou aggravés par les risques musculosquelettiques au travail </a:t>
          </a:r>
        </a:p>
        <a:p>
          <a:endParaRPr lang="nl-BE" sz="1600" dirty="0"/>
        </a:p>
      </dgm:t>
    </dgm:pt>
    <dgm:pt modelId="{94A2BC39-712B-4555-8136-719BD59F119A}" type="parTrans" cxnId="{69261570-A8AC-4AD8-9AE9-9306550F32E4}">
      <dgm:prSet/>
      <dgm:spPr/>
      <dgm:t>
        <a:bodyPr/>
        <a:lstStyle/>
        <a:p>
          <a:endParaRPr lang="nl-BE"/>
        </a:p>
      </dgm:t>
    </dgm:pt>
    <dgm:pt modelId="{A0419937-91F7-417B-AD8F-825311390892}" type="sibTrans" cxnId="{69261570-A8AC-4AD8-9AE9-9306550F32E4}">
      <dgm:prSet/>
      <dgm:spPr/>
      <dgm:t>
        <a:bodyPr/>
        <a:lstStyle/>
        <a:p>
          <a:endParaRPr lang="nl-BE"/>
        </a:p>
      </dgm:t>
    </dgm:pt>
    <dgm:pt modelId="{49AEBA55-55F7-499A-AC4B-E5B443ABA257}">
      <dgm:prSet custT="1"/>
      <dgm:spPr/>
      <dgm:t>
        <a:bodyPr/>
        <a:lstStyle/>
        <a:p>
          <a:pPr eaLnBrk="1" latinLnBrk="0"/>
          <a:r>
            <a:rPr lang="fr-BE" sz="1600" b="1" dirty="0">
              <a:solidFill>
                <a:srgbClr val="002060"/>
              </a:solidFill>
            </a:rPr>
            <a:t>Risques musculosquelettiques </a:t>
          </a:r>
        </a:p>
        <a:p>
          <a:pPr eaLnBrk="1" latinLnBrk="0"/>
          <a:r>
            <a:rPr lang="fr-BE" sz="1600" i="0" dirty="0">
              <a:solidFill>
                <a:srgbClr val="002060"/>
              </a:solidFill>
            </a:rPr>
            <a:t>la p</a:t>
          </a:r>
          <a:r>
            <a:rPr lang="fr-BE" sz="1600" i="0" u="sng" dirty="0">
              <a:solidFill>
                <a:srgbClr val="002060"/>
              </a:solidFill>
            </a:rPr>
            <a:t>robabilité</a:t>
          </a:r>
          <a:r>
            <a:rPr lang="fr-BE" sz="1600" i="0" dirty="0">
              <a:solidFill>
                <a:srgbClr val="002060"/>
              </a:solidFill>
            </a:rPr>
            <a:t> qu’un ou plusieurs travailleur(s) subisse(nt) un </a:t>
          </a:r>
          <a:r>
            <a:rPr lang="fr-BE" sz="1600" i="0" u="sng" dirty="0">
              <a:solidFill>
                <a:srgbClr val="002060"/>
              </a:solidFill>
            </a:rPr>
            <a:t>dommage physique</a:t>
          </a:r>
          <a:r>
            <a:rPr lang="fr-BE" sz="1600" i="0" dirty="0">
              <a:solidFill>
                <a:srgbClr val="002060"/>
              </a:solidFill>
            </a:rPr>
            <a:t>, tel que les TMS ou d’autres problèmes de santé, en raison de </a:t>
          </a:r>
          <a:r>
            <a:rPr lang="fr-BE" sz="1600" i="0" u="sng" dirty="0">
              <a:solidFill>
                <a:srgbClr val="002060"/>
              </a:solidFill>
            </a:rPr>
            <a:t>l’exposition à des facteurs de risques biomécaniques ou d’autres facteurs de risques au travail</a:t>
          </a:r>
          <a:r>
            <a:rPr lang="fr-BE" sz="1600" i="0" dirty="0">
              <a:solidFill>
                <a:srgbClr val="002060"/>
              </a:solidFill>
            </a:rPr>
            <a:t>, sur lesquels l’employeur a un impact</a:t>
          </a:r>
          <a:endParaRPr lang="nl-BE" sz="1600" i="0" dirty="0"/>
        </a:p>
      </dgm:t>
    </dgm:pt>
    <dgm:pt modelId="{E42FB3AD-9F37-4165-BF2D-FA6EE33423EF}" type="parTrans" cxnId="{2773C57C-3AAF-4AE7-AF80-14AD1DFE9A2B}">
      <dgm:prSet/>
      <dgm:spPr/>
      <dgm:t>
        <a:bodyPr/>
        <a:lstStyle/>
        <a:p>
          <a:endParaRPr lang="nl-BE"/>
        </a:p>
      </dgm:t>
    </dgm:pt>
    <dgm:pt modelId="{82ABCC32-9427-4A19-BD68-A657BB5F98E6}" type="sibTrans" cxnId="{2773C57C-3AAF-4AE7-AF80-14AD1DFE9A2B}">
      <dgm:prSet/>
      <dgm:spPr/>
      <dgm:t>
        <a:bodyPr/>
        <a:lstStyle/>
        <a:p>
          <a:endParaRPr lang="nl-BE"/>
        </a:p>
      </dgm:t>
    </dgm:pt>
    <dgm:pt modelId="{6646184D-EA20-412F-B8B2-98ADB78915CA}">
      <dgm:prSet phldrT="[Tekst]" custT="1"/>
      <dgm:spPr/>
      <dgm:t>
        <a:bodyPr/>
        <a:lstStyle/>
        <a:p>
          <a:endParaRPr lang="nl-BE" sz="1200" dirty="0"/>
        </a:p>
      </dgm:t>
    </dgm:pt>
    <dgm:pt modelId="{D21361AC-479E-47B7-A5E8-16B14FFCA2A7}" type="sibTrans" cxnId="{825324BC-3AD3-4EC2-8241-E1F92D24CF37}">
      <dgm:prSet/>
      <dgm:spPr/>
      <dgm:t>
        <a:bodyPr/>
        <a:lstStyle/>
        <a:p>
          <a:endParaRPr lang="nl-BE"/>
        </a:p>
      </dgm:t>
    </dgm:pt>
    <dgm:pt modelId="{55DFBF91-37F1-43B1-8F46-62708DC9A1B6}" type="parTrans" cxnId="{825324BC-3AD3-4EC2-8241-E1F92D24CF37}">
      <dgm:prSet/>
      <dgm:spPr/>
      <dgm:t>
        <a:bodyPr/>
        <a:lstStyle/>
        <a:p>
          <a:endParaRPr lang="nl-BE"/>
        </a:p>
      </dgm:t>
    </dgm:pt>
    <dgm:pt modelId="{4A566C52-ECC4-41EF-9745-66FC5A0546EA}">
      <dgm:prSet phldrT="[Tekst]" custT="1"/>
      <dgm:spPr/>
      <dgm:t>
        <a:bodyPr/>
        <a:lstStyle/>
        <a:p>
          <a:pPr eaLnBrk="1" latinLnBrk="0"/>
          <a:r>
            <a:rPr lang="nl-BE" sz="1600" b="1" dirty="0"/>
            <a:t>CP </a:t>
          </a:r>
          <a:r>
            <a:rPr lang="fr-FR" sz="1600" b="1" noProof="0" dirty="0"/>
            <a:t>Ergonome</a:t>
          </a:r>
          <a:r>
            <a:rPr lang="nl-BE" sz="1600" b="1" dirty="0"/>
            <a:t> </a:t>
          </a:r>
        </a:p>
        <a:p>
          <a:pPr eaLnBrk="1" latinLnBrk="0"/>
          <a:r>
            <a:rPr lang="fr-BE" sz="1600" i="0" dirty="0">
              <a:solidFill>
                <a:srgbClr val="002060"/>
              </a:solidFill>
            </a:rPr>
            <a:t>le </a:t>
          </a:r>
          <a:r>
            <a:rPr lang="fr-BE" sz="1600" i="0" u="sng" dirty="0">
              <a:solidFill>
                <a:srgbClr val="002060"/>
              </a:solidFill>
            </a:rPr>
            <a:t>conseiller en prévention </a:t>
          </a:r>
          <a:r>
            <a:rPr lang="fr-BE" sz="1600" i="0" dirty="0">
              <a:solidFill>
                <a:srgbClr val="002060"/>
              </a:solidFill>
            </a:rPr>
            <a:t>qui répond aux conditions visées à l’article II.3-30, § 1</a:t>
          </a:r>
          <a:r>
            <a:rPr lang="fr-BE" sz="1600" i="0" baseline="30000" dirty="0">
              <a:solidFill>
                <a:srgbClr val="002060"/>
              </a:solidFill>
            </a:rPr>
            <a:t>er</a:t>
          </a:r>
          <a:r>
            <a:rPr lang="fr-BE" sz="1600" i="0" dirty="0">
              <a:solidFill>
                <a:srgbClr val="002060"/>
              </a:solidFill>
            </a:rPr>
            <a:t>, 3° du code</a:t>
          </a:r>
          <a:endParaRPr lang="nl-BE" sz="1600" i="0" dirty="0"/>
        </a:p>
      </dgm:t>
    </dgm:pt>
    <dgm:pt modelId="{C58C2100-E920-4302-835E-12717E93DBC3}" type="sibTrans" cxnId="{34AA8CF9-0812-4901-A3AB-A89BDD9DF4FA}">
      <dgm:prSet/>
      <dgm:spPr/>
      <dgm:t>
        <a:bodyPr/>
        <a:lstStyle/>
        <a:p>
          <a:endParaRPr lang="nl-BE"/>
        </a:p>
      </dgm:t>
    </dgm:pt>
    <dgm:pt modelId="{2B7E2FFA-C4B4-4781-AE3D-90315C7BC617}" type="parTrans" cxnId="{34AA8CF9-0812-4901-A3AB-A89BDD9DF4FA}">
      <dgm:prSet/>
      <dgm:spPr/>
      <dgm:t>
        <a:bodyPr/>
        <a:lstStyle/>
        <a:p>
          <a:endParaRPr lang="nl-BE"/>
        </a:p>
      </dgm:t>
    </dgm:pt>
    <dgm:pt modelId="{66112C6F-A289-4D87-9004-F3FCBF01BE0B}" type="pres">
      <dgm:prSet presAssocID="{D3741ED0-80AB-472C-8B8E-F52CBF556347}" presName="Name0" presStyleCnt="0">
        <dgm:presLayoutVars>
          <dgm:dir/>
          <dgm:resizeHandles val="exact"/>
        </dgm:presLayoutVars>
      </dgm:prSet>
      <dgm:spPr/>
    </dgm:pt>
    <dgm:pt modelId="{5539BCF4-AD91-4C7D-954E-F50BA4CF91AD}" type="pres">
      <dgm:prSet presAssocID="{4A566C52-ECC4-41EF-9745-66FC5A0546EA}" presName="composite" presStyleCnt="0"/>
      <dgm:spPr/>
    </dgm:pt>
    <dgm:pt modelId="{799E8C60-421F-479B-937B-367F2A15214D}" type="pres">
      <dgm:prSet presAssocID="{4A566C52-ECC4-41EF-9745-66FC5A0546EA}" presName="rect1" presStyleLbl="trAlignAcc1" presStyleIdx="0" presStyleCnt="4" custScaleY="111216" custLinFactNeighborX="-74" custLinFactNeighborY="3022">
        <dgm:presLayoutVars>
          <dgm:bulletEnabled val="1"/>
        </dgm:presLayoutVars>
      </dgm:prSet>
      <dgm:spPr/>
    </dgm:pt>
    <dgm:pt modelId="{867D6E73-F136-4147-92BE-EEA02801FF51}" type="pres">
      <dgm:prSet presAssocID="{4A566C52-ECC4-41EF-9745-66FC5A0546EA}" presName="rect2" presStyleLbl="fgImgPlace1" presStyleIdx="0" presStyleCnt="4"/>
      <dgm:spPr/>
    </dgm:pt>
    <dgm:pt modelId="{98BD483D-C5CA-439E-A3D9-CE1547A8FB57}" type="pres">
      <dgm:prSet presAssocID="{C58C2100-E920-4302-835E-12717E93DBC3}" presName="sibTrans" presStyleCnt="0"/>
      <dgm:spPr/>
    </dgm:pt>
    <dgm:pt modelId="{7C3791A4-5616-4E9E-966E-DB5A76BB5E3F}" type="pres">
      <dgm:prSet presAssocID="{9E4A4E79-5FBD-47B2-87D0-42277D866E1C}" presName="composite" presStyleCnt="0"/>
      <dgm:spPr/>
    </dgm:pt>
    <dgm:pt modelId="{6C9EA66D-2B33-4D5C-8C47-1A73D6378147}" type="pres">
      <dgm:prSet presAssocID="{9E4A4E79-5FBD-47B2-87D0-42277D866E1C}" presName="rect1" presStyleLbl="trAlignAcc1" presStyleIdx="1" presStyleCnt="4" custScaleY="117730" custLinFactNeighborX="105" custLinFactNeighborY="762">
        <dgm:presLayoutVars>
          <dgm:bulletEnabled val="1"/>
        </dgm:presLayoutVars>
      </dgm:prSet>
      <dgm:spPr/>
    </dgm:pt>
    <dgm:pt modelId="{198AE8D1-261A-4A45-AB71-ADDACC329F88}" type="pres">
      <dgm:prSet presAssocID="{9E4A4E79-5FBD-47B2-87D0-42277D866E1C}" presName="rect2" presStyleLbl="fgImgPlace1" presStyleIdx="1" presStyleCnt="4"/>
      <dgm:spPr/>
    </dgm:pt>
    <dgm:pt modelId="{2987A8FA-4DAF-4AB6-9B8F-6A64826C73E2}" type="pres">
      <dgm:prSet presAssocID="{5B1E4AB0-AE49-4205-97AD-7351A4F8A147}" presName="sibTrans" presStyleCnt="0"/>
      <dgm:spPr/>
    </dgm:pt>
    <dgm:pt modelId="{45A9FA06-BAF3-4C99-B185-80D323B72C26}" type="pres">
      <dgm:prSet presAssocID="{B451F95C-32D0-47E6-9769-EEDF23E41341}" presName="composite" presStyleCnt="0"/>
      <dgm:spPr/>
    </dgm:pt>
    <dgm:pt modelId="{6FCADD2A-B4A7-4B54-B644-287448D31472}" type="pres">
      <dgm:prSet presAssocID="{B451F95C-32D0-47E6-9769-EEDF23E41341}" presName="rect1" presStyleLbl="trAlignAcc1" presStyleIdx="2" presStyleCnt="4" custScaleY="119028" custLinFactNeighborX="-74" custLinFactNeighborY="3183">
        <dgm:presLayoutVars>
          <dgm:bulletEnabled val="1"/>
        </dgm:presLayoutVars>
      </dgm:prSet>
      <dgm:spPr/>
    </dgm:pt>
    <dgm:pt modelId="{F6AD62EB-2BE3-418D-9406-118886BA7382}" type="pres">
      <dgm:prSet presAssocID="{B451F95C-32D0-47E6-9769-EEDF23E41341}" presName="rect2" presStyleLbl="fgImgPlace1" presStyleIdx="2" presStyleCnt="4"/>
      <dgm:spPr/>
    </dgm:pt>
    <dgm:pt modelId="{422A34A2-02C1-4C9B-BE0B-2B4A2126F139}" type="pres">
      <dgm:prSet presAssocID="{A0419937-91F7-417B-AD8F-825311390892}" presName="sibTrans" presStyleCnt="0"/>
      <dgm:spPr/>
    </dgm:pt>
    <dgm:pt modelId="{3D3B7850-A294-4933-8526-5F90F157BD91}" type="pres">
      <dgm:prSet presAssocID="{49AEBA55-55F7-499A-AC4B-E5B443ABA257}" presName="composite" presStyleCnt="0"/>
      <dgm:spPr/>
    </dgm:pt>
    <dgm:pt modelId="{CC05873D-18C5-454B-AD4D-03A433451E99}" type="pres">
      <dgm:prSet presAssocID="{49AEBA55-55F7-499A-AC4B-E5B443ABA257}" presName="rect1" presStyleLbl="trAlignAcc1" presStyleIdx="3" presStyleCnt="4" custScaleY="121019" custLinFactNeighborX="105" custLinFactNeighborY="1830">
        <dgm:presLayoutVars>
          <dgm:bulletEnabled val="1"/>
        </dgm:presLayoutVars>
      </dgm:prSet>
      <dgm:spPr/>
    </dgm:pt>
    <dgm:pt modelId="{6C2F5E4D-D252-4141-98BF-7FCBB4EAED6D}" type="pres">
      <dgm:prSet presAssocID="{49AEBA55-55F7-499A-AC4B-E5B443ABA257}" presName="rect2" presStyleLbl="fgImgPlace1" presStyleIdx="3" presStyleCnt="4"/>
      <dgm:spPr/>
    </dgm:pt>
  </dgm:ptLst>
  <dgm:cxnLst>
    <dgm:cxn modelId="{CD9AB205-854D-4A85-BB5A-2D60B630CC3B}" type="presOf" srcId="{4A566C52-ECC4-41EF-9745-66FC5A0546EA}" destId="{799E8C60-421F-479B-937B-367F2A15214D}" srcOrd="0" destOrd="0" presId="urn:microsoft.com/office/officeart/2008/layout/PictureStrips"/>
    <dgm:cxn modelId="{929A5568-BF6F-49CC-B117-2DF506202A73}" type="presOf" srcId="{49AEBA55-55F7-499A-AC4B-E5B443ABA257}" destId="{CC05873D-18C5-454B-AD4D-03A433451E99}" srcOrd="0" destOrd="0" presId="urn:microsoft.com/office/officeart/2008/layout/PictureStrips"/>
    <dgm:cxn modelId="{69261570-A8AC-4AD8-9AE9-9306550F32E4}" srcId="{D3741ED0-80AB-472C-8B8E-F52CBF556347}" destId="{B451F95C-32D0-47E6-9769-EEDF23E41341}" srcOrd="2" destOrd="0" parTransId="{94A2BC39-712B-4555-8136-719BD59F119A}" sibTransId="{A0419937-91F7-417B-AD8F-825311390892}"/>
    <dgm:cxn modelId="{5A740178-A66D-4D9E-8C8E-BE81D31327A7}" type="presOf" srcId="{D3741ED0-80AB-472C-8B8E-F52CBF556347}" destId="{66112C6F-A289-4D87-9004-F3FCBF01BE0B}" srcOrd="0" destOrd="0" presId="urn:microsoft.com/office/officeart/2008/layout/PictureStrips"/>
    <dgm:cxn modelId="{2773C57C-3AAF-4AE7-AF80-14AD1DFE9A2B}" srcId="{D3741ED0-80AB-472C-8B8E-F52CBF556347}" destId="{49AEBA55-55F7-499A-AC4B-E5B443ABA257}" srcOrd="3" destOrd="0" parTransId="{E42FB3AD-9F37-4165-BF2D-FA6EE33423EF}" sibTransId="{82ABCC32-9427-4A19-BD68-A657BB5F98E6}"/>
    <dgm:cxn modelId="{D64F4996-75E7-4AAA-95AF-D5B1D2CD30FA}" srcId="{D3741ED0-80AB-472C-8B8E-F52CBF556347}" destId="{9E4A4E79-5FBD-47B2-87D0-42277D866E1C}" srcOrd="1" destOrd="0" parTransId="{28E10158-5073-440E-9CC4-90FABDD35FA0}" sibTransId="{5B1E4AB0-AE49-4205-97AD-7351A4F8A147}"/>
    <dgm:cxn modelId="{D1B62CAA-A781-4ECE-B19F-B31336712EB0}" type="presOf" srcId="{9E4A4E79-5FBD-47B2-87D0-42277D866E1C}" destId="{6C9EA66D-2B33-4D5C-8C47-1A73D6378147}" srcOrd="0" destOrd="0" presId="urn:microsoft.com/office/officeart/2008/layout/PictureStrips"/>
    <dgm:cxn modelId="{825324BC-3AD3-4EC2-8241-E1F92D24CF37}" srcId="{9E4A4E79-5FBD-47B2-87D0-42277D866E1C}" destId="{6646184D-EA20-412F-B8B2-98ADB78915CA}" srcOrd="0" destOrd="0" parTransId="{55DFBF91-37F1-43B1-8F46-62708DC9A1B6}" sibTransId="{D21361AC-479E-47B7-A5E8-16B14FFCA2A7}"/>
    <dgm:cxn modelId="{500DD3CD-7936-4B95-B05E-96FFB637FAB4}" type="presOf" srcId="{B451F95C-32D0-47E6-9769-EEDF23E41341}" destId="{6FCADD2A-B4A7-4B54-B644-287448D31472}" srcOrd="0" destOrd="0" presId="urn:microsoft.com/office/officeart/2008/layout/PictureStrips"/>
    <dgm:cxn modelId="{065E7BD2-2066-4C74-B090-908E31563C54}" type="presOf" srcId="{6646184D-EA20-412F-B8B2-98ADB78915CA}" destId="{6C9EA66D-2B33-4D5C-8C47-1A73D6378147}" srcOrd="0" destOrd="1" presId="urn:microsoft.com/office/officeart/2008/layout/PictureStrips"/>
    <dgm:cxn modelId="{34AA8CF9-0812-4901-A3AB-A89BDD9DF4FA}" srcId="{D3741ED0-80AB-472C-8B8E-F52CBF556347}" destId="{4A566C52-ECC4-41EF-9745-66FC5A0546EA}" srcOrd="0" destOrd="0" parTransId="{2B7E2FFA-C4B4-4781-AE3D-90315C7BC617}" sibTransId="{C58C2100-E920-4302-835E-12717E93DBC3}"/>
    <dgm:cxn modelId="{CE190E9C-004B-4E5D-BB06-D54B7772F491}" type="presParOf" srcId="{66112C6F-A289-4D87-9004-F3FCBF01BE0B}" destId="{5539BCF4-AD91-4C7D-954E-F50BA4CF91AD}" srcOrd="0" destOrd="0" presId="urn:microsoft.com/office/officeart/2008/layout/PictureStrips"/>
    <dgm:cxn modelId="{440843C6-458F-4DE4-B338-942E27731FB1}" type="presParOf" srcId="{5539BCF4-AD91-4C7D-954E-F50BA4CF91AD}" destId="{799E8C60-421F-479B-937B-367F2A15214D}" srcOrd="0" destOrd="0" presId="urn:microsoft.com/office/officeart/2008/layout/PictureStrips"/>
    <dgm:cxn modelId="{EC1A5094-EB67-4877-8ED4-5889C49F7149}" type="presParOf" srcId="{5539BCF4-AD91-4C7D-954E-F50BA4CF91AD}" destId="{867D6E73-F136-4147-92BE-EEA02801FF51}" srcOrd="1" destOrd="0" presId="urn:microsoft.com/office/officeart/2008/layout/PictureStrips"/>
    <dgm:cxn modelId="{5B97225B-1155-4C90-A4C3-5F3C91E304B7}" type="presParOf" srcId="{66112C6F-A289-4D87-9004-F3FCBF01BE0B}" destId="{98BD483D-C5CA-439E-A3D9-CE1547A8FB57}" srcOrd="1" destOrd="0" presId="urn:microsoft.com/office/officeart/2008/layout/PictureStrips"/>
    <dgm:cxn modelId="{67F59877-39DC-4E80-9886-974DC44D649F}" type="presParOf" srcId="{66112C6F-A289-4D87-9004-F3FCBF01BE0B}" destId="{7C3791A4-5616-4E9E-966E-DB5A76BB5E3F}" srcOrd="2" destOrd="0" presId="urn:microsoft.com/office/officeart/2008/layout/PictureStrips"/>
    <dgm:cxn modelId="{3DB99C4B-F464-4472-BD51-04EE4DF177EC}" type="presParOf" srcId="{7C3791A4-5616-4E9E-966E-DB5A76BB5E3F}" destId="{6C9EA66D-2B33-4D5C-8C47-1A73D6378147}" srcOrd="0" destOrd="0" presId="urn:microsoft.com/office/officeart/2008/layout/PictureStrips"/>
    <dgm:cxn modelId="{04C92233-27F1-43B2-B327-DFB2BC5076F6}" type="presParOf" srcId="{7C3791A4-5616-4E9E-966E-DB5A76BB5E3F}" destId="{198AE8D1-261A-4A45-AB71-ADDACC329F88}" srcOrd="1" destOrd="0" presId="urn:microsoft.com/office/officeart/2008/layout/PictureStrips"/>
    <dgm:cxn modelId="{F53C70E1-33C6-427D-945B-FAFAFF7A1A2B}" type="presParOf" srcId="{66112C6F-A289-4D87-9004-F3FCBF01BE0B}" destId="{2987A8FA-4DAF-4AB6-9B8F-6A64826C73E2}" srcOrd="3" destOrd="0" presId="urn:microsoft.com/office/officeart/2008/layout/PictureStrips"/>
    <dgm:cxn modelId="{CDB0A1EE-B7F2-4360-8556-8E6B8826E3D6}" type="presParOf" srcId="{66112C6F-A289-4D87-9004-F3FCBF01BE0B}" destId="{45A9FA06-BAF3-4C99-B185-80D323B72C26}" srcOrd="4" destOrd="0" presId="urn:microsoft.com/office/officeart/2008/layout/PictureStrips"/>
    <dgm:cxn modelId="{5892D4A8-2BB3-4181-A83F-A7FB99649991}" type="presParOf" srcId="{45A9FA06-BAF3-4C99-B185-80D323B72C26}" destId="{6FCADD2A-B4A7-4B54-B644-287448D31472}" srcOrd="0" destOrd="0" presId="urn:microsoft.com/office/officeart/2008/layout/PictureStrips"/>
    <dgm:cxn modelId="{6C08ABCF-AC5E-4904-A2FA-3E6409CC3A1A}" type="presParOf" srcId="{45A9FA06-BAF3-4C99-B185-80D323B72C26}" destId="{F6AD62EB-2BE3-418D-9406-118886BA7382}" srcOrd="1" destOrd="0" presId="urn:microsoft.com/office/officeart/2008/layout/PictureStrips"/>
    <dgm:cxn modelId="{DB5D464A-FAC4-435F-AF37-DB78D0393B02}" type="presParOf" srcId="{66112C6F-A289-4D87-9004-F3FCBF01BE0B}" destId="{422A34A2-02C1-4C9B-BE0B-2B4A2126F139}" srcOrd="5" destOrd="0" presId="urn:microsoft.com/office/officeart/2008/layout/PictureStrips"/>
    <dgm:cxn modelId="{039BBEF6-1041-4C4E-9C43-14C0F9C5A337}" type="presParOf" srcId="{66112C6F-A289-4D87-9004-F3FCBF01BE0B}" destId="{3D3B7850-A294-4933-8526-5F90F157BD91}" srcOrd="6" destOrd="0" presId="urn:microsoft.com/office/officeart/2008/layout/PictureStrips"/>
    <dgm:cxn modelId="{A0260877-92A9-4D63-A917-34C920236EBD}" type="presParOf" srcId="{3D3B7850-A294-4933-8526-5F90F157BD91}" destId="{CC05873D-18C5-454B-AD4D-03A433451E99}" srcOrd="0" destOrd="0" presId="urn:microsoft.com/office/officeart/2008/layout/PictureStrips"/>
    <dgm:cxn modelId="{46C9879B-BC2F-4FA7-B516-ECA4D9036E03}" type="presParOf" srcId="{3D3B7850-A294-4933-8526-5F90F157BD91}" destId="{6C2F5E4D-D252-4141-98BF-7FCBB4EAED6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9B050-7F13-47DC-B8BA-BB16507431B7}" type="doc">
      <dgm:prSet loTypeId="urn:microsoft.com/office/officeart/2005/8/layout/gear1" loCatId="process" qsTypeId="urn:microsoft.com/office/officeart/2005/8/quickstyle/simple1" qsCatId="simple" csTypeId="urn:microsoft.com/office/officeart/2005/8/colors/colorful5" csCatId="colorful" phldr="1"/>
      <dgm:spPr/>
      <dgm:t>
        <a:bodyPr/>
        <a:lstStyle/>
        <a:p>
          <a:endParaRPr lang="nl-BE"/>
        </a:p>
      </dgm:t>
    </dgm:pt>
    <dgm:pt modelId="{6E095ED0-5538-4322-AF68-E070F5CC31DF}">
      <dgm:prSet phldrT="[Tekst]" custT="1"/>
      <dgm:spPr/>
      <dgm:t>
        <a:bodyPr/>
        <a:lstStyle/>
        <a:p>
          <a:r>
            <a:rPr lang="nl-BE" sz="4400" dirty="0"/>
            <a:t>EMPLOYEUR</a:t>
          </a:r>
        </a:p>
      </dgm:t>
    </dgm:pt>
    <dgm:pt modelId="{12EC874F-814F-4999-9448-FDC857477888}" type="parTrans" cxnId="{4037F1B7-519D-4E00-BAD9-C937DC03FAD9}">
      <dgm:prSet/>
      <dgm:spPr/>
      <dgm:t>
        <a:bodyPr/>
        <a:lstStyle/>
        <a:p>
          <a:endParaRPr lang="nl-BE"/>
        </a:p>
      </dgm:t>
    </dgm:pt>
    <dgm:pt modelId="{EBFD635F-E5B7-405D-9496-D3ABB2A4D945}" type="sibTrans" cxnId="{4037F1B7-519D-4E00-BAD9-C937DC03FAD9}">
      <dgm:prSet/>
      <dgm:spPr/>
      <dgm:t>
        <a:bodyPr/>
        <a:lstStyle/>
        <a:p>
          <a:endParaRPr lang="nl-BE"/>
        </a:p>
      </dgm:t>
    </dgm:pt>
    <dgm:pt modelId="{8F20F8FD-4ACB-48EF-9777-1F903B11F823}">
      <dgm:prSet phldrT="[Tekst]" custT="1"/>
      <dgm:spPr/>
      <dgm:t>
        <a:bodyPr/>
        <a:lstStyle/>
        <a:p>
          <a:r>
            <a:rPr lang="nl-BE" sz="2000" b="1" dirty="0"/>
            <a:t>CP SERVICE INTERNE</a:t>
          </a:r>
        </a:p>
      </dgm:t>
    </dgm:pt>
    <dgm:pt modelId="{243509A0-5FB9-4798-85DF-EA338C8FEAB9}" type="parTrans" cxnId="{507365DF-C796-43EC-A4A4-D4A2DFE9CC20}">
      <dgm:prSet/>
      <dgm:spPr/>
      <dgm:t>
        <a:bodyPr/>
        <a:lstStyle/>
        <a:p>
          <a:endParaRPr lang="nl-BE"/>
        </a:p>
      </dgm:t>
    </dgm:pt>
    <dgm:pt modelId="{E655B9ED-9B4B-4A25-A5DC-D70204D32525}" type="sibTrans" cxnId="{507365DF-C796-43EC-A4A4-D4A2DFE9CC20}">
      <dgm:prSet/>
      <dgm:spPr/>
      <dgm:t>
        <a:bodyPr/>
        <a:lstStyle/>
        <a:p>
          <a:endParaRPr lang="nl-BE"/>
        </a:p>
      </dgm:t>
    </dgm:pt>
    <dgm:pt modelId="{F88D2227-424A-4EA0-99CF-9E30F82E5D6B}">
      <dgm:prSet phldrT="[Tekst]" custT="1"/>
      <dgm:spPr/>
      <dgm:t>
        <a:bodyPr/>
        <a:lstStyle/>
        <a:p>
          <a:pPr>
            <a:buNone/>
          </a:pPr>
          <a:r>
            <a:rPr lang="nl-BE" sz="2400" b="1" dirty="0"/>
            <a:t>CP</a:t>
          </a:r>
        </a:p>
        <a:p>
          <a:pPr>
            <a:buNone/>
          </a:pPr>
          <a:r>
            <a:rPr lang="nl-BE" sz="2400" b="1" dirty="0"/>
            <a:t>  ERGO NOME</a:t>
          </a:r>
        </a:p>
      </dgm:t>
    </dgm:pt>
    <dgm:pt modelId="{FC96DB62-30F0-4F36-9E4E-F0F2555731F0}" type="parTrans" cxnId="{7BA3C3F0-C4E1-4636-872B-91675BF503D5}">
      <dgm:prSet/>
      <dgm:spPr/>
      <dgm:t>
        <a:bodyPr/>
        <a:lstStyle/>
        <a:p>
          <a:endParaRPr lang="nl-BE"/>
        </a:p>
      </dgm:t>
    </dgm:pt>
    <dgm:pt modelId="{B4C58EE4-EE10-4147-BB73-B6DFBEFFDA25}" type="sibTrans" cxnId="{7BA3C3F0-C4E1-4636-872B-91675BF503D5}">
      <dgm:prSet/>
      <dgm:spPr/>
      <dgm:t>
        <a:bodyPr/>
        <a:lstStyle/>
        <a:p>
          <a:endParaRPr lang="nl-BE"/>
        </a:p>
      </dgm:t>
    </dgm:pt>
    <dgm:pt modelId="{7EC56513-126B-48FD-B291-161831DE0E34}">
      <dgm:prSet phldrT="[Tekst]" custT="1"/>
      <dgm:spPr/>
      <dgm:t>
        <a:bodyPr/>
        <a:lstStyle/>
        <a:p>
          <a:pPr marL="171450">
            <a:buFontTx/>
            <a:buNone/>
          </a:pPr>
          <a:r>
            <a:rPr lang="fr-BE" sz="1800" b="1" noProof="0" dirty="0"/>
            <a:t>CP Ergonome obligatoire SI </a:t>
          </a:r>
        </a:p>
        <a:p>
          <a:pPr marL="171450">
            <a:buFontTx/>
            <a:buNone/>
          </a:pPr>
          <a:r>
            <a:rPr lang="fr-BE" sz="1800" b="1" noProof="0" dirty="0"/>
            <a:t>1/ situation complexe +  absence expertise en interne</a:t>
          </a:r>
        </a:p>
      </dgm:t>
    </dgm:pt>
    <dgm:pt modelId="{41FE7C1E-57BB-421E-8D70-C36DBEAFC31A}" type="sibTrans" cxnId="{8A847E2A-C373-404D-AC50-71C1A3007114}">
      <dgm:prSet/>
      <dgm:spPr/>
      <dgm:t>
        <a:bodyPr/>
        <a:lstStyle/>
        <a:p>
          <a:endParaRPr lang="nl-BE"/>
        </a:p>
      </dgm:t>
    </dgm:pt>
    <dgm:pt modelId="{7C2846AF-F07D-4D23-8344-5A870AE1560C}" type="parTrans" cxnId="{8A847E2A-C373-404D-AC50-71C1A3007114}">
      <dgm:prSet/>
      <dgm:spPr/>
      <dgm:t>
        <a:bodyPr/>
        <a:lstStyle/>
        <a:p>
          <a:endParaRPr lang="nl-BE"/>
        </a:p>
      </dgm:t>
    </dgm:pt>
    <dgm:pt modelId="{05425966-683E-4FBF-A34B-D053F023B687}">
      <dgm:prSet custT="1"/>
      <dgm:spPr/>
      <dgm:t>
        <a:bodyPr/>
        <a:lstStyle/>
        <a:p>
          <a:pPr>
            <a:buFontTx/>
            <a:buNone/>
          </a:pPr>
          <a:r>
            <a:rPr lang="fr-BE" sz="1800" b="1" noProof="0" dirty="0"/>
            <a:t>En collaboration avec</a:t>
          </a:r>
        </a:p>
      </dgm:t>
    </dgm:pt>
    <dgm:pt modelId="{DA493681-BF29-4372-9A88-F25E6493C092}" type="parTrans" cxnId="{87BC5EA7-1126-4250-8D14-95F1A8C733EE}">
      <dgm:prSet/>
      <dgm:spPr/>
      <dgm:t>
        <a:bodyPr/>
        <a:lstStyle/>
        <a:p>
          <a:endParaRPr lang="nl-BE"/>
        </a:p>
      </dgm:t>
    </dgm:pt>
    <dgm:pt modelId="{7E5E1622-FB69-493F-BF0A-4AB958E7B634}" type="sibTrans" cxnId="{87BC5EA7-1126-4250-8D14-95F1A8C733EE}">
      <dgm:prSet/>
      <dgm:spPr/>
      <dgm:t>
        <a:bodyPr/>
        <a:lstStyle/>
        <a:p>
          <a:endParaRPr lang="nl-BE"/>
        </a:p>
      </dgm:t>
    </dgm:pt>
    <dgm:pt modelId="{53FE35F8-4C47-4A5D-9166-7BC5BE73C24B}">
      <dgm:prSet custT="1"/>
      <dgm:spPr/>
      <dgm:t>
        <a:bodyPr/>
        <a:lstStyle/>
        <a:p>
          <a:pPr>
            <a:buFontTx/>
            <a:buNone/>
          </a:pPr>
          <a:r>
            <a:rPr lang="fr-BE" sz="1800" b="1" noProof="0" dirty="0"/>
            <a:t>CPPT</a:t>
          </a:r>
        </a:p>
      </dgm:t>
    </dgm:pt>
    <dgm:pt modelId="{A6D7BE06-A725-4440-82E8-7F1186A526DF}" type="parTrans" cxnId="{A61F2AC1-14F4-446D-A02C-C74A960F58CD}">
      <dgm:prSet/>
      <dgm:spPr/>
      <dgm:t>
        <a:bodyPr/>
        <a:lstStyle/>
        <a:p>
          <a:endParaRPr lang="fr-BE"/>
        </a:p>
      </dgm:t>
    </dgm:pt>
    <dgm:pt modelId="{86785CAF-DEEA-41E4-B492-69A25BEE8582}" type="sibTrans" cxnId="{A61F2AC1-14F4-446D-A02C-C74A960F58CD}">
      <dgm:prSet/>
      <dgm:spPr/>
      <dgm:t>
        <a:bodyPr/>
        <a:lstStyle/>
        <a:p>
          <a:endParaRPr lang="fr-BE"/>
        </a:p>
      </dgm:t>
    </dgm:pt>
    <dgm:pt modelId="{0BD59A03-1235-40FF-85A4-D784C9100936}">
      <dgm:prSet custT="1"/>
      <dgm:spPr/>
      <dgm:t>
        <a:bodyPr/>
        <a:lstStyle/>
        <a:p>
          <a:pPr>
            <a:buFontTx/>
            <a:buNone/>
          </a:pPr>
          <a:r>
            <a:rPr lang="fr-BE" sz="1800" b="1" noProof="0" dirty="0"/>
            <a:t>&gt; délégation syndicale</a:t>
          </a:r>
        </a:p>
      </dgm:t>
    </dgm:pt>
    <dgm:pt modelId="{732016FD-F761-4AA4-973F-661E5045A558}" type="parTrans" cxnId="{6FBB5D57-F502-454A-A16C-907231B4385B}">
      <dgm:prSet/>
      <dgm:spPr/>
      <dgm:t>
        <a:bodyPr/>
        <a:lstStyle/>
        <a:p>
          <a:endParaRPr lang="fr-BE"/>
        </a:p>
      </dgm:t>
    </dgm:pt>
    <dgm:pt modelId="{30ADCAC8-BB45-4179-B32F-CE5D15C59EFA}" type="sibTrans" cxnId="{6FBB5D57-F502-454A-A16C-907231B4385B}">
      <dgm:prSet/>
      <dgm:spPr/>
      <dgm:t>
        <a:bodyPr/>
        <a:lstStyle/>
        <a:p>
          <a:endParaRPr lang="fr-BE"/>
        </a:p>
      </dgm:t>
    </dgm:pt>
    <dgm:pt modelId="{6E745C18-5305-445D-9A19-EC61088F7EE3}">
      <dgm:prSet custT="1"/>
      <dgm:spPr/>
      <dgm:t>
        <a:bodyPr/>
        <a:lstStyle/>
        <a:p>
          <a:pPr>
            <a:buFontTx/>
            <a:buNone/>
          </a:pPr>
          <a:r>
            <a:rPr lang="fr-BE" sz="1800" b="1" noProof="0" dirty="0"/>
            <a:t>&gt; travailleurs</a:t>
          </a:r>
        </a:p>
      </dgm:t>
    </dgm:pt>
    <dgm:pt modelId="{6CB62A0F-4FF1-4274-BE18-ABA0CE1B4484}" type="parTrans" cxnId="{72995A66-CA2D-412D-90E9-6F1414C71068}">
      <dgm:prSet/>
      <dgm:spPr/>
      <dgm:t>
        <a:bodyPr/>
        <a:lstStyle/>
        <a:p>
          <a:endParaRPr lang="fr-BE"/>
        </a:p>
      </dgm:t>
    </dgm:pt>
    <dgm:pt modelId="{9D613E67-690F-4622-9F67-4833EC3BBC5C}" type="sibTrans" cxnId="{72995A66-CA2D-412D-90E9-6F1414C71068}">
      <dgm:prSet/>
      <dgm:spPr/>
      <dgm:t>
        <a:bodyPr/>
        <a:lstStyle/>
        <a:p>
          <a:endParaRPr lang="fr-BE"/>
        </a:p>
      </dgm:t>
    </dgm:pt>
    <dgm:pt modelId="{EF892D33-2594-40D5-B45C-AB8B1D26E8DB}">
      <dgm:prSet phldrT="[Tekst]" custT="1"/>
      <dgm:spPr/>
      <dgm:t>
        <a:bodyPr/>
        <a:lstStyle/>
        <a:p>
          <a:pPr marL="171450">
            <a:buFontTx/>
            <a:buNone/>
          </a:pPr>
          <a:r>
            <a:rPr lang="fr-BE" sz="1800" b="1" noProof="0" dirty="0"/>
            <a:t>   2/ &gt; visite d’entreprise </a:t>
          </a:r>
        </a:p>
        <a:p>
          <a:pPr marL="171450"/>
          <a:r>
            <a:rPr lang="fr-BE" sz="1800" b="1" noProof="0" dirty="0"/>
            <a:t>3/ &gt;  avis stratégique (C- et D)</a:t>
          </a:r>
        </a:p>
      </dgm:t>
    </dgm:pt>
    <dgm:pt modelId="{F0C69886-A6D7-4313-8A1A-EB4A1DE80357}" type="parTrans" cxnId="{5FBF9B26-6C62-4C54-A35B-8A5519508027}">
      <dgm:prSet/>
      <dgm:spPr/>
      <dgm:t>
        <a:bodyPr/>
        <a:lstStyle/>
        <a:p>
          <a:endParaRPr lang="fr-BE"/>
        </a:p>
      </dgm:t>
    </dgm:pt>
    <dgm:pt modelId="{801085CF-8711-4F5B-B620-5BC98C1195C0}" type="sibTrans" cxnId="{5FBF9B26-6C62-4C54-A35B-8A5519508027}">
      <dgm:prSet/>
      <dgm:spPr/>
      <dgm:t>
        <a:bodyPr/>
        <a:lstStyle/>
        <a:p>
          <a:endParaRPr lang="fr-BE"/>
        </a:p>
      </dgm:t>
    </dgm:pt>
    <dgm:pt modelId="{2946BEC1-5BC6-4BD9-802A-D11ED0E1F8A1}" type="pres">
      <dgm:prSet presAssocID="{C519B050-7F13-47DC-B8BA-BB16507431B7}" presName="composite" presStyleCnt="0">
        <dgm:presLayoutVars>
          <dgm:chMax val="3"/>
          <dgm:animLvl val="lvl"/>
          <dgm:resizeHandles val="exact"/>
        </dgm:presLayoutVars>
      </dgm:prSet>
      <dgm:spPr/>
    </dgm:pt>
    <dgm:pt modelId="{9BE338E7-2B4E-48DB-9598-DEB210D443CC}" type="pres">
      <dgm:prSet presAssocID="{6E095ED0-5538-4322-AF68-E070F5CC31DF}" presName="gear1" presStyleLbl="node1" presStyleIdx="0" presStyleCnt="3" custLinFactNeighborY="0">
        <dgm:presLayoutVars>
          <dgm:chMax val="1"/>
          <dgm:bulletEnabled val="1"/>
        </dgm:presLayoutVars>
      </dgm:prSet>
      <dgm:spPr/>
    </dgm:pt>
    <dgm:pt modelId="{682D3BA2-E996-4629-AEFD-E5C9FCC2CDA4}" type="pres">
      <dgm:prSet presAssocID="{6E095ED0-5538-4322-AF68-E070F5CC31DF}" presName="gear1srcNode" presStyleLbl="node1" presStyleIdx="0" presStyleCnt="3"/>
      <dgm:spPr/>
    </dgm:pt>
    <dgm:pt modelId="{BA80FAA8-FC42-45A0-951B-425F3E637038}" type="pres">
      <dgm:prSet presAssocID="{6E095ED0-5538-4322-AF68-E070F5CC31DF}" presName="gear1dstNode" presStyleLbl="node1" presStyleIdx="0" presStyleCnt="3"/>
      <dgm:spPr/>
    </dgm:pt>
    <dgm:pt modelId="{76F82C20-9BF1-4D04-919A-99327F718376}" type="pres">
      <dgm:prSet presAssocID="{6E095ED0-5538-4322-AF68-E070F5CC31DF}" presName="gear1ch" presStyleLbl="fgAcc1" presStyleIdx="0" presStyleCnt="2" custScaleX="134311" custLinFactNeighborX="-54896" custLinFactNeighborY="0">
        <dgm:presLayoutVars>
          <dgm:chMax val="0"/>
          <dgm:bulletEnabled val="1"/>
        </dgm:presLayoutVars>
      </dgm:prSet>
      <dgm:spPr/>
    </dgm:pt>
    <dgm:pt modelId="{EC876DD1-32DA-44B0-8A41-2D43D5EF8092}" type="pres">
      <dgm:prSet presAssocID="{8F20F8FD-4ACB-48EF-9777-1F903B11F823}" presName="gear2" presStyleLbl="node1" presStyleIdx="1" presStyleCnt="3">
        <dgm:presLayoutVars>
          <dgm:chMax val="1"/>
          <dgm:bulletEnabled val="1"/>
        </dgm:presLayoutVars>
      </dgm:prSet>
      <dgm:spPr/>
    </dgm:pt>
    <dgm:pt modelId="{C33CF3C3-7334-4B0D-94C8-EEAFE45B24F6}" type="pres">
      <dgm:prSet presAssocID="{8F20F8FD-4ACB-48EF-9777-1F903B11F823}" presName="gear2srcNode" presStyleLbl="node1" presStyleIdx="1" presStyleCnt="3"/>
      <dgm:spPr/>
    </dgm:pt>
    <dgm:pt modelId="{63D81D40-684F-48E9-BA70-626470742267}" type="pres">
      <dgm:prSet presAssocID="{8F20F8FD-4ACB-48EF-9777-1F903B11F823}" presName="gear2dstNode" presStyleLbl="node1" presStyleIdx="1" presStyleCnt="3"/>
      <dgm:spPr/>
    </dgm:pt>
    <dgm:pt modelId="{FA293B20-23A8-4226-B4BD-C2BBB0FB0102}" type="pres">
      <dgm:prSet presAssocID="{F88D2227-424A-4EA0-99CF-9E30F82E5D6B}" presName="gear3" presStyleLbl="node1" presStyleIdx="2" presStyleCnt="3"/>
      <dgm:spPr/>
    </dgm:pt>
    <dgm:pt modelId="{066AEF57-B7ED-4D18-A4B2-B60E13D7731E}" type="pres">
      <dgm:prSet presAssocID="{F88D2227-424A-4EA0-99CF-9E30F82E5D6B}" presName="gear3tx" presStyleLbl="node1" presStyleIdx="2" presStyleCnt="3">
        <dgm:presLayoutVars>
          <dgm:chMax val="1"/>
          <dgm:bulletEnabled val="1"/>
        </dgm:presLayoutVars>
      </dgm:prSet>
      <dgm:spPr/>
    </dgm:pt>
    <dgm:pt modelId="{A01F600D-C041-467E-BDF7-8AF96708ECBE}" type="pres">
      <dgm:prSet presAssocID="{F88D2227-424A-4EA0-99CF-9E30F82E5D6B}" presName="gear3srcNode" presStyleLbl="node1" presStyleIdx="2" presStyleCnt="3"/>
      <dgm:spPr/>
    </dgm:pt>
    <dgm:pt modelId="{9A7AD1FB-E2C3-40A4-91B7-60A21C7500D9}" type="pres">
      <dgm:prSet presAssocID="{F88D2227-424A-4EA0-99CF-9E30F82E5D6B}" presName="gear3dstNode" presStyleLbl="node1" presStyleIdx="2" presStyleCnt="3"/>
      <dgm:spPr/>
    </dgm:pt>
    <dgm:pt modelId="{24584918-982F-4F9A-9978-5BC4B8718EEA}" type="pres">
      <dgm:prSet presAssocID="{F88D2227-424A-4EA0-99CF-9E30F82E5D6B}" presName="gear3ch" presStyleLbl="fgAcc1" presStyleIdx="1" presStyleCnt="2" custScaleX="180708" custScaleY="128120" custLinFactNeighborX="50155" custLinFactNeighborY="-34840">
        <dgm:presLayoutVars>
          <dgm:chMax val="0"/>
          <dgm:bulletEnabled val="1"/>
        </dgm:presLayoutVars>
      </dgm:prSet>
      <dgm:spPr/>
    </dgm:pt>
    <dgm:pt modelId="{468499FD-566B-482B-9118-DDDF6AE62FAD}" type="pres">
      <dgm:prSet presAssocID="{EBFD635F-E5B7-405D-9496-D3ABB2A4D945}" presName="connector1" presStyleLbl="sibTrans2D1" presStyleIdx="0" presStyleCnt="3"/>
      <dgm:spPr/>
    </dgm:pt>
    <dgm:pt modelId="{B76BF34F-AA85-4E40-A798-A29B73072924}" type="pres">
      <dgm:prSet presAssocID="{E655B9ED-9B4B-4A25-A5DC-D70204D32525}" presName="connector2" presStyleLbl="sibTrans2D1" presStyleIdx="1" presStyleCnt="3"/>
      <dgm:spPr/>
    </dgm:pt>
    <dgm:pt modelId="{CAD7710E-097A-4589-96AB-4BF5F2D548D6}" type="pres">
      <dgm:prSet presAssocID="{B4C58EE4-EE10-4147-BB73-B6DFBEFFDA25}" presName="connector3" presStyleLbl="sibTrans2D1" presStyleIdx="2" presStyleCnt="3"/>
      <dgm:spPr/>
    </dgm:pt>
  </dgm:ptLst>
  <dgm:cxnLst>
    <dgm:cxn modelId="{73318B23-ED13-4427-989C-D8E6ECEEF4B0}" type="presOf" srcId="{53FE35F8-4C47-4A5D-9166-7BC5BE73C24B}" destId="{76F82C20-9BF1-4D04-919A-99327F718376}" srcOrd="0" destOrd="1" presId="urn:microsoft.com/office/officeart/2005/8/layout/gear1"/>
    <dgm:cxn modelId="{5FBF9B26-6C62-4C54-A35B-8A5519508027}" srcId="{F88D2227-424A-4EA0-99CF-9E30F82E5D6B}" destId="{EF892D33-2594-40D5-B45C-AB8B1D26E8DB}" srcOrd="1" destOrd="0" parTransId="{F0C69886-A6D7-4313-8A1A-EB4A1DE80357}" sibTransId="{801085CF-8711-4F5B-B620-5BC98C1195C0}"/>
    <dgm:cxn modelId="{6DC5BA26-47DE-4037-98C7-3B7A2830E26C}" type="presOf" srcId="{B4C58EE4-EE10-4147-BB73-B6DFBEFFDA25}" destId="{CAD7710E-097A-4589-96AB-4BF5F2D548D6}" srcOrd="0" destOrd="0" presId="urn:microsoft.com/office/officeart/2005/8/layout/gear1"/>
    <dgm:cxn modelId="{8A847E2A-C373-404D-AC50-71C1A3007114}" srcId="{F88D2227-424A-4EA0-99CF-9E30F82E5D6B}" destId="{7EC56513-126B-48FD-B291-161831DE0E34}" srcOrd="0" destOrd="0" parTransId="{7C2846AF-F07D-4D23-8344-5A870AE1560C}" sibTransId="{41FE7C1E-57BB-421E-8D70-C36DBEAFC31A}"/>
    <dgm:cxn modelId="{CDF1B431-61F8-4BBF-98A8-E2243CED6BF4}" type="presOf" srcId="{8F20F8FD-4ACB-48EF-9777-1F903B11F823}" destId="{63D81D40-684F-48E9-BA70-626470742267}" srcOrd="2" destOrd="0" presId="urn:microsoft.com/office/officeart/2005/8/layout/gear1"/>
    <dgm:cxn modelId="{E875FF37-C028-4AF5-9E19-2306A2891CA1}" type="presOf" srcId="{C519B050-7F13-47DC-B8BA-BB16507431B7}" destId="{2946BEC1-5BC6-4BD9-802A-D11ED0E1F8A1}" srcOrd="0" destOrd="0" presId="urn:microsoft.com/office/officeart/2005/8/layout/gear1"/>
    <dgm:cxn modelId="{40907D3B-33C5-4476-BED1-492D24EC1CCA}" type="presOf" srcId="{F88D2227-424A-4EA0-99CF-9E30F82E5D6B}" destId="{066AEF57-B7ED-4D18-A4B2-B60E13D7731E}" srcOrd="1" destOrd="0" presId="urn:microsoft.com/office/officeart/2005/8/layout/gear1"/>
    <dgm:cxn modelId="{7EB3944F-ADFB-436D-ADD3-E0265168EB5D}" type="presOf" srcId="{8F20F8FD-4ACB-48EF-9777-1F903B11F823}" destId="{EC876DD1-32DA-44B0-8A41-2D43D5EF8092}" srcOrd="0" destOrd="0" presId="urn:microsoft.com/office/officeart/2005/8/layout/gear1"/>
    <dgm:cxn modelId="{67F45654-2DCA-4344-9708-4892631CEC48}" type="presOf" srcId="{6E095ED0-5538-4322-AF68-E070F5CC31DF}" destId="{BA80FAA8-FC42-45A0-951B-425F3E637038}" srcOrd="2" destOrd="0" presId="urn:microsoft.com/office/officeart/2005/8/layout/gear1"/>
    <dgm:cxn modelId="{6FBB5D57-F502-454A-A16C-907231B4385B}" srcId="{05425966-683E-4FBF-A34B-D053F023B687}" destId="{0BD59A03-1235-40FF-85A4-D784C9100936}" srcOrd="1" destOrd="0" parTransId="{732016FD-F761-4AA4-973F-661E5045A558}" sibTransId="{30ADCAC8-BB45-4179-B32F-CE5D15C59EFA}"/>
    <dgm:cxn modelId="{72995A66-CA2D-412D-90E9-6F1414C71068}" srcId="{05425966-683E-4FBF-A34B-D053F023B687}" destId="{6E745C18-5305-445D-9A19-EC61088F7EE3}" srcOrd="2" destOrd="0" parTransId="{6CB62A0F-4FF1-4274-BE18-ABA0CE1B4484}" sibTransId="{9D613E67-690F-4622-9F67-4833EC3BBC5C}"/>
    <dgm:cxn modelId="{8530F976-220C-4D6C-B8F0-96EB9A4014E7}" type="presOf" srcId="{6E095ED0-5538-4322-AF68-E070F5CC31DF}" destId="{682D3BA2-E996-4629-AEFD-E5C9FCC2CDA4}" srcOrd="1" destOrd="0" presId="urn:microsoft.com/office/officeart/2005/8/layout/gear1"/>
    <dgm:cxn modelId="{F5256C7D-3DFC-46E0-ADB3-3EC9EBFEC61E}" type="presOf" srcId="{F88D2227-424A-4EA0-99CF-9E30F82E5D6B}" destId="{FA293B20-23A8-4226-B4BD-C2BBB0FB0102}" srcOrd="0" destOrd="0" presId="urn:microsoft.com/office/officeart/2005/8/layout/gear1"/>
    <dgm:cxn modelId="{B24DA081-D4DE-4B0E-80DD-F0614719FEE0}" type="presOf" srcId="{0BD59A03-1235-40FF-85A4-D784C9100936}" destId="{76F82C20-9BF1-4D04-919A-99327F718376}" srcOrd="0" destOrd="2" presId="urn:microsoft.com/office/officeart/2005/8/layout/gear1"/>
    <dgm:cxn modelId="{01BD0082-8D2B-4532-906B-D9679C6AD825}" type="presOf" srcId="{EBFD635F-E5B7-405D-9496-D3ABB2A4D945}" destId="{468499FD-566B-482B-9118-DDDF6AE62FAD}" srcOrd="0" destOrd="0" presId="urn:microsoft.com/office/officeart/2005/8/layout/gear1"/>
    <dgm:cxn modelId="{14C10394-B744-45EB-9802-095BF7269FCF}" type="presOf" srcId="{8F20F8FD-4ACB-48EF-9777-1F903B11F823}" destId="{C33CF3C3-7334-4B0D-94C8-EEAFE45B24F6}" srcOrd="1" destOrd="0" presId="urn:microsoft.com/office/officeart/2005/8/layout/gear1"/>
    <dgm:cxn modelId="{759D8995-D611-41D5-83E7-51C7AE50AA04}" type="presOf" srcId="{E655B9ED-9B4B-4A25-A5DC-D70204D32525}" destId="{B76BF34F-AA85-4E40-A798-A29B73072924}" srcOrd="0" destOrd="0" presId="urn:microsoft.com/office/officeart/2005/8/layout/gear1"/>
    <dgm:cxn modelId="{2FCA2C9B-3FA7-487B-9C67-D11EE9AD1645}" type="presOf" srcId="{05425966-683E-4FBF-A34B-D053F023B687}" destId="{76F82C20-9BF1-4D04-919A-99327F718376}" srcOrd="0" destOrd="0" presId="urn:microsoft.com/office/officeart/2005/8/layout/gear1"/>
    <dgm:cxn modelId="{D834D09E-A262-4BDF-AFDB-E83FDF4D868B}" type="presOf" srcId="{F88D2227-424A-4EA0-99CF-9E30F82E5D6B}" destId="{9A7AD1FB-E2C3-40A4-91B7-60A21C7500D9}" srcOrd="3" destOrd="0" presId="urn:microsoft.com/office/officeart/2005/8/layout/gear1"/>
    <dgm:cxn modelId="{08B9DFA2-471E-4A9A-B14B-5A8A6C39E7D5}" type="presOf" srcId="{EF892D33-2594-40D5-B45C-AB8B1D26E8DB}" destId="{24584918-982F-4F9A-9978-5BC4B8718EEA}" srcOrd="0" destOrd="1" presId="urn:microsoft.com/office/officeart/2005/8/layout/gear1"/>
    <dgm:cxn modelId="{87BC5EA7-1126-4250-8D14-95F1A8C733EE}" srcId="{6E095ED0-5538-4322-AF68-E070F5CC31DF}" destId="{05425966-683E-4FBF-A34B-D053F023B687}" srcOrd="0" destOrd="0" parTransId="{DA493681-BF29-4372-9A88-F25E6493C092}" sibTransId="{7E5E1622-FB69-493F-BF0A-4AB958E7B634}"/>
    <dgm:cxn modelId="{4037F1B7-519D-4E00-BAD9-C937DC03FAD9}" srcId="{C519B050-7F13-47DC-B8BA-BB16507431B7}" destId="{6E095ED0-5538-4322-AF68-E070F5CC31DF}" srcOrd="0" destOrd="0" parTransId="{12EC874F-814F-4999-9448-FDC857477888}" sibTransId="{EBFD635F-E5B7-405D-9496-D3ABB2A4D945}"/>
    <dgm:cxn modelId="{094C05BD-90E6-40F0-8C1E-D28805DC8BB2}" type="presOf" srcId="{7EC56513-126B-48FD-B291-161831DE0E34}" destId="{24584918-982F-4F9A-9978-5BC4B8718EEA}" srcOrd="0" destOrd="0" presId="urn:microsoft.com/office/officeart/2005/8/layout/gear1"/>
    <dgm:cxn modelId="{A61F2AC1-14F4-446D-A02C-C74A960F58CD}" srcId="{05425966-683E-4FBF-A34B-D053F023B687}" destId="{53FE35F8-4C47-4A5D-9166-7BC5BE73C24B}" srcOrd="0" destOrd="0" parTransId="{A6D7BE06-A725-4440-82E8-7F1186A526DF}" sibTransId="{86785CAF-DEEA-41E4-B492-69A25BEE8582}"/>
    <dgm:cxn modelId="{705BC3DC-855C-474B-8D22-AD808DDE654B}" type="presOf" srcId="{F88D2227-424A-4EA0-99CF-9E30F82E5D6B}" destId="{A01F600D-C041-467E-BDF7-8AF96708ECBE}" srcOrd="2" destOrd="0" presId="urn:microsoft.com/office/officeart/2005/8/layout/gear1"/>
    <dgm:cxn modelId="{507365DF-C796-43EC-A4A4-D4A2DFE9CC20}" srcId="{C519B050-7F13-47DC-B8BA-BB16507431B7}" destId="{8F20F8FD-4ACB-48EF-9777-1F903B11F823}" srcOrd="1" destOrd="0" parTransId="{243509A0-5FB9-4798-85DF-EA338C8FEAB9}" sibTransId="{E655B9ED-9B4B-4A25-A5DC-D70204D32525}"/>
    <dgm:cxn modelId="{943D96E0-F8FA-48A5-808E-C7301BE5B75A}" type="presOf" srcId="{6E745C18-5305-445D-9A19-EC61088F7EE3}" destId="{76F82C20-9BF1-4D04-919A-99327F718376}" srcOrd="0" destOrd="3" presId="urn:microsoft.com/office/officeart/2005/8/layout/gear1"/>
    <dgm:cxn modelId="{7BA3C3F0-C4E1-4636-872B-91675BF503D5}" srcId="{C519B050-7F13-47DC-B8BA-BB16507431B7}" destId="{F88D2227-424A-4EA0-99CF-9E30F82E5D6B}" srcOrd="2" destOrd="0" parTransId="{FC96DB62-30F0-4F36-9E4E-F0F2555731F0}" sibTransId="{B4C58EE4-EE10-4147-BB73-B6DFBEFFDA25}"/>
    <dgm:cxn modelId="{CFBAB7F1-DDBB-4560-8DBF-FB6082C43CF7}" type="presOf" srcId="{6E095ED0-5538-4322-AF68-E070F5CC31DF}" destId="{9BE338E7-2B4E-48DB-9598-DEB210D443CC}" srcOrd="0" destOrd="0" presId="urn:microsoft.com/office/officeart/2005/8/layout/gear1"/>
    <dgm:cxn modelId="{E727D8D9-FA53-4320-95F5-E3BB63F9BF8A}" type="presParOf" srcId="{2946BEC1-5BC6-4BD9-802A-D11ED0E1F8A1}" destId="{9BE338E7-2B4E-48DB-9598-DEB210D443CC}" srcOrd="0" destOrd="0" presId="urn:microsoft.com/office/officeart/2005/8/layout/gear1"/>
    <dgm:cxn modelId="{976C3B84-2A32-429D-89C0-076C3ABC46A7}" type="presParOf" srcId="{2946BEC1-5BC6-4BD9-802A-D11ED0E1F8A1}" destId="{682D3BA2-E996-4629-AEFD-E5C9FCC2CDA4}" srcOrd="1" destOrd="0" presId="urn:microsoft.com/office/officeart/2005/8/layout/gear1"/>
    <dgm:cxn modelId="{67FC671E-3756-4B65-9831-3ECFFDF018C2}" type="presParOf" srcId="{2946BEC1-5BC6-4BD9-802A-D11ED0E1F8A1}" destId="{BA80FAA8-FC42-45A0-951B-425F3E637038}" srcOrd="2" destOrd="0" presId="urn:microsoft.com/office/officeart/2005/8/layout/gear1"/>
    <dgm:cxn modelId="{94595A5C-D46D-4ED2-B078-32A6E29B9B13}" type="presParOf" srcId="{2946BEC1-5BC6-4BD9-802A-D11ED0E1F8A1}" destId="{76F82C20-9BF1-4D04-919A-99327F718376}" srcOrd="3" destOrd="0" presId="urn:microsoft.com/office/officeart/2005/8/layout/gear1"/>
    <dgm:cxn modelId="{66FD677C-004E-49D1-B329-CFC4E6E6EE52}" type="presParOf" srcId="{2946BEC1-5BC6-4BD9-802A-D11ED0E1F8A1}" destId="{EC876DD1-32DA-44B0-8A41-2D43D5EF8092}" srcOrd="4" destOrd="0" presId="urn:microsoft.com/office/officeart/2005/8/layout/gear1"/>
    <dgm:cxn modelId="{95DCBC07-BD7D-4E1E-8878-2F02F62EE9D0}" type="presParOf" srcId="{2946BEC1-5BC6-4BD9-802A-D11ED0E1F8A1}" destId="{C33CF3C3-7334-4B0D-94C8-EEAFE45B24F6}" srcOrd="5" destOrd="0" presId="urn:microsoft.com/office/officeart/2005/8/layout/gear1"/>
    <dgm:cxn modelId="{6078CDF9-CA67-4434-A40A-26809E53EC58}" type="presParOf" srcId="{2946BEC1-5BC6-4BD9-802A-D11ED0E1F8A1}" destId="{63D81D40-684F-48E9-BA70-626470742267}" srcOrd="6" destOrd="0" presId="urn:microsoft.com/office/officeart/2005/8/layout/gear1"/>
    <dgm:cxn modelId="{CA1C6AF8-62EC-4116-B85E-B02401B36AD8}" type="presParOf" srcId="{2946BEC1-5BC6-4BD9-802A-D11ED0E1F8A1}" destId="{FA293B20-23A8-4226-B4BD-C2BBB0FB0102}" srcOrd="7" destOrd="0" presId="urn:microsoft.com/office/officeart/2005/8/layout/gear1"/>
    <dgm:cxn modelId="{6A5FEFC5-C1CA-4920-B9DD-D3902C5E4F9C}" type="presParOf" srcId="{2946BEC1-5BC6-4BD9-802A-D11ED0E1F8A1}" destId="{066AEF57-B7ED-4D18-A4B2-B60E13D7731E}" srcOrd="8" destOrd="0" presId="urn:microsoft.com/office/officeart/2005/8/layout/gear1"/>
    <dgm:cxn modelId="{02B72F38-3DCA-4C64-AFEC-53F92D4EB564}" type="presParOf" srcId="{2946BEC1-5BC6-4BD9-802A-D11ED0E1F8A1}" destId="{A01F600D-C041-467E-BDF7-8AF96708ECBE}" srcOrd="9" destOrd="0" presId="urn:microsoft.com/office/officeart/2005/8/layout/gear1"/>
    <dgm:cxn modelId="{910AAEFA-0FC4-4C31-89B3-F67A7F0AB6D4}" type="presParOf" srcId="{2946BEC1-5BC6-4BD9-802A-D11ED0E1F8A1}" destId="{9A7AD1FB-E2C3-40A4-91B7-60A21C7500D9}" srcOrd="10" destOrd="0" presId="urn:microsoft.com/office/officeart/2005/8/layout/gear1"/>
    <dgm:cxn modelId="{3BDD90AE-F442-4A17-83D7-8F2EA7367446}" type="presParOf" srcId="{2946BEC1-5BC6-4BD9-802A-D11ED0E1F8A1}" destId="{24584918-982F-4F9A-9978-5BC4B8718EEA}" srcOrd="11" destOrd="0" presId="urn:microsoft.com/office/officeart/2005/8/layout/gear1"/>
    <dgm:cxn modelId="{B22512FC-F598-4D5F-A03D-DBF847C64A78}" type="presParOf" srcId="{2946BEC1-5BC6-4BD9-802A-D11ED0E1F8A1}" destId="{468499FD-566B-482B-9118-DDDF6AE62FAD}" srcOrd="12" destOrd="0" presId="urn:microsoft.com/office/officeart/2005/8/layout/gear1"/>
    <dgm:cxn modelId="{23AD9C08-88A0-4959-B2EF-C30462CC7679}" type="presParOf" srcId="{2946BEC1-5BC6-4BD9-802A-D11ED0E1F8A1}" destId="{B76BF34F-AA85-4E40-A798-A29B73072924}" srcOrd="13" destOrd="0" presId="urn:microsoft.com/office/officeart/2005/8/layout/gear1"/>
    <dgm:cxn modelId="{78DDEE4B-7F81-4517-B19F-F0F55A16CEC9}" type="presParOf" srcId="{2946BEC1-5BC6-4BD9-802A-D11ED0E1F8A1}" destId="{CAD7710E-097A-4589-96AB-4BF5F2D548D6}" srcOrd="14"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E29FBB-EBCE-4FE9-8DFE-E8F0D464CA95}"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fr-BE"/>
        </a:p>
      </dgm:t>
    </dgm:pt>
    <dgm:pt modelId="{769AA9AD-406A-4B95-8530-16310CAF68B0}">
      <dgm:prSet phldrT="[Texte]" custT="1"/>
      <dgm:spPr/>
      <dgm:t>
        <a:bodyPr/>
        <a:lstStyle/>
        <a:p>
          <a:pPr>
            <a:spcAft>
              <a:spcPts val="0"/>
            </a:spcAft>
          </a:pPr>
          <a:r>
            <a:rPr lang="fr-BE" sz="2000" b="1" dirty="0"/>
            <a:t>Usage d’une force</a:t>
          </a:r>
        </a:p>
        <a:p>
          <a:pPr>
            <a:spcAft>
              <a:spcPct val="35000"/>
            </a:spcAft>
          </a:pPr>
          <a:r>
            <a:rPr lang="fr-BE" sz="1600" dirty="0"/>
            <a:t>Ex: Actions de prise, compression, torsion, pression, préhension, levage ou abaissement, poussée ou traction, manutention ou déplacement</a:t>
          </a:r>
        </a:p>
      </dgm:t>
    </dgm:pt>
    <dgm:pt modelId="{5F1FE1D7-DF5C-4564-82FE-CC34C81C875D}" type="parTrans" cxnId="{6FBB5727-DA6F-4090-80BE-26BD9789EF5E}">
      <dgm:prSet/>
      <dgm:spPr/>
      <dgm:t>
        <a:bodyPr/>
        <a:lstStyle/>
        <a:p>
          <a:endParaRPr lang="fr-BE"/>
        </a:p>
      </dgm:t>
    </dgm:pt>
    <dgm:pt modelId="{46ED2A6E-7A2C-4C80-9CC4-A99744396077}" type="sibTrans" cxnId="{6FBB5727-DA6F-4090-80BE-26BD9789EF5E}">
      <dgm:prSet/>
      <dgm:spPr/>
      <dgm:t>
        <a:bodyPr/>
        <a:lstStyle/>
        <a:p>
          <a:endParaRPr lang="fr-BE"/>
        </a:p>
      </dgm:t>
    </dgm:pt>
    <dgm:pt modelId="{97C110C0-67F1-4B7A-8A5A-A18CC2F4325E}">
      <dgm:prSet phldrT="[Texte]" custT="1"/>
      <dgm:spPr/>
      <dgm:t>
        <a:bodyPr/>
        <a:lstStyle/>
        <a:p>
          <a:r>
            <a:rPr lang="fr-BE" sz="2000" b="1" dirty="0"/>
            <a:t>Mouvements répétitifs</a:t>
          </a:r>
        </a:p>
      </dgm:t>
    </dgm:pt>
    <dgm:pt modelId="{92C8D889-F464-46AB-907C-2A584672D01E}" type="parTrans" cxnId="{5C5E0E32-7E28-45C5-9084-07FBDF69FBD1}">
      <dgm:prSet/>
      <dgm:spPr/>
      <dgm:t>
        <a:bodyPr/>
        <a:lstStyle/>
        <a:p>
          <a:endParaRPr lang="fr-BE"/>
        </a:p>
      </dgm:t>
    </dgm:pt>
    <dgm:pt modelId="{03794D99-4454-496E-A1E2-4B9BBED06DAE}" type="sibTrans" cxnId="{5C5E0E32-7E28-45C5-9084-07FBDF69FBD1}">
      <dgm:prSet/>
      <dgm:spPr/>
      <dgm:t>
        <a:bodyPr/>
        <a:lstStyle/>
        <a:p>
          <a:endParaRPr lang="fr-BE"/>
        </a:p>
      </dgm:t>
    </dgm:pt>
    <dgm:pt modelId="{D31926AA-62F9-4220-AA2D-82D363C0D52C}">
      <dgm:prSet phldrT="[Texte]" custT="1"/>
      <dgm:spPr/>
      <dgm:t>
        <a:bodyPr/>
        <a:lstStyle/>
        <a:p>
          <a:r>
            <a:rPr lang="fr-BE" sz="2000" b="1" dirty="0"/>
            <a:t>Durée et fréquence </a:t>
          </a:r>
        </a:p>
        <a:p>
          <a:r>
            <a:rPr lang="fr-BE" sz="2000" b="1" dirty="0"/>
            <a:t>des mouvements ou des tâches</a:t>
          </a:r>
        </a:p>
      </dgm:t>
    </dgm:pt>
    <dgm:pt modelId="{9D0EFFB9-ED9D-4108-BC68-9401D2AE6EEA}" type="parTrans" cxnId="{3AF12CB5-385C-468E-B6B6-3B0B764F9B56}">
      <dgm:prSet/>
      <dgm:spPr/>
      <dgm:t>
        <a:bodyPr/>
        <a:lstStyle/>
        <a:p>
          <a:endParaRPr lang="fr-BE"/>
        </a:p>
      </dgm:t>
    </dgm:pt>
    <dgm:pt modelId="{375D3A50-511D-4F20-9CEF-935E639656F4}" type="sibTrans" cxnId="{3AF12CB5-385C-468E-B6B6-3B0B764F9B56}">
      <dgm:prSet/>
      <dgm:spPr/>
      <dgm:t>
        <a:bodyPr/>
        <a:lstStyle/>
        <a:p>
          <a:endParaRPr lang="fr-BE"/>
        </a:p>
      </dgm:t>
    </dgm:pt>
    <dgm:pt modelId="{2C7DFCA0-F5F6-4541-BE1D-D0D17AC1C453}">
      <dgm:prSet custT="1"/>
      <dgm:spPr/>
      <dgm:t>
        <a:bodyPr/>
        <a:lstStyle/>
        <a:p>
          <a:r>
            <a:rPr lang="fr-BE" sz="2000" b="1" dirty="0"/>
            <a:t>Gestes au travail</a:t>
          </a:r>
        </a:p>
        <a:p>
          <a:r>
            <a:rPr lang="fr-BE" sz="1600" b="0" dirty="0"/>
            <a:t>Ex: Amplitude, angle et vitesse du mouvement</a:t>
          </a:r>
        </a:p>
        <a:p>
          <a:endParaRPr lang="fr-BE" sz="1600" b="0" dirty="0"/>
        </a:p>
      </dgm:t>
    </dgm:pt>
    <dgm:pt modelId="{B5913BCF-8B89-49FA-8A7D-843F2BE843A4}" type="parTrans" cxnId="{C3581FAE-77BE-4697-9430-6CAEC101E0D8}">
      <dgm:prSet/>
      <dgm:spPr/>
      <dgm:t>
        <a:bodyPr/>
        <a:lstStyle/>
        <a:p>
          <a:endParaRPr lang="fr-BE"/>
        </a:p>
      </dgm:t>
    </dgm:pt>
    <dgm:pt modelId="{5483149C-EBD2-484B-9E46-7D20A710029F}" type="sibTrans" cxnId="{C3581FAE-77BE-4697-9430-6CAEC101E0D8}">
      <dgm:prSet/>
      <dgm:spPr/>
      <dgm:t>
        <a:bodyPr/>
        <a:lstStyle/>
        <a:p>
          <a:endParaRPr lang="fr-BE"/>
        </a:p>
      </dgm:t>
    </dgm:pt>
    <dgm:pt modelId="{A002BB5B-AC5B-414F-9C22-B5308AD130D5}">
      <dgm:prSet custT="1"/>
      <dgm:spPr/>
      <dgm:t>
        <a:bodyPr/>
        <a:lstStyle/>
        <a:p>
          <a:r>
            <a:rPr lang="fr-BE" sz="2000" b="1" dirty="0"/>
            <a:t>Postures de travail</a:t>
          </a:r>
        </a:p>
        <a:p>
          <a:r>
            <a:rPr lang="fr-BE" sz="1600" b="0" dirty="0"/>
            <a:t>Ex: postures extrêmes, inconfortables, défavorables ou statiques</a:t>
          </a:r>
        </a:p>
      </dgm:t>
    </dgm:pt>
    <dgm:pt modelId="{AF08A30C-7802-475A-BB4F-396CD8711D6B}" type="parTrans" cxnId="{5C833CA6-3204-48A4-AE97-A21FC85671EB}">
      <dgm:prSet/>
      <dgm:spPr/>
      <dgm:t>
        <a:bodyPr/>
        <a:lstStyle/>
        <a:p>
          <a:endParaRPr lang="fr-BE"/>
        </a:p>
      </dgm:t>
    </dgm:pt>
    <dgm:pt modelId="{F8CF5D77-04FA-47E6-9978-9B890707DA6A}" type="sibTrans" cxnId="{5C833CA6-3204-48A4-AE97-A21FC85671EB}">
      <dgm:prSet/>
      <dgm:spPr/>
      <dgm:t>
        <a:bodyPr/>
        <a:lstStyle/>
        <a:p>
          <a:endParaRPr lang="fr-BE"/>
        </a:p>
      </dgm:t>
    </dgm:pt>
    <dgm:pt modelId="{69AECD50-A470-4F46-BC17-8F6DF8705C8D}">
      <dgm:prSet custT="1"/>
      <dgm:spPr/>
      <dgm:t>
        <a:bodyPr/>
        <a:lstStyle/>
        <a:p>
          <a:r>
            <a:rPr lang="fr-BE" sz="2000" b="1" dirty="0"/>
            <a:t>Force de contact</a:t>
          </a:r>
        </a:p>
        <a:p>
          <a:r>
            <a:rPr lang="fr-BE" sz="1600" b="0" dirty="0"/>
            <a:t>Ex: Lors de la préhension d’outils, ou la pression localisée</a:t>
          </a:r>
        </a:p>
        <a:p>
          <a:r>
            <a:rPr lang="fr-BE" sz="1600" b="0" dirty="0"/>
            <a:t> </a:t>
          </a:r>
        </a:p>
      </dgm:t>
    </dgm:pt>
    <dgm:pt modelId="{CC4D3CC7-0CB2-4772-912B-C42A7EA0EB1A}" type="parTrans" cxnId="{D4C3C0EE-81ED-4130-9B84-3AF8F602B08D}">
      <dgm:prSet/>
      <dgm:spPr/>
      <dgm:t>
        <a:bodyPr/>
        <a:lstStyle/>
        <a:p>
          <a:endParaRPr lang="fr-BE"/>
        </a:p>
      </dgm:t>
    </dgm:pt>
    <dgm:pt modelId="{9BADE2F0-6030-4468-B343-75339F975129}" type="sibTrans" cxnId="{D4C3C0EE-81ED-4130-9B84-3AF8F602B08D}">
      <dgm:prSet/>
      <dgm:spPr/>
      <dgm:t>
        <a:bodyPr/>
        <a:lstStyle/>
        <a:p>
          <a:endParaRPr lang="fr-BE"/>
        </a:p>
      </dgm:t>
    </dgm:pt>
    <dgm:pt modelId="{0BEBEF86-C4CA-42F6-9643-B344BD71C8D9}" type="pres">
      <dgm:prSet presAssocID="{A1E29FBB-EBCE-4FE9-8DFE-E8F0D464CA95}" presName="diagram" presStyleCnt="0">
        <dgm:presLayoutVars>
          <dgm:dir/>
          <dgm:resizeHandles val="exact"/>
        </dgm:presLayoutVars>
      </dgm:prSet>
      <dgm:spPr/>
    </dgm:pt>
    <dgm:pt modelId="{3228A61E-3CE5-49A0-BC50-397DF9A5DB20}" type="pres">
      <dgm:prSet presAssocID="{769AA9AD-406A-4B95-8530-16310CAF68B0}" presName="node" presStyleLbl="node1" presStyleIdx="0" presStyleCnt="6">
        <dgm:presLayoutVars>
          <dgm:bulletEnabled val="1"/>
        </dgm:presLayoutVars>
      </dgm:prSet>
      <dgm:spPr/>
    </dgm:pt>
    <dgm:pt modelId="{0B0F6788-8514-4FE9-AFB7-3BCF3AE989B9}" type="pres">
      <dgm:prSet presAssocID="{46ED2A6E-7A2C-4C80-9CC4-A99744396077}" presName="sibTrans" presStyleCnt="0"/>
      <dgm:spPr/>
    </dgm:pt>
    <dgm:pt modelId="{C40A1C23-8238-4E55-8243-75B6DF11AD3A}" type="pres">
      <dgm:prSet presAssocID="{97C110C0-67F1-4B7A-8A5A-A18CC2F4325E}" presName="node" presStyleLbl="node1" presStyleIdx="1" presStyleCnt="6">
        <dgm:presLayoutVars>
          <dgm:bulletEnabled val="1"/>
        </dgm:presLayoutVars>
      </dgm:prSet>
      <dgm:spPr/>
    </dgm:pt>
    <dgm:pt modelId="{87C874E3-FBE7-4951-AD4D-EC0047B41928}" type="pres">
      <dgm:prSet presAssocID="{03794D99-4454-496E-A1E2-4B9BBED06DAE}" presName="sibTrans" presStyleCnt="0"/>
      <dgm:spPr/>
    </dgm:pt>
    <dgm:pt modelId="{6A2BFAED-03B1-4151-97D8-E74027983E08}" type="pres">
      <dgm:prSet presAssocID="{D31926AA-62F9-4220-AA2D-82D363C0D52C}" presName="node" presStyleLbl="node1" presStyleIdx="2" presStyleCnt="6">
        <dgm:presLayoutVars>
          <dgm:bulletEnabled val="1"/>
        </dgm:presLayoutVars>
      </dgm:prSet>
      <dgm:spPr/>
    </dgm:pt>
    <dgm:pt modelId="{877C3896-1D2D-4631-B0CE-8105D3469BD5}" type="pres">
      <dgm:prSet presAssocID="{375D3A50-511D-4F20-9CEF-935E639656F4}" presName="sibTrans" presStyleCnt="0"/>
      <dgm:spPr/>
    </dgm:pt>
    <dgm:pt modelId="{9AD0D052-D6CF-4E48-AA06-474E0F09C208}" type="pres">
      <dgm:prSet presAssocID="{A002BB5B-AC5B-414F-9C22-B5308AD130D5}" presName="node" presStyleLbl="node1" presStyleIdx="3" presStyleCnt="6">
        <dgm:presLayoutVars>
          <dgm:bulletEnabled val="1"/>
        </dgm:presLayoutVars>
      </dgm:prSet>
      <dgm:spPr/>
    </dgm:pt>
    <dgm:pt modelId="{EEA40B6C-01F5-461C-AAE6-00D6B4E760F2}" type="pres">
      <dgm:prSet presAssocID="{F8CF5D77-04FA-47E6-9978-9B890707DA6A}" presName="sibTrans" presStyleCnt="0"/>
      <dgm:spPr/>
    </dgm:pt>
    <dgm:pt modelId="{7A537C26-4CA5-42DB-B717-579AA3866CF2}" type="pres">
      <dgm:prSet presAssocID="{2C7DFCA0-F5F6-4541-BE1D-D0D17AC1C453}" presName="node" presStyleLbl="node1" presStyleIdx="4" presStyleCnt="6">
        <dgm:presLayoutVars>
          <dgm:bulletEnabled val="1"/>
        </dgm:presLayoutVars>
      </dgm:prSet>
      <dgm:spPr/>
    </dgm:pt>
    <dgm:pt modelId="{D36FA5D5-454A-4CF0-A0FB-0FA55F9DCD6A}" type="pres">
      <dgm:prSet presAssocID="{5483149C-EBD2-484B-9E46-7D20A710029F}" presName="sibTrans" presStyleCnt="0"/>
      <dgm:spPr/>
    </dgm:pt>
    <dgm:pt modelId="{4172BFF4-C81A-4F3C-8B2A-A990B996A704}" type="pres">
      <dgm:prSet presAssocID="{69AECD50-A470-4F46-BC17-8F6DF8705C8D}" presName="node" presStyleLbl="node1" presStyleIdx="5" presStyleCnt="6">
        <dgm:presLayoutVars>
          <dgm:bulletEnabled val="1"/>
        </dgm:presLayoutVars>
      </dgm:prSet>
      <dgm:spPr/>
    </dgm:pt>
  </dgm:ptLst>
  <dgm:cxnLst>
    <dgm:cxn modelId="{A630EC02-0017-46EF-80FD-99F9356299D1}" type="presOf" srcId="{2C7DFCA0-F5F6-4541-BE1D-D0D17AC1C453}" destId="{7A537C26-4CA5-42DB-B717-579AA3866CF2}" srcOrd="0" destOrd="0" presId="urn:microsoft.com/office/officeart/2005/8/layout/default"/>
    <dgm:cxn modelId="{5CBB6C03-4DC4-4899-8479-1AC66CB2618E}" type="presOf" srcId="{69AECD50-A470-4F46-BC17-8F6DF8705C8D}" destId="{4172BFF4-C81A-4F3C-8B2A-A990B996A704}" srcOrd="0" destOrd="0" presId="urn:microsoft.com/office/officeart/2005/8/layout/default"/>
    <dgm:cxn modelId="{337F1615-AB91-4136-98FD-D4ABC45591DE}" type="presOf" srcId="{A1E29FBB-EBCE-4FE9-8DFE-E8F0D464CA95}" destId="{0BEBEF86-C4CA-42F6-9643-B344BD71C8D9}" srcOrd="0" destOrd="0" presId="urn:microsoft.com/office/officeart/2005/8/layout/default"/>
    <dgm:cxn modelId="{6FBB5727-DA6F-4090-80BE-26BD9789EF5E}" srcId="{A1E29FBB-EBCE-4FE9-8DFE-E8F0D464CA95}" destId="{769AA9AD-406A-4B95-8530-16310CAF68B0}" srcOrd="0" destOrd="0" parTransId="{5F1FE1D7-DF5C-4564-82FE-CC34C81C875D}" sibTransId="{46ED2A6E-7A2C-4C80-9CC4-A99744396077}"/>
    <dgm:cxn modelId="{5C5E0E32-7E28-45C5-9084-07FBDF69FBD1}" srcId="{A1E29FBB-EBCE-4FE9-8DFE-E8F0D464CA95}" destId="{97C110C0-67F1-4B7A-8A5A-A18CC2F4325E}" srcOrd="1" destOrd="0" parTransId="{92C8D889-F464-46AB-907C-2A584672D01E}" sibTransId="{03794D99-4454-496E-A1E2-4B9BBED06DAE}"/>
    <dgm:cxn modelId="{1E2367A2-79FD-49A0-8DD5-10AA0AED2EAC}" type="presOf" srcId="{A002BB5B-AC5B-414F-9C22-B5308AD130D5}" destId="{9AD0D052-D6CF-4E48-AA06-474E0F09C208}" srcOrd="0" destOrd="0" presId="urn:microsoft.com/office/officeart/2005/8/layout/default"/>
    <dgm:cxn modelId="{5C833CA6-3204-48A4-AE97-A21FC85671EB}" srcId="{A1E29FBB-EBCE-4FE9-8DFE-E8F0D464CA95}" destId="{A002BB5B-AC5B-414F-9C22-B5308AD130D5}" srcOrd="3" destOrd="0" parTransId="{AF08A30C-7802-475A-BB4F-396CD8711D6B}" sibTransId="{F8CF5D77-04FA-47E6-9978-9B890707DA6A}"/>
    <dgm:cxn modelId="{C3581FAE-77BE-4697-9430-6CAEC101E0D8}" srcId="{A1E29FBB-EBCE-4FE9-8DFE-E8F0D464CA95}" destId="{2C7DFCA0-F5F6-4541-BE1D-D0D17AC1C453}" srcOrd="4" destOrd="0" parTransId="{B5913BCF-8B89-49FA-8A7D-843F2BE843A4}" sibTransId="{5483149C-EBD2-484B-9E46-7D20A710029F}"/>
    <dgm:cxn modelId="{3AF12CB5-385C-468E-B6B6-3B0B764F9B56}" srcId="{A1E29FBB-EBCE-4FE9-8DFE-E8F0D464CA95}" destId="{D31926AA-62F9-4220-AA2D-82D363C0D52C}" srcOrd="2" destOrd="0" parTransId="{9D0EFFB9-ED9D-4108-BC68-9401D2AE6EEA}" sibTransId="{375D3A50-511D-4F20-9CEF-935E639656F4}"/>
    <dgm:cxn modelId="{CCB500C7-1563-4289-A3BA-522EC1BB0834}" type="presOf" srcId="{D31926AA-62F9-4220-AA2D-82D363C0D52C}" destId="{6A2BFAED-03B1-4151-97D8-E74027983E08}" srcOrd="0" destOrd="0" presId="urn:microsoft.com/office/officeart/2005/8/layout/default"/>
    <dgm:cxn modelId="{0137E4DC-4F10-4A0A-AFDE-664FAC48B050}" type="presOf" srcId="{97C110C0-67F1-4B7A-8A5A-A18CC2F4325E}" destId="{C40A1C23-8238-4E55-8243-75B6DF11AD3A}" srcOrd="0" destOrd="0" presId="urn:microsoft.com/office/officeart/2005/8/layout/default"/>
    <dgm:cxn modelId="{D4C3C0EE-81ED-4130-9B84-3AF8F602B08D}" srcId="{A1E29FBB-EBCE-4FE9-8DFE-E8F0D464CA95}" destId="{69AECD50-A470-4F46-BC17-8F6DF8705C8D}" srcOrd="5" destOrd="0" parTransId="{CC4D3CC7-0CB2-4772-912B-C42A7EA0EB1A}" sibTransId="{9BADE2F0-6030-4468-B343-75339F975129}"/>
    <dgm:cxn modelId="{925F96FC-BB45-49E9-A7EA-F987511FBC9E}" type="presOf" srcId="{769AA9AD-406A-4B95-8530-16310CAF68B0}" destId="{3228A61E-3CE5-49A0-BC50-397DF9A5DB20}" srcOrd="0" destOrd="0" presId="urn:microsoft.com/office/officeart/2005/8/layout/default"/>
    <dgm:cxn modelId="{1D6BF280-61DF-4DEF-AF3C-03F221F6961E}" type="presParOf" srcId="{0BEBEF86-C4CA-42F6-9643-B344BD71C8D9}" destId="{3228A61E-3CE5-49A0-BC50-397DF9A5DB20}" srcOrd="0" destOrd="0" presId="urn:microsoft.com/office/officeart/2005/8/layout/default"/>
    <dgm:cxn modelId="{5CFB6062-C978-4218-A150-6AE944FEC357}" type="presParOf" srcId="{0BEBEF86-C4CA-42F6-9643-B344BD71C8D9}" destId="{0B0F6788-8514-4FE9-AFB7-3BCF3AE989B9}" srcOrd="1" destOrd="0" presId="urn:microsoft.com/office/officeart/2005/8/layout/default"/>
    <dgm:cxn modelId="{7557553B-C104-44A2-8D2E-9AB8364E234A}" type="presParOf" srcId="{0BEBEF86-C4CA-42F6-9643-B344BD71C8D9}" destId="{C40A1C23-8238-4E55-8243-75B6DF11AD3A}" srcOrd="2" destOrd="0" presId="urn:microsoft.com/office/officeart/2005/8/layout/default"/>
    <dgm:cxn modelId="{DAF1CE5E-9A54-4942-A40E-93E633905BC3}" type="presParOf" srcId="{0BEBEF86-C4CA-42F6-9643-B344BD71C8D9}" destId="{87C874E3-FBE7-4951-AD4D-EC0047B41928}" srcOrd="3" destOrd="0" presId="urn:microsoft.com/office/officeart/2005/8/layout/default"/>
    <dgm:cxn modelId="{DBA83379-13E8-491F-B4B0-408D7E117986}" type="presParOf" srcId="{0BEBEF86-C4CA-42F6-9643-B344BD71C8D9}" destId="{6A2BFAED-03B1-4151-97D8-E74027983E08}" srcOrd="4" destOrd="0" presId="urn:microsoft.com/office/officeart/2005/8/layout/default"/>
    <dgm:cxn modelId="{4578CBC5-A430-4A1A-AC75-7E708FEB9CCA}" type="presParOf" srcId="{0BEBEF86-C4CA-42F6-9643-B344BD71C8D9}" destId="{877C3896-1D2D-4631-B0CE-8105D3469BD5}" srcOrd="5" destOrd="0" presId="urn:microsoft.com/office/officeart/2005/8/layout/default"/>
    <dgm:cxn modelId="{9B4D5A7F-F2A4-4D22-9479-B2498179B97B}" type="presParOf" srcId="{0BEBEF86-C4CA-42F6-9643-B344BD71C8D9}" destId="{9AD0D052-D6CF-4E48-AA06-474E0F09C208}" srcOrd="6" destOrd="0" presId="urn:microsoft.com/office/officeart/2005/8/layout/default"/>
    <dgm:cxn modelId="{C0C21376-E54B-4AC5-BF12-BBC1A6688B74}" type="presParOf" srcId="{0BEBEF86-C4CA-42F6-9643-B344BD71C8D9}" destId="{EEA40B6C-01F5-461C-AAE6-00D6B4E760F2}" srcOrd="7" destOrd="0" presId="urn:microsoft.com/office/officeart/2005/8/layout/default"/>
    <dgm:cxn modelId="{113AAAF7-FDD1-445E-86CE-0ED324517A59}" type="presParOf" srcId="{0BEBEF86-C4CA-42F6-9643-B344BD71C8D9}" destId="{7A537C26-4CA5-42DB-B717-579AA3866CF2}" srcOrd="8" destOrd="0" presId="urn:microsoft.com/office/officeart/2005/8/layout/default"/>
    <dgm:cxn modelId="{DBD429DC-3C50-4687-87DC-A721AAC497EA}" type="presParOf" srcId="{0BEBEF86-C4CA-42F6-9643-B344BD71C8D9}" destId="{D36FA5D5-454A-4CF0-A0FB-0FA55F9DCD6A}" srcOrd="9" destOrd="0" presId="urn:microsoft.com/office/officeart/2005/8/layout/default"/>
    <dgm:cxn modelId="{25B0010F-11D8-4884-930B-BA1D810AC8F4}" type="presParOf" srcId="{0BEBEF86-C4CA-42F6-9643-B344BD71C8D9}" destId="{4172BFF4-C81A-4F3C-8B2A-A990B996A704}" srcOrd="10"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056AB1-CAD6-4DEC-BA3A-E37436777CDB}" type="doc">
      <dgm:prSet loTypeId="urn:microsoft.com/office/officeart/2005/8/layout/process1" loCatId="process" qsTypeId="urn:microsoft.com/office/officeart/2005/8/quickstyle/simple1" qsCatId="simple" csTypeId="urn:microsoft.com/office/officeart/2005/8/colors/colorful4" csCatId="colorful" phldr="1"/>
      <dgm:spPr/>
      <dgm:t>
        <a:bodyPr/>
        <a:lstStyle/>
        <a:p>
          <a:endParaRPr lang="nl-BE"/>
        </a:p>
      </dgm:t>
    </dgm:pt>
    <dgm:pt modelId="{8F0F5D7A-26EF-4D76-901C-BCF8047713CF}">
      <dgm:prSet phldrT="[Tekst]" custT="1"/>
      <dgm:spPr/>
      <dgm:t>
        <a:bodyPr/>
        <a:lstStyle/>
        <a:p>
          <a:r>
            <a:rPr lang="fr-FR" sz="1600" b="1" noProof="0" dirty="0"/>
            <a:t>Recommandations &amp;</a:t>
          </a:r>
        </a:p>
        <a:p>
          <a:r>
            <a:rPr lang="fr-FR" sz="1600" b="1" noProof="0" dirty="0"/>
            <a:t>avis </a:t>
          </a:r>
        </a:p>
        <a:p>
          <a:r>
            <a:rPr lang="fr-FR" sz="1600" b="1" noProof="0" dirty="0"/>
            <a:t>CP Ergonome  </a:t>
          </a:r>
        </a:p>
      </dgm:t>
    </dgm:pt>
    <dgm:pt modelId="{2E10652B-B8A5-4967-AC3A-AB46290D8E71}" type="parTrans" cxnId="{CB83ADE4-45FA-4832-B967-53C1F35C8037}">
      <dgm:prSet/>
      <dgm:spPr/>
      <dgm:t>
        <a:bodyPr/>
        <a:lstStyle/>
        <a:p>
          <a:endParaRPr lang="nl-BE" sz="2800" b="1"/>
        </a:p>
      </dgm:t>
    </dgm:pt>
    <dgm:pt modelId="{268D9DBC-04CB-4629-B496-ECA7E3DEF9B9}" type="sibTrans" cxnId="{CB83ADE4-45FA-4832-B967-53C1F35C8037}">
      <dgm:prSet custT="1"/>
      <dgm:spPr/>
      <dgm:t>
        <a:bodyPr/>
        <a:lstStyle/>
        <a:p>
          <a:endParaRPr lang="fr-FR" sz="1100" b="1" noProof="0" dirty="0"/>
        </a:p>
      </dgm:t>
    </dgm:pt>
    <dgm:pt modelId="{8F6A65AA-650E-4ADC-9552-E5B7359D7CB6}">
      <dgm:prSet phldrT="[Tekst]" custT="1"/>
      <dgm:spPr/>
      <dgm:t>
        <a:bodyPr/>
        <a:lstStyle/>
        <a:p>
          <a:r>
            <a:rPr lang="fr-FR" sz="1600" b="1" noProof="0" dirty="0"/>
            <a:t>Recommandations &amp; avis médecin du travail sur les risques musculosquelettiques </a:t>
          </a:r>
        </a:p>
        <a:p>
          <a:r>
            <a:rPr lang="fr-FR" sz="1400" b="1" noProof="0" dirty="0"/>
            <a:t>&gt; Surveillance de la santé, réintégration, maladies professionnelles </a:t>
          </a:r>
        </a:p>
      </dgm:t>
    </dgm:pt>
    <dgm:pt modelId="{0F053538-E1BC-482A-98A7-E6AEFFFA753F}" type="parTrans" cxnId="{99B47ACD-0A8D-4BB0-BFF8-E89F58DCFAD1}">
      <dgm:prSet/>
      <dgm:spPr/>
      <dgm:t>
        <a:bodyPr/>
        <a:lstStyle/>
        <a:p>
          <a:endParaRPr lang="nl-BE" sz="2800" b="1"/>
        </a:p>
      </dgm:t>
    </dgm:pt>
    <dgm:pt modelId="{52C1B263-0099-4217-82E6-6D007C30A36D}" type="sibTrans" cxnId="{99B47ACD-0A8D-4BB0-BFF8-E89F58DCFAD1}">
      <dgm:prSet custT="1"/>
      <dgm:spPr/>
      <dgm:t>
        <a:bodyPr/>
        <a:lstStyle/>
        <a:p>
          <a:endParaRPr lang="fr-FR" sz="1100" b="1" noProof="0" dirty="0"/>
        </a:p>
      </dgm:t>
    </dgm:pt>
    <dgm:pt modelId="{70E430F5-92D5-48E8-8417-5FC9EC8490ED}">
      <dgm:prSet phldrT="[Tekst]" custT="1"/>
      <dgm:spPr/>
      <dgm:t>
        <a:bodyPr/>
        <a:lstStyle/>
        <a:p>
          <a:r>
            <a:rPr lang="fr-FR" sz="1600" b="1" noProof="0" dirty="0"/>
            <a:t>Avis CPPT</a:t>
          </a:r>
        </a:p>
      </dgm:t>
    </dgm:pt>
    <dgm:pt modelId="{60AF1AB3-E9EC-42E7-B234-AFC0E59C526A}" type="parTrans" cxnId="{EEC2D80F-1B0F-4318-A3D7-2D24D16737D1}">
      <dgm:prSet/>
      <dgm:spPr/>
      <dgm:t>
        <a:bodyPr/>
        <a:lstStyle/>
        <a:p>
          <a:endParaRPr lang="nl-BE" sz="2800" b="1"/>
        </a:p>
      </dgm:t>
    </dgm:pt>
    <dgm:pt modelId="{BAFDB4A3-66A5-4694-8F4A-CE7E21A7A594}" type="sibTrans" cxnId="{EEC2D80F-1B0F-4318-A3D7-2D24D16737D1}">
      <dgm:prSet custT="1"/>
      <dgm:spPr/>
      <dgm:t>
        <a:bodyPr/>
        <a:lstStyle/>
        <a:p>
          <a:endParaRPr lang="fr-FR" sz="1100" b="1" noProof="0" dirty="0"/>
        </a:p>
      </dgm:t>
    </dgm:pt>
    <dgm:pt modelId="{D2817664-E6FD-4562-87D6-C23991CD5B02}">
      <dgm:prSet custT="1"/>
      <dgm:spPr/>
      <dgm:t>
        <a:bodyPr/>
        <a:lstStyle/>
        <a:p>
          <a:r>
            <a:rPr lang="fr-FR" sz="1600" b="1" noProof="0" dirty="0"/>
            <a:t>Avis SEPPT</a:t>
          </a:r>
        </a:p>
        <a:p>
          <a:r>
            <a:rPr lang="fr-FR" sz="1600" b="1" noProof="0" dirty="0"/>
            <a:t>(si risque prioritaire)</a:t>
          </a:r>
        </a:p>
      </dgm:t>
    </dgm:pt>
    <dgm:pt modelId="{AF5FF217-E03E-405D-8A66-86B8B2811170}" type="parTrans" cxnId="{0DB5A819-7F0C-4D34-9D33-4E8F72E0DFBF}">
      <dgm:prSet/>
      <dgm:spPr/>
      <dgm:t>
        <a:bodyPr/>
        <a:lstStyle/>
        <a:p>
          <a:endParaRPr lang="nl-BE" sz="2800" b="1"/>
        </a:p>
      </dgm:t>
    </dgm:pt>
    <dgm:pt modelId="{7C0B3BE5-E10C-4EF1-9DCC-59B8EA657320}" type="sibTrans" cxnId="{0DB5A819-7F0C-4D34-9D33-4E8F72E0DFBF}">
      <dgm:prSet/>
      <dgm:spPr/>
      <dgm:t>
        <a:bodyPr/>
        <a:lstStyle/>
        <a:p>
          <a:endParaRPr lang="nl-BE" sz="2800" b="1"/>
        </a:p>
      </dgm:t>
    </dgm:pt>
    <dgm:pt modelId="{E2DF3A1A-427A-4A1A-B585-7ED236A114C9}" type="pres">
      <dgm:prSet presAssocID="{FD056AB1-CAD6-4DEC-BA3A-E37436777CDB}" presName="Name0" presStyleCnt="0">
        <dgm:presLayoutVars>
          <dgm:dir/>
          <dgm:resizeHandles val="exact"/>
        </dgm:presLayoutVars>
      </dgm:prSet>
      <dgm:spPr/>
    </dgm:pt>
    <dgm:pt modelId="{5FEAAEE4-338A-4B20-A6B9-81D53A1EFE7A}" type="pres">
      <dgm:prSet presAssocID="{8F0F5D7A-26EF-4D76-901C-BCF8047713CF}" presName="node" presStyleLbl="node1" presStyleIdx="0" presStyleCnt="4">
        <dgm:presLayoutVars>
          <dgm:bulletEnabled val="1"/>
        </dgm:presLayoutVars>
      </dgm:prSet>
      <dgm:spPr/>
    </dgm:pt>
    <dgm:pt modelId="{0B80CEDA-5C94-4556-BC60-75B94A0899F0}" type="pres">
      <dgm:prSet presAssocID="{268D9DBC-04CB-4629-B496-ECA7E3DEF9B9}" presName="sibTrans" presStyleLbl="sibTrans2D1" presStyleIdx="0" presStyleCnt="3"/>
      <dgm:spPr/>
    </dgm:pt>
    <dgm:pt modelId="{B0640943-ECD0-492F-A797-6B2B32A76FB3}" type="pres">
      <dgm:prSet presAssocID="{268D9DBC-04CB-4629-B496-ECA7E3DEF9B9}" presName="connectorText" presStyleLbl="sibTrans2D1" presStyleIdx="0" presStyleCnt="3"/>
      <dgm:spPr/>
    </dgm:pt>
    <dgm:pt modelId="{C0D73C55-DFE5-47C3-9DD7-7A5998F8120A}" type="pres">
      <dgm:prSet presAssocID="{8F6A65AA-650E-4ADC-9552-E5B7359D7CB6}" presName="node" presStyleLbl="node1" presStyleIdx="1" presStyleCnt="4">
        <dgm:presLayoutVars>
          <dgm:bulletEnabled val="1"/>
        </dgm:presLayoutVars>
      </dgm:prSet>
      <dgm:spPr/>
    </dgm:pt>
    <dgm:pt modelId="{500C3B03-6379-4F24-B8B7-9C7DF665C016}" type="pres">
      <dgm:prSet presAssocID="{52C1B263-0099-4217-82E6-6D007C30A36D}" presName="sibTrans" presStyleLbl="sibTrans2D1" presStyleIdx="1" presStyleCnt="3"/>
      <dgm:spPr/>
    </dgm:pt>
    <dgm:pt modelId="{A20C7049-8B7A-4915-A48D-50E07C18694B}" type="pres">
      <dgm:prSet presAssocID="{52C1B263-0099-4217-82E6-6D007C30A36D}" presName="connectorText" presStyleLbl="sibTrans2D1" presStyleIdx="1" presStyleCnt="3"/>
      <dgm:spPr/>
    </dgm:pt>
    <dgm:pt modelId="{A844437F-47FF-4449-897B-B07030B87A2C}" type="pres">
      <dgm:prSet presAssocID="{70E430F5-92D5-48E8-8417-5FC9EC8490ED}" presName="node" presStyleLbl="node1" presStyleIdx="2" presStyleCnt="4">
        <dgm:presLayoutVars>
          <dgm:bulletEnabled val="1"/>
        </dgm:presLayoutVars>
      </dgm:prSet>
      <dgm:spPr/>
    </dgm:pt>
    <dgm:pt modelId="{B0CC9F15-E324-48C3-B7AB-AB58B0E6150A}" type="pres">
      <dgm:prSet presAssocID="{BAFDB4A3-66A5-4694-8F4A-CE7E21A7A594}" presName="sibTrans" presStyleLbl="sibTrans2D1" presStyleIdx="2" presStyleCnt="3"/>
      <dgm:spPr/>
    </dgm:pt>
    <dgm:pt modelId="{A1173B18-D53B-4EA0-B883-7F36FB71EE49}" type="pres">
      <dgm:prSet presAssocID="{BAFDB4A3-66A5-4694-8F4A-CE7E21A7A594}" presName="connectorText" presStyleLbl="sibTrans2D1" presStyleIdx="2" presStyleCnt="3"/>
      <dgm:spPr/>
    </dgm:pt>
    <dgm:pt modelId="{BE19D922-2889-4D80-B77C-88175127ADC4}" type="pres">
      <dgm:prSet presAssocID="{D2817664-E6FD-4562-87D6-C23991CD5B02}" presName="node" presStyleLbl="node1" presStyleIdx="3" presStyleCnt="4" custLinFactNeighborX="572">
        <dgm:presLayoutVars>
          <dgm:bulletEnabled val="1"/>
        </dgm:presLayoutVars>
      </dgm:prSet>
      <dgm:spPr/>
    </dgm:pt>
  </dgm:ptLst>
  <dgm:cxnLst>
    <dgm:cxn modelId="{EEC2D80F-1B0F-4318-A3D7-2D24D16737D1}" srcId="{FD056AB1-CAD6-4DEC-BA3A-E37436777CDB}" destId="{70E430F5-92D5-48E8-8417-5FC9EC8490ED}" srcOrd="2" destOrd="0" parTransId="{60AF1AB3-E9EC-42E7-B234-AFC0E59C526A}" sibTransId="{BAFDB4A3-66A5-4694-8F4A-CE7E21A7A594}"/>
    <dgm:cxn modelId="{0DB5A819-7F0C-4D34-9D33-4E8F72E0DFBF}" srcId="{FD056AB1-CAD6-4DEC-BA3A-E37436777CDB}" destId="{D2817664-E6FD-4562-87D6-C23991CD5B02}" srcOrd="3" destOrd="0" parTransId="{AF5FF217-E03E-405D-8A66-86B8B2811170}" sibTransId="{7C0B3BE5-E10C-4EF1-9DCC-59B8EA657320}"/>
    <dgm:cxn modelId="{34E82622-D022-4A77-8385-044EF8FE87C3}" type="presOf" srcId="{8F0F5D7A-26EF-4D76-901C-BCF8047713CF}" destId="{5FEAAEE4-338A-4B20-A6B9-81D53A1EFE7A}" srcOrd="0" destOrd="0" presId="urn:microsoft.com/office/officeart/2005/8/layout/process1"/>
    <dgm:cxn modelId="{D09CD33B-E6BE-446A-8D61-23A4ABF09557}" type="presOf" srcId="{D2817664-E6FD-4562-87D6-C23991CD5B02}" destId="{BE19D922-2889-4D80-B77C-88175127ADC4}" srcOrd="0" destOrd="0" presId="urn:microsoft.com/office/officeart/2005/8/layout/process1"/>
    <dgm:cxn modelId="{4CAF4C80-613E-449E-8274-BD947B3D9153}" type="presOf" srcId="{8F6A65AA-650E-4ADC-9552-E5B7359D7CB6}" destId="{C0D73C55-DFE5-47C3-9DD7-7A5998F8120A}" srcOrd="0" destOrd="0" presId="urn:microsoft.com/office/officeart/2005/8/layout/process1"/>
    <dgm:cxn modelId="{66167893-83D1-48E7-B02B-8E9B76180EEF}" type="presOf" srcId="{268D9DBC-04CB-4629-B496-ECA7E3DEF9B9}" destId="{B0640943-ECD0-492F-A797-6B2B32A76FB3}" srcOrd="1" destOrd="0" presId="urn:microsoft.com/office/officeart/2005/8/layout/process1"/>
    <dgm:cxn modelId="{931E62B2-C147-449F-9051-562E5CB8A2AA}" type="presOf" srcId="{268D9DBC-04CB-4629-B496-ECA7E3DEF9B9}" destId="{0B80CEDA-5C94-4556-BC60-75B94A0899F0}" srcOrd="0" destOrd="0" presId="urn:microsoft.com/office/officeart/2005/8/layout/process1"/>
    <dgm:cxn modelId="{46FAA0C6-B8F5-4144-A49F-C8D39D3C5A94}" type="presOf" srcId="{52C1B263-0099-4217-82E6-6D007C30A36D}" destId="{A20C7049-8B7A-4915-A48D-50E07C18694B}" srcOrd="1" destOrd="0" presId="urn:microsoft.com/office/officeart/2005/8/layout/process1"/>
    <dgm:cxn modelId="{27AEDBCC-2EC8-4C74-8575-A05EE045AAD2}" type="presOf" srcId="{BAFDB4A3-66A5-4694-8F4A-CE7E21A7A594}" destId="{A1173B18-D53B-4EA0-B883-7F36FB71EE49}" srcOrd="1" destOrd="0" presId="urn:microsoft.com/office/officeart/2005/8/layout/process1"/>
    <dgm:cxn modelId="{99B47ACD-0A8D-4BB0-BFF8-E89F58DCFAD1}" srcId="{FD056AB1-CAD6-4DEC-BA3A-E37436777CDB}" destId="{8F6A65AA-650E-4ADC-9552-E5B7359D7CB6}" srcOrd="1" destOrd="0" parTransId="{0F053538-E1BC-482A-98A7-E6AEFFFA753F}" sibTransId="{52C1B263-0099-4217-82E6-6D007C30A36D}"/>
    <dgm:cxn modelId="{1CFBAAD8-D7FF-486A-9FD8-99551E2FA089}" type="presOf" srcId="{70E430F5-92D5-48E8-8417-5FC9EC8490ED}" destId="{A844437F-47FF-4449-897B-B07030B87A2C}" srcOrd="0" destOrd="0" presId="urn:microsoft.com/office/officeart/2005/8/layout/process1"/>
    <dgm:cxn modelId="{685932E3-5639-4EB4-8208-929D555E7536}" type="presOf" srcId="{FD056AB1-CAD6-4DEC-BA3A-E37436777CDB}" destId="{E2DF3A1A-427A-4A1A-B585-7ED236A114C9}" srcOrd="0" destOrd="0" presId="urn:microsoft.com/office/officeart/2005/8/layout/process1"/>
    <dgm:cxn modelId="{1AAD4EE3-ACDB-496C-94AC-1FFB39C8D0F4}" type="presOf" srcId="{52C1B263-0099-4217-82E6-6D007C30A36D}" destId="{500C3B03-6379-4F24-B8B7-9C7DF665C016}" srcOrd="0" destOrd="0" presId="urn:microsoft.com/office/officeart/2005/8/layout/process1"/>
    <dgm:cxn modelId="{CB83ADE4-45FA-4832-B967-53C1F35C8037}" srcId="{FD056AB1-CAD6-4DEC-BA3A-E37436777CDB}" destId="{8F0F5D7A-26EF-4D76-901C-BCF8047713CF}" srcOrd="0" destOrd="0" parTransId="{2E10652B-B8A5-4967-AC3A-AB46290D8E71}" sibTransId="{268D9DBC-04CB-4629-B496-ECA7E3DEF9B9}"/>
    <dgm:cxn modelId="{1B56EBEE-22D9-4FB6-AF76-B730E7BACF3A}" type="presOf" srcId="{BAFDB4A3-66A5-4694-8F4A-CE7E21A7A594}" destId="{B0CC9F15-E324-48C3-B7AB-AB58B0E6150A}" srcOrd="0" destOrd="0" presId="urn:microsoft.com/office/officeart/2005/8/layout/process1"/>
    <dgm:cxn modelId="{ADA546F3-C2BE-43C4-BA3A-1657B8A91F7F}" type="presParOf" srcId="{E2DF3A1A-427A-4A1A-B585-7ED236A114C9}" destId="{5FEAAEE4-338A-4B20-A6B9-81D53A1EFE7A}" srcOrd="0" destOrd="0" presId="urn:microsoft.com/office/officeart/2005/8/layout/process1"/>
    <dgm:cxn modelId="{5D3FE745-41C7-4EB2-A2AA-BA285990C963}" type="presParOf" srcId="{E2DF3A1A-427A-4A1A-B585-7ED236A114C9}" destId="{0B80CEDA-5C94-4556-BC60-75B94A0899F0}" srcOrd="1" destOrd="0" presId="urn:microsoft.com/office/officeart/2005/8/layout/process1"/>
    <dgm:cxn modelId="{D8EF9B6B-6632-42CE-BE7B-A1E3F624F72B}" type="presParOf" srcId="{0B80CEDA-5C94-4556-BC60-75B94A0899F0}" destId="{B0640943-ECD0-492F-A797-6B2B32A76FB3}" srcOrd="0" destOrd="0" presId="urn:microsoft.com/office/officeart/2005/8/layout/process1"/>
    <dgm:cxn modelId="{24BC1C69-2FE3-4CFF-9ED7-5B59819501E2}" type="presParOf" srcId="{E2DF3A1A-427A-4A1A-B585-7ED236A114C9}" destId="{C0D73C55-DFE5-47C3-9DD7-7A5998F8120A}" srcOrd="2" destOrd="0" presId="urn:microsoft.com/office/officeart/2005/8/layout/process1"/>
    <dgm:cxn modelId="{1072064E-EB24-4F9B-AA75-8FD718488820}" type="presParOf" srcId="{E2DF3A1A-427A-4A1A-B585-7ED236A114C9}" destId="{500C3B03-6379-4F24-B8B7-9C7DF665C016}" srcOrd="3" destOrd="0" presId="urn:microsoft.com/office/officeart/2005/8/layout/process1"/>
    <dgm:cxn modelId="{996F4099-0691-4A6F-A183-D3EB88C11C53}" type="presParOf" srcId="{500C3B03-6379-4F24-B8B7-9C7DF665C016}" destId="{A20C7049-8B7A-4915-A48D-50E07C18694B}" srcOrd="0" destOrd="0" presId="urn:microsoft.com/office/officeart/2005/8/layout/process1"/>
    <dgm:cxn modelId="{3CC9C23D-6452-404C-AEAD-E5C196692553}" type="presParOf" srcId="{E2DF3A1A-427A-4A1A-B585-7ED236A114C9}" destId="{A844437F-47FF-4449-897B-B07030B87A2C}" srcOrd="4" destOrd="0" presId="urn:microsoft.com/office/officeart/2005/8/layout/process1"/>
    <dgm:cxn modelId="{5F1D3003-9644-43AA-8900-00DF4DEB6933}" type="presParOf" srcId="{E2DF3A1A-427A-4A1A-B585-7ED236A114C9}" destId="{B0CC9F15-E324-48C3-B7AB-AB58B0E6150A}" srcOrd="5" destOrd="0" presId="urn:microsoft.com/office/officeart/2005/8/layout/process1"/>
    <dgm:cxn modelId="{0CC5C81D-3C07-4367-BC9F-BD77A59033BE}" type="presParOf" srcId="{B0CC9F15-E324-48C3-B7AB-AB58B0E6150A}" destId="{A1173B18-D53B-4EA0-B883-7F36FB71EE49}" srcOrd="0" destOrd="0" presId="urn:microsoft.com/office/officeart/2005/8/layout/process1"/>
    <dgm:cxn modelId="{2C14075A-9E52-4AEE-8C3C-25BA0F5257E7}" type="presParOf" srcId="{E2DF3A1A-427A-4A1A-B585-7ED236A114C9}" destId="{BE19D922-2889-4D80-B77C-88175127ADC4}"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E8C60-421F-479B-937B-367F2A15214D}">
      <dsp:nvSpPr>
        <dsp:cNvPr id="0" name=""/>
        <dsp:cNvSpPr/>
      </dsp:nvSpPr>
      <dsp:spPr>
        <a:xfrm>
          <a:off x="221578" y="1027709"/>
          <a:ext cx="5396112" cy="1875418"/>
        </a:xfrm>
        <a:prstGeom prst="rect">
          <a:avLst/>
        </a:prstGeom>
        <a:solidFill>
          <a:schemeClr val="accent1">
            <a:alpha val="4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2177" tIns="60960" rIns="60960" bIns="60960" numCol="1" spcCol="1270" anchor="ctr" anchorCtr="0">
          <a:noAutofit/>
        </a:bodyPr>
        <a:lstStyle/>
        <a:p>
          <a:pPr marL="0" lvl="0" indent="0" algn="l" defTabSz="711200" eaLnBrk="1" latinLnBrk="0">
            <a:lnSpc>
              <a:spcPct val="90000"/>
            </a:lnSpc>
            <a:spcBef>
              <a:spcPct val="0"/>
            </a:spcBef>
            <a:spcAft>
              <a:spcPct val="35000"/>
            </a:spcAft>
            <a:buNone/>
          </a:pPr>
          <a:r>
            <a:rPr lang="nl-BE" sz="1600" b="1" kern="1200" dirty="0"/>
            <a:t>CP </a:t>
          </a:r>
          <a:r>
            <a:rPr lang="fr-FR" sz="1600" b="1" kern="1200" noProof="0" dirty="0"/>
            <a:t>Ergonome</a:t>
          </a:r>
          <a:r>
            <a:rPr lang="nl-BE" sz="1600" b="1" kern="1200" dirty="0"/>
            <a:t> </a:t>
          </a:r>
        </a:p>
        <a:p>
          <a:pPr marL="0" lvl="0" indent="0" algn="l" defTabSz="711200" eaLnBrk="1" latinLnBrk="0">
            <a:lnSpc>
              <a:spcPct val="90000"/>
            </a:lnSpc>
            <a:spcBef>
              <a:spcPct val="0"/>
            </a:spcBef>
            <a:spcAft>
              <a:spcPct val="35000"/>
            </a:spcAft>
            <a:buNone/>
          </a:pPr>
          <a:r>
            <a:rPr lang="fr-BE" sz="1600" i="0" kern="1200" dirty="0">
              <a:solidFill>
                <a:srgbClr val="002060"/>
              </a:solidFill>
            </a:rPr>
            <a:t>le </a:t>
          </a:r>
          <a:r>
            <a:rPr lang="fr-BE" sz="1600" i="0" u="sng" kern="1200" dirty="0">
              <a:solidFill>
                <a:srgbClr val="002060"/>
              </a:solidFill>
            </a:rPr>
            <a:t>conseiller en prévention </a:t>
          </a:r>
          <a:r>
            <a:rPr lang="fr-BE" sz="1600" i="0" kern="1200" dirty="0">
              <a:solidFill>
                <a:srgbClr val="002060"/>
              </a:solidFill>
            </a:rPr>
            <a:t>qui répond aux conditions visées à l’article II.3-30, § 1</a:t>
          </a:r>
          <a:r>
            <a:rPr lang="fr-BE" sz="1600" i="0" kern="1200" baseline="30000" dirty="0">
              <a:solidFill>
                <a:srgbClr val="002060"/>
              </a:solidFill>
            </a:rPr>
            <a:t>er</a:t>
          </a:r>
          <a:r>
            <a:rPr lang="fr-BE" sz="1600" i="0" kern="1200" dirty="0">
              <a:solidFill>
                <a:srgbClr val="002060"/>
              </a:solidFill>
            </a:rPr>
            <a:t>, 3° du code</a:t>
          </a:r>
          <a:endParaRPr lang="nl-BE" sz="1600" i="0" kern="1200" dirty="0"/>
        </a:p>
      </dsp:txBody>
      <dsp:txXfrm>
        <a:off x="221578" y="1027709"/>
        <a:ext cx="5396112" cy="1875418"/>
      </dsp:txXfrm>
    </dsp:sp>
    <dsp:sp modelId="{867D6E73-F136-4147-92BE-EEA02801FF51}">
      <dsp:nvSpPr>
        <dsp:cNvPr id="0" name=""/>
        <dsp:cNvSpPr/>
      </dsp:nvSpPr>
      <dsp:spPr>
        <a:xfrm>
          <a:off x="734" y="827742"/>
          <a:ext cx="1180399" cy="1770599"/>
        </a:xfrm>
        <a:prstGeom prst="rect">
          <a:avLst/>
        </a:prstGeom>
        <a:solidFill>
          <a:schemeClr val="accent1">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C9EA66D-2B33-4D5C-8C47-1A73D6378147}">
      <dsp:nvSpPr>
        <dsp:cNvPr id="0" name=""/>
        <dsp:cNvSpPr/>
      </dsp:nvSpPr>
      <dsp:spPr>
        <a:xfrm>
          <a:off x="6138663" y="907216"/>
          <a:ext cx="5396112" cy="1985263"/>
        </a:xfrm>
        <a:prstGeom prst="rect">
          <a:avLst/>
        </a:prstGeom>
        <a:solidFill>
          <a:schemeClr val="accent1">
            <a:alpha val="4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2177" tIns="60960" rIns="60960" bIns="60960" numCol="1" spcCol="1270" anchor="t" anchorCtr="0">
          <a:noAutofit/>
        </a:bodyPr>
        <a:lstStyle/>
        <a:p>
          <a:pPr marL="0" lvl="0" indent="0" algn="l" defTabSz="711200">
            <a:lnSpc>
              <a:spcPct val="90000"/>
            </a:lnSpc>
            <a:spcBef>
              <a:spcPct val="0"/>
            </a:spcBef>
            <a:spcAft>
              <a:spcPct val="35000"/>
            </a:spcAft>
            <a:buNone/>
          </a:pPr>
          <a:r>
            <a:rPr lang="fr-FR" sz="1600" b="1" kern="1200" noProof="0" dirty="0"/>
            <a:t>Ergonomie au travail</a:t>
          </a:r>
        </a:p>
        <a:p>
          <a:pPr marL="0" lvl="0" indent="0" algn="l" defTabSz="711200">
            <a:lnSpc>
              <a:spcPct val="90000"/>
            </a:lnSpc>
            <a:spcBef>
              <a:spcPct val="0"/>
            </a:spcBef>
            <a:spcAft>
              <a:spcPct val="35000"/>
            </a:spcAft>
            <a:buNone/>
          </a:pPr>
          <a:r>
            <a:rPr lang="fr-BE" sz="1600" i="0" kern="1200" dirty="0">
              <a:solidFill>
                <a:srgbClr val="002060"/>
              </a:solidFill>
            </a:rPr>
            <a:t>une </a:t>
          </a:r>
          <a:r>
            <a:rPr lang="fr-BE" sz="1600" i="0" u="sng" kern="1200" dirty="0">
              <a:solidFill>
                <a:srgbClr val="002060"/>
              </a:solidFill>
            </a:rPr>
            <a:t>approche visant à adapter le travail</a:t>
          </a:r>
          <a:r>
            <a:rPr lang="fr-BE" sz="1600" i="0" kern="1200" dirty="0">
              <a:solidFill>
                <a:srgbClr val="002060"/>
              </a:solidFill>
            </a:rPr>
            <a:t>, y compris le poste de travail et l’environnement de travail, </a:t>
          </a:r>
          <a:r>
            <a:rPr lang="fr-BE" sz="1600" i="0" u="sng" kern="1200" dirty="0">
              <a:solidFill>
                <a:srgbClr val="002060"/>
              </a:solidFill>
            </a:rPr>
            <a:t>à l’humain</a:t>
          </a:r>
          <a:r>
            <a:rPr lang="fr-BE" sz="1600" i="0" kern="1200" dirty="0">
              <a:solidFill>
                <a:srgbClr val="002060"/>
              </a:solidFill>
            </a:rPr>
            <a:t> en tenant compte de ses caractéristiques physiques, mentales, psychiques et sociales, ET qui doit être </a:t>
          </a:r>
          <a:r>
            <a:rPr lang="fr-BE" sz="1600" i="0" u="sng" kern="1200" dirty="0">
              <a:solidFill>
                <a:srgbClr val="002060"/>
              </a:solidFill>
            </a:rPr>
            <a:t>appliquée dans tous les domaines du bien-être au travail</a:t>
          </a:r>
          <a:endParaRPr lang="nl-BE" sz="1600" i="0" u="sng" kern="1200" dirty="0"/>
        </a:p>
        <a:p>
          <a:pPr marL="114300" lvl="1" indent="-114300" algn="l" defTabSz="533400">
            <a:lnSpc>
              <a:spcPct val="90000"/>
            </a:lnSpc>
            <a:spcBef>
              <a:spcPct val="0"/>
            </a:spcBef>
            <a:spcAft>
              <a:spcPct val="15000"/>
            </a:spcAft>
            <a:buChar char="•"/>
          </a:pPr>
          <a:endParaRPr lang="nl-BE" sz="1200" kern="1200" dirty="0"/>
        </a:p>
      </dsp:txBody>
      <dsp:txXfrm>
        <a:off x="6138663" y="907216"/>
        <a:ext cx="5396112" cy="1985263"/>
      </dsp:txXfrm>
    </dsp:sp>
    <dsp:sp modelId="{198AE8D1-261A-4A45-AB71-ADDACC329F88}">
      <dsp:nvSpPr>
        <dsp:cNvPr id="0" name=""/>
        <dsp:cNvSpPr/>
      </dsp:nvSpPr>
      <dsp:spPr>
        <a:xfrm>
          <a:off x="5913091" y="800281"/>
          <a:ext cx="1180399" cy="1770599"/>
        </a:xfrm>
        <a:prstGeom prst="rect">
          <a:avLst/>
        </a:prstGeom>
        <a:solidFill>
          <a:schemeClr val="accent1">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FCADD2A-B4A7-4B54-B644-287448D31472}">
      <dsp:nvSpPr>
        <dsp:cNvPr id="0" name=""/>
        <dsp:cNvSpPr/>
      </dsp:nvSpPr>
      <dsp:spPr>
        <a:xfrm>
          <a:off x="221578" y="3217825"/>
          <a:ext cx="5396112" cy="2007151"/>
        </a:xfrm>
        <a:prstGeom prst="rect">
          <a:avLst/>
        </a:prstGeom>
        <a:solidFill>
          <a:schemeClr val="accent1">
            <a:alpha val="4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2177" tIns="60960" rIns="60960" bIns="60960" numCol="1" spcCol="1270" anchor="ctr" anchorCtr="0">
          <a:noAutofit/>
        </a:bodyPr>
        <a:lstStyle/>
        <a:p>
          <a:pPr marL="0" lvl="0" indent="0" algn="l" defTabSz="711200">
            <a:lnSpc>
              <a:spcPct val="90000"/>
            </a:lnSpc>
            <a:spcBef>
              <a:spcPct val="0"/>
            </a:spcBef>
            <a:spcAft>
              <a:spcPct val="35000"/>
            </a:spcAft>
            <a:buNone/>
          </a:pPr>
          <a:endParaRPr lang="fr-BE" sz="1600" b="1" kern="1200" dirty="0">
            <a:solidFill>
              <a:srgbClr val="002060"/>
            </a:solidFill>
          </a:endParaRPr>
        </a:p>
        <a:p>
          <a:pPr marL="0" lvl="0" indent="0" algn="l" defTabSz="711200">
            <a:lnSpc>
              <a:spcPct val="90000"/>
            </a:lnSpc>
            <a:spcBef>
              <a:spcPct val="0"/>
            </a:spcBef>
            <a:spcAft>
              <a:spcPct val="35000"/>
            </a:spcAft>
            <a:buNone/>
          </a:pPr>
          <a:r>
            <a:rPr lang="fr-BE" sz="1600" b="1" kern="1200" dirty="0">
              <a:solidFill>
                <a:srgbClr val="002060"/>
              </a:solidFill>
            </a:rPr>
            <a:t>Troubles musculosquelettiques </a:t>
          </a:r>
        </a:p>
        <a:p>
          <a:pPr marL="0" lvl="0" indent="0" algn="l" defTabSz="711200">
            <a:lnSpc>
              <a:spcPct val="90000"/>
            </a:lnSpc>
            <a:spcBef>
              <a:spcPct val="0"/>
            </a:spcBef>
            <a:spcAft>
              <a:spcPct val="35000"/>
            </a:spcAft>
            <a:buNone/>
          </a:pPr>
          <a:r>
            <a:rPr lang="fr-BE" sz="1600" i="0" kern="1200" dirty="0">
              <a:solidFill>
                <a:srgbClr val="002060"/>
              </a:solidFill>
            </a:rPr>
            <a:t>des </a:t>
          </a:r>
          <a:r>
            <a:rPr lang="fr-BE" sz="1600" i="0" u="sng" kern="1200" dirty="0">
              <a:solidFill>
                <a:srgbClr val="002060"/>
              </a:solidFill>
            </a:rPr>
            <a:t>problèmes de santé </a:t>
          </a:r>
          <a:r>
            <a:rPr lang="fr-BE" sz="1600" i="0" u="none" kern="1200" dirty="0">
              <a:solidFill>
                <a:srgbClr val="002060"/>
              </a:solidFill>
            </a:rPr>
            <a:t>qui concernent les structures musculosquelettiques (p.ex. </a:t>
          </a:r>
          <a:r>
            <a:rPr lang="fr-BE" sz="1600" i="0" kern="1200" dirty="0">
              <a:solidFill>
                <a:srgbClr val="002060"/>
              </a:solidFill>
            </a:rPr>
            <a:t>muscles, tendons, ligaments, nerfs et articulations), et qui se manifestent notamment par des </a:t>
          </a:r>
          <a:r>
            <a:rPr lang="fr-BE" sz="1600" i="0" u="sng" kern="1200" dirty="0">
              <a:solidFill>
                <a:srgbClr val="002060"/>
              </a:solidFill>
            </a:rPr>
            <a:t>affections du dos, de la nuque, des membres supérieurs ou inférieurs</a:t>
          </a:r>
          <a:r>
            <a:rPr lang="fr-BE" sz="1600" i="0" kern="1200" dirty="0">
              <a:solidFill>
                <a:srgbClr val="002060"/>
              </a:solidFill>
            </a:rPr>
            <a:t>, et qui sont </a:t>
          </a:r>
          <a:r>
            <a:rPr lang="fr-BE" sz="1600" i="0" u="none" kern="1200" dirty="0">
              <a:solidFill>
                <a:srgbClr val="002060"/>
              </a:solidFill>
            </a:rPr>
            <a:t>causés ou aggravés par les risques musculosquelettiques au travail </a:t>
          </a:r>
        </a:p>
        <a:p>
          <a:pPr marL="0" lvl="0" indent="0" algn="l" defTabSz="711200">
            <a:lnSpc>
              <a:spcPct val="90000"/>
            </a:lnSpc>
            <a:spcBef>
              <a:spcPct val="0"/>
            </a:spcBef>
            <a:spcAft>
              <a:spcPct val="35000"/>
            </a:spcAft>
            <a:buNone/>
          </a:pPr>
          <a:endParaRPr lang="nl-BE" sz="1600" kern="1200" dirty="0"/>
        </a:p>
      </dsp:txBody>
      <dsp:txXfrm>
        <a:off x="221578" y="3217825"/>
        <a:ext cx="5396112" cy="2007151"/>
      </dsp:txXfrm>
    </dsp:sp>
    <dsp:sp modelId="{F6AD62EB-2BE3-418D-9406-118886BA7382}">
      <dsp:nvSpPr>
        <dsp:cNvPr id="0" name=""/>
        <dsp:cNvSpPr/>
      </dsp:nvSpPr>
      <dsp:spPr>
        <a:xfrm>
          <a:off x="734" y="3081009"/>
          <a:ext cx="1180399" cy="1770599"/>
        </a:xfrm>
        <a:prstGeom prst="rect">
          <a:avLst/>
        </a:prstGeom>
        <a:solidFill>
          <a:schemeClr val="accent1">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C05873D-18C5-454B-AD4D-03A433451E99}">
      <dsp:nvSpPr>
        <dsp:cNvPr id="0" name=""/>
        <dsp:cNvSpPr/>
      </dsp:nvSpPr>
      <dsp:spPr>
        <a:xfrm>
          <a:off x="6138663" y="3169829"/>
          <a:ext cx="5396112" cy="2040725"/>
        </a:xfrm>
        <a:prstGeom prst="rect">
          <a:avLst/>
        </a:prstGeom>
        <a:solidFill>
          <a:schemeClr val="accent1">
            <a:alpha val="4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2177" tIns="60960" rIns="60960" bIns="60960" numCol="1" spcCol="1270" anchor="ctr" anchorCtr="0">
          <a:noAutofit/>
        </a:bodyPr>
        <a:lstStyle/>
        <a:p>
          <a:pPr marL="0" lvl="0" indent="0" algn="l" defTabSz="711200" eaLnBrk="1" latinLnBrk="0">
            <a:lnSpc>
              <a:spcPct val="90000"/>
            </a:lnSpc>
            <a:spcBef>
              <a:spcPct val="0"/>
            </a:spcBef>
            <a:spcAft>
              <a:spcPct val="35000"/>
            </a:spcAft>
            <a:buNone/>
          </a:pPr>
          <a:r>
            <a:rPr lang="fr-BE" sz="1600" b="1" kern="1200" dirty="0">
              <a:solidFill>
                <a:srgbClr val="002060"/>
              </a:solidFill>
            </a:rPr>
            <a:t>Risques musculosquelettiques </a:t>
          </a:r>
        </a:p>
        <a:p>
          <a:pPr marL="0" lvl="0" indent="0" algn="l" defTabSz="711200" eaLnBrk="1" latinLnBrk="0">
            <a:lnSpc>
              <a:spcPct val="90000"/>
            </a:lnSpc>
            <a:spcBef>
              <a:spcPct val="0"/>
            </a:spcBef>
            <a:spcAft>
              <a:spcPct val="35000"/>
            </a:spcAft>
            <a:buNone/>
          </a:pPr>
          <a:r>
            <a:rPr lang="fr-BE" sz="1600" i="0" kern="1200" dirty="0">
              <a:solidFill>
                <a:srgbClr val="002060"/>
              </a:solidFill>
            </a:rPr>
            <a:t>la p</a:t>
          </a:r>
          <a:r>
            <a:rPr lang="fr-BE" sz="1600" i="0" u="sng" kern="1200" dirty="0">
              <a:solidFill>
                <a:srgbClr val="002060"/>
              </a:solidFill>
            </a:rPr>
            <a:t>robabilité</a:t>
          </a:r>
          <a:r>
            <a:rPr lang="fr-BE" sz="1600" i="0" kern="1200" dirty="0">
              <a:solidFill>
                <a:srgbClr val="002060"/>
              </a:solidFill>
            </a:rPr>
            <a:t> qu’un ou plusieurs travailleur(s) subisse(nt) un </a:t>
          </a:r>
          <a:r>
            <a:rPr lang="fr-BE" sz="1600" i="0" u="sng" kern="1200" dirty="0">
              <a:solidFill>
                <a:srgbClr val="002060"/>
              </a:solidFill>
            </a:rPr>
            <a:t>dommage physique</a:t>
          </a:r>
          <a:r>
            <a:rPr lang="fr-BE" sz="1600" i="0" kern="1200" dirty="0">
              <a:solidFill>
                <a:srgbClr val="002060"/>
              </a:solidFill>
            </a:rPr>
            <a:t>, tel que les TMS ou d’autres problèmes de santé, en raison de </a:t>
          </a:r>
          <a:r>
            <a:rPr lang="fr-BE" sz="1600" i="0" u="sng" kern="1200" dirty="0">
              <a:solidFill>
                <a:srgbClr val="002060"/>
              </a:solidFill>
            </a:rPr>
            <a:t>l’exposition à des facteurs de risques biomécaniques ou d’autres facteurs de risques au travail</a:t>
          </a:r>
          <a:r>
            <a:rPr lang="fr-BE" sz="1600" i="0" kern="1200" dirty="0">
              <a:solidFill>
                <a:srgbClr val="002060"/>
              </a:solidFill>
            </a:rPr>
            <a:t>, sur lesquels l’employeur a un impact</a:t>
          </a:r>
          <a:endParaRPr lang="nl-BE" sz="1600" i="0" kern="1200" dirty="0"/>
        </a:p>
      </dsp:txBody>
      <dsp:txXfrm>
        <a:off x="6138663" y="3169829"/>
        <a:ext cx="5396112" cy="2040725"/>
      </dsp:txXfrm>
    </dsp:sp>
    <dsp:sp modelId="{6C2F5E4D-D252-4141-98BF-7FCBB4EAED6D}">
      <dsp:nvSpPr>
        <dsp:cNvPr id="0" name=""/>
        <dsp:cNvSpPr/>
      </dsp:nvSpPr>
      <dsp:spPr>
        <a:xfrm>
          <a:off x="5913091" y="3072616"/>
          <a:ext cx="1180399" cy="1770599"/>
        </a:xfrm>
        <a:prstGeom prst="rect">
          <a:avLst/>
        </a:prstGeom>
        <a:solidFill>
          <a:schemeClr val="accent1">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338E7-2B4E-48DB-9598-DEB210D443CC}">
      <dsp:nvSpPr>
        <dsp:cNvPr id="0" name=""/>
        <dsp:cNvSpPr/>
      </dsp:nvSpPr>
      <dsp:spPr>
        <a:xfrm>
          <a:off x="4538382" y="2708316"/>
          <a:ext cx="3310164" cy="3310164"/>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nl-BE" sz="4400" kern="1200" dirty="0"/>
            <a:t>EMPLOYEUR</a:t>
          </a:r>
        </a:p>
      </dsp:txBody>
      <dsp:txXfrm>
        <a:off x="5203872" y="3483706"/>
        <a:ext cx="1979184" cy="1701493"/>
      </dsp:txXfrm>
    </dsp:sp>
    <dsp:sp modelId="{76F82C20-9BF1-4D04-919A-99327F718376}">
      <dsp:nvSpPr>
        <dsp:cNvPr id="0" name=""/>
        <dsp:cNvSpPr/>
      </dsp:nvSpPr>
      <dsp:spPr>
        <a:xfrm>
          <a:off x="2599347" y="4754599"/>
          <a:ext cx="2829218" cy="1263881"/>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FontTx/>
            <a:buNone/>
          </a:pPr>
          <a:r>
            <a:rPr lang="fr-BE" sz="1800" b="1" kern="1200" noProof="0" dirty="0"/>
            <a:t>En collaboration avec</a:t>
          </a:r>
        </a:p>
        <a:p>
          <a:pPr marL="342900" lvl="2" indent="-171450" algn="l" defTabSz="800100">
            <a:lnSpc>
              <a:spcPct val="90000"/>
            </a:lnSpc>
            <a:spcBef>
              <a:spcPct val="0"/>
            </a:spcBef>
            <a:spcAft>
              <a:spcPct val="15000"/>
            </a:spcAft>
            <a:buFontTx/>
            <a:buNone/>
          </a:pPr>
          <a:r>
            <a:rPr lang="fr-BE" sz="1800" b="1" kern="1200" noProof="0" dirty="0"/>
            <a:t>CPPT</a:t>
          </a:r>
        </a:p>
        <a:p>
          <a:pPr marL="342900" lvl="2" indent="-171450" algn="l" defTabSz="800100">
            <a:lnSpc>
              <a:spcPct val="90000"/>
            </a:lnSpc>
            <a:spcBef>
              <a:spcPct val="0"/>
            </a:spcBef>
            <a:spcAft>
              <a:spcPct val="15000"/>
            </a:spcAft>
            <a:buFontTx/>
            <a:buNone/>
          </a:pPr>
          <a:r>
            <a:rPr lang="fr-BE" sz="1800" b="1" kern="1200" noProof="0" dirty="0"/>
            <a:t>&gt; délégation syndicale</a:t>
          </a:r>
        </a:p>
        <a:p>
          <a:pPr marL="342900" lvl="2" indent="-171450" algn="l" defTabSz="800100">
            <a:lnSpc>
              <a:spcPct val="90000"/>
            </a:lnSpc>
            <a:spcBef>
              <a:spcPct val="0"/>
            </a:spcBef>
            <a:spcAft>
              <a:spcPct val="15000"/>
            </a:spcAft>
            <a:buFontTx/>
            <a:buNone/>
          </a:pPr>
          <a:r>
            <a:rPr lang="fr-BE" sz="1800" b="1" kern="1200" noProof="0" dirty="0"/>
            <a:t>&gt; travailleurs</a:t>
          </a:r>
        </a:p>
      </dsp:txBody>
      <dsp:txXfrm>
        <a:off x="2636365" y="4791617"/>
        <a:ext cx="2755182" cy="1189845"/>
      </dsp:txXfrm>
    </dsp:sp>
    <dsp:sp modelId="{EC876DD1-32DA-44B0-8A41-2D43D5EF8092}">
      <dsp:nvSpPr>
        <dsp:cNvPr id="0" name=""/>
        <dsp:cNvSpPr/>
      </dsp:nvSpPr>
      <dsp:spPr>
        <a:xfrm>
          <a:off x="2612468" y="1925913"/>
          <a:ext cx="2407392" cy="2407392"/>
        </a:xfrm>
        <a:prstGeom prst="gear6">
          <a:avLst/>
        </a:prstGeom>
        <a:solidFill>
          <a:schemeClr val="accent5">
            <a:hueOff val="-1337783"/>
            <a:satOff val="-26400"/>
            <a:lumOff val="-5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l-BE" sz="2000" b="1" kern="1200" dirty="0"/>
            <a:t>CP SERVICE INTERNE</a:t>
          </a:r>
        </a:p>
      </dsp:txBody>
      <dsp:txXfrm>
        <a:off x="3218536" y="2535644"/>
        <a:ext cx="1195256" cy="1187930"/>
      </dsp:txXfrm>
    </dsp:sp>
    <dsp:sp modelId="{FA293B20-23A8-4226-B4BD-C2BBB0FB0102}">
      <dsp:nvSpPr>
        <dsp:cNvPr id="0" name=""/>
        <dsp:cNvSpPr/>
      </dsp:nvSpPr>
      <dsp:spPr>
        <a:xfrm rot="20700000">
          <a:off x="3960854" y="265058"/>
          <a:ext cx="2358753" cy="2358753"/>
        </a:xfrm>
        <a:prstGeom prst="gear6">
          <a:avLst/>
        </a:prstGeom>
        <a:solidFill>
          <a:schemeClr val="accent5">
            <a:hueOff val="-2675565"/>
            <a:satOff val="-52800"/>
            <a:lumOff val="-10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BE" sz="2400" b="1" kern="1200" dirty="0"/>
            <a:t>CP</a:t>
          </a:r>
        </a:p>
        <a:p>
          <a:pPr marL="0" lvl="0" indent="0" algn="ctr" defTabSz="1066800">
            <a:lnSpc>
              <a:spcPct val="90000"/>
            </a:lnSpc>
            <a:spcBef>
              <a:spcPct val="0"/>
            </a:spcBef>
            <a:spcAft>
              <a:spcPct val="35000"/>
            </a:spcAft>
            <a:buNone/>
          </a:pPr>
          <a:r>
            <a:rPr lang="nl-BE" sz="2400" b="1" kern="1200" dirty="0"/>
            <a:t>  ERGO NOME</a:t>
          </a:r>
        </a:p>
      </dsp:txBody>
      <dsp:txXfrm rot="-20700000">
        <a:off x="4478198" y="782402"/>
        <a:ext cx="1324065" cy="1324065"/>
      </dsp:txXfrm>
    </dsp:sp>
    <dsp:sp modelId="{24584918-982F-4F9A-9978-5BC4B8718EEA}">
      <dsp:nvSpPr>
        <dsp:cNvPr id="0" name=""/>
        <dsp:cNvSpPr/>
      </dsp:nvSpPr>
      <dsp:spPr>
        <a:xfrm>
          <a:off x="5948533" y="164364"/>
          <a:ext cx="3806556" cy="161928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675565"/>
              <a:satOff val="-52800"/>
              <a:lumOff val="-107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FontTx/>
            <a:buNone/>
          </a:pPr>
          <a:r>
            <a:rPr lang="fr-BE" sz="1800" b="1" kern="1200" noProof="0" dirty="0"/>
            <a:t>CP Ergonome obligatoire SI </a:t>
          </a:r>
        </a:p>
        <a:p>
          <a:pPr marL="171450" lvl="1" indent="-171450" algn="l" defTabSz="800100">
            <a:lnSpc>
              <a:spcPct val="90000"/>
            </a:lnSpc>
            <a:spcBef>
              <a:spcPct val="0"/>
            </a:spcBef>
            <a:spcAft>
              <a:spcPct val="15000"/>
            </a:spcAft>
            <a:buFontTx/>
            <a:buNone/>
          </a:pPr>
          <a:r>
            <a:rPr lang="fr-BE" sz="1800" b="1" kern="1200" noProof="0" dirty="0"/>
            <a:t>1/ situation complexe +  absence expertise en interne</a:t>
          </a:r>
        </a:p>
        <a:p>
          <a:pPr marL="171450" lvl="1" indent="-171450" algn="l" defTabSz="800100">
            <a:lnSpc>
              <a:spcPct val="90000"/>
            </a:lnSpc>
            <a:spcBef>
              <a:spcPct val="0"/>
            </a:spcBef>
            <a:spcAft>
              <a:spcPct val="15000"/>
            </a:spcAft>
            <a:buFontTx/>
            <a:buNone/>
          </a:pPr>
          <a:r>
            <a:rPr lang="fr-BE" sz="1800" b="1" kern="1200" noProof="0" dirty="0"/>
            <a:t>   2/ &gt; visite d’entreprise </a:t>
          </a:r>
        </a:p>
        <a:p>
          <a:pPr marL="171450" lvl="1" indent="-171450" algn="l" defTabSz="800100">
            <a:lnSpc>
              <a:spcPct val="90000"/>
            </a:lnSpc>
            <a:spcBef>
              <a:spcPct val="0"/>
            </a:spcBef>
            <a:spcAft>
              <a:spcPct val="15000"/>
            </a:spcAft>
          </a:pPr>
          <a:r>
            <a:rPr lang="fr-BE" sz="1800" b="1" kern="1200" noProof="0" dirty="0"/>
            <a:t>3/ &gt;  avis stratégique (C- et D)</a:t>
          </a:r>
        </a:p>
      </dsp:txBody>
      <dsp:txXfrm>
        <a:off x="5995960" y="211791"/>
        <a:ext cx="3711702" cy="1524430"/>
      </dsp:txXfrm>
    </dsp:sp>
    <dsp:sp modelId="{468499FD-566B-482B-9118-DDDF6AE62FAD}">
      <dsp:nvSpPr>
        <dsp:cNvPr id="0" name=""/>
        <dsp:cNvSpPr/>
      </dsp:nvSpPr>
      <dsp:spPr>
        <a:xfrm>
          <a:off x="4304368" y="2197063"/>
          <a:ext cx="4237010" cy="4237010"/>
        </a:xfrm>
        <a:prstGeom prst="circularArrow">
          <a:avLst>
            <a:gd name="adj1" fmla="val 4687"/>
            <a:gd name="adj2" fmla="val 299029"/>
            <a:gd name="adj3" fmla="val 2547484"/>
            <a:gd name="adj4" fmla="val 15795387"/>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6BF34F-AA85-4E40-A798-A29B73072924}">
      <dsp:nvSpPr>
        <dsp:cNvPr id="0" name=""/>
        <dsp:cNvSpPr/>
      </dsp:nvSpPr>
      <dsp:spPr>
        <a:xfrm>
          <a:off x="2186124" y="1385420"/>
          <a:ext cx="3078453" cy="3078453"/>
        </a:xfrm>
        <a:prstGeom prst="leftCircularArrow">
          <a:avLst>
            <a:gd name="adj1" fmla="val 6452"/>
            <a:gd name="adj2" fmla="val 429999"/>
            <a:gd name="adj3" fmla="val 10489124"/>
            <a:gd name="adj4" fmla="val 14837806"/>
            <a:gd name="adj5" fmla="val 7527"/>
          </a:avLst>
        </a:prstGeom>
        <a:solidFill>
          <a:schemeClr val="accent5">
            <a:hueOff val="-1337783"/>
            <a:satOff val="-26400"/>
            <a:lumOff val="-5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D7710E-097A-4589-96AB-4BF5F2D548D6}">
      <dsp:nvSpPr>
        <dsp:cNvPr id="0" name=""/>
        <dsp:cNvSpPr/>
      </dsp:nvSpPr>
      <dsp:spPr>
        <a:xfrm>
          <a:off x="3415250" y="-259425"/>
          <a:ext cx="3319192" cy="3319192"/>
        </a:xfrm>
        <a:prstGeom prst="circularArrow">
          <a:avLst>
            <a:gd name="adj1" fmla="val 5984"/>
            <a:gd name="adj2" fmla="val 394124"/>
            <a:gd name="adj3" fmla="val 13313824"/>
            <a:gd name="adj4" fmla="val 10508221"/>
            <a:gd name="adj5" fmla="val 6981"/>
          </a:avLst>
        </a:prstGeom>
        <a:solidFill>
          <a:schemeClr val="accent5">
            <a:hueOff val="-2675565"/>
            <a:satOff val="-52800"/>
            <a:lumOff val="-1078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28A61E-3CE5-49A0-BC50-397DF9A5DB20}">
      <dsp:nvSpPr>
        <dsp:cNvPr id="0" name=""/>
        <dsp:cNvSpPr/>
      </dsp:nvSpPr>
      <dsp:spPr>
        <a:xfrm>
          <a:off x="0" y="650366"/>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fr-BE" sz="2000" b="1" kern="1200" dirty="0"/>
            <a:t>Usage d’une force</a:t>
          </a:r>
        </a:p>
        <a:p>
          <a:pPr marL="0" lvl="0" indent="0" algn="ctr" defTabSz="889000">
            <a:lnSpc>
              <a:spcPct val="90000"/>
            </a:lnSpc>
            <a:spcBef>
              <a:spcPct val="0"/>
            </a:spcBef>
            <a:spcAft>
              <a:spcPct val="35000"/>
            </a:spcAft>
            <a:buNone/>
          </a:pPr>
          <a:r>
            <a:rPr lang="fr-BE" sz="1600" kern="1200" dirty="0"/>
            <a:t>Ex: Actions de prise, compression, torsion, pression, préhension, levage ou abaissement, poussée ou traction, manutention ou déplacement</a:t>
          </a:r>
        </a:p>
      </dsp:txBody>
      <dsp:txXfrm>
        <a:off x="0" y="650366"/>
        <a:ext cx="3107398" cy="1864438"/>
      </dsp:txXfrm>
    </dsp:sp>
    <dsp:sp modelId="{C40A1C23-8238-4E55-8243-75B6DF11AD3A}">
      <dsp:nvSpPr>
        <dsp:cNvPr id="0" name=""/>
        <dsp:cNvSpPr/>
      </dsp:nvSpPr>
      <dsp:spPr>
        <a:xfrm>
          <a:off x="3418137" y="650366"/>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BE" sz="2000" b="1" kern="1200" dirty="0"/>
            <a:t>Mouvements répétitifs</a:t>
          </a:r>
        </a:p>
      </dsp:txBody>
      <dsp:txXfrm>
        <a:off x="3418137" y="650366"/>
        <a:ext cx="3107398" cy="1864438"/>
      </dsp:txXfrm>
    </dsp:sp>
    <dsp:sp modelId="{6A2BFAED-03B1-4151-97D8-E74027983E08}">
      <dsp:nvSpPr>
        <dsp:cNvPr id="0" name=""/>
        <dsp:cNvSpPr/>
      </dsp:nvSpPr>
      <dsp:spPr>
        <a:xfrm>
          <a:off x="6836275" y="650366"/>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BE" sz="2000" b="1" kern="1200" dirty="0"/>
            <a:t>Durée et fréquence </a:t>
          </a:r>
        </a:p>
        <a:p>
          <a:pPr marL="0" lvl="0" indent="0" algn="ctr" defTabSz="889000">
            <a:lnSpc>
              <a:spcPct val="90000"/>
            </a:lnSpc>
            <a:spcBef>
              <a:spcPct val="0"/>
            </a:spcBef>
            <a:spcAft>
              <a:spcPct val="35000"/>
            </a:spcAft>
            <a:buNone/>
          </a:pPr>
          <a:r>
            <a:rPr lang="fr-BE" sz="2000" b="1" kern="1200" dirty="0"/>
            <a:t>des mouvements ou des tâches</a:t>
          </a:r>
        </a:p>
      </dsp:txBody>
      <dsp:txXfrm>
        <a:off x="6836275" y="650366"/>
        <a:ext cx="3107398" cy="1864438"/>
      </dsp:txXfrm>
    </dsp:sp>
    <dsp:sp modelId="{9AD0D052-D6CF-4E48-AA06-474E0F09C208}">
      <dsp:nvSpPr>
        <dsp:cNvPr id="0" name=""/>
        <dsp:cNvSpPr/>
      </dsp:nvSpPr>
      <dsp:spPr>
        <a:xfrm>
          <a:off x="0" y="2825544"/>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BE" sz="2000" b="1" kern="1200" dirty="0"/>
            <a:t>Postures de travail</a:t>
          </a:r>
        </a:p>
        <a:p>
          <a:pPr marL="0" lvl="0" indent="0" algn="ctr" defTabSz="889000">
            <a:lnSpc>
              <a:spcPct val="90000"/>
            </a:lnSpc>
            <a:spcBef>
              <a:spcPct val="0"/>
            </a:spcBef>
            <a:spcAft>
              <a:spcPct val="35000"/>
            </a:spcAft>
            <a:buNone/>
          </a:pPr>
          <a:r>
            <a:rPr lang="fr-BE" sz="1600" b="0" kern="1200" dirty="0"/>
            <a:t>Ex: postures extrêmes, inconfortables, défavorables ou statiques</a:t>
          </a:r>
        </a:p>
      </dsp:txBody>
      <dsp:txXfrm>
        <a:off x="0" y="2825544"/>
        <a:ext cx="3107398" cy="1864438"/>
      </dsp:txXfrm>
    </dsp:sp>
    <dsp:sp modelId="{7A537C26-4CA5-42DB-B717-579AA3866CF2}">
      <dsp:nvSpPr>
        <dsp:cNvPr id="0" name=""/>
        <dsp:cNvSpPr/>
      </dsp:nvSpPr>
      <dsp:spPr>
        <a:xfrm>
          <a:off x="3418137" y="2825544"/>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BE" sz="2000" b="1" kern="1200" dirty="0"/>
            <a:t>Gestes au travail</a:t>
          </a:r>
        </a:p>
        <a:p>
          <a:pPr marL="0" lvl="0" indent="0" algn="ctr" defTabSz="889000">
            <a:lnSpc>
              <a:spcPct val="90000"/>
            </a:lnSpc>
            <a:spcBef>
              <a:spcPct val="0"/>
            </a:spcBef>
            <a:spcAft>
              <a:spcPct val="35000"/>
            </a:spcAft>
            <a:buNone/>
          </a:pPr>
          <a:r>
            <a:rPr lang="fr-BE" sz="1600" b="0" kern="1200" dirty="0"/>
            <a:t>Ex: Amplitude, angle et vitesse du mouvement</a:t>
          </a:r>
        </a:p>
        <a:p>
          <a:pPr marL="0" lvl="0" indent="0" algn="ctr" defTabSz="889000">
            <a:lnSpc>
              <a:spcPct val="90000"/>
            </a:lnSpc>
            <a:spcBef>
              <a:spcPct val="0"/>
            </a:spcBef>
            <a:spcAft>
              <a:spcPct val="35000"/>
            </a:spcAft>
            <a:buNone/>
          </a:pPr>
          <a:endParaRPr lang="fr-BE" sz="1600" b="0" kern="1200" dirty="0"/>
        </a:p>
      </dsp:txBody>
      <dsp:txXfrm>
        <a:off x="3418137" y="2825544"/>
        <a:ext cx="3107398" cy="1864438"/>
      </dsp:txXfrm>
    </dsp:sp>
    <dsp:sp modelId="{4172BFF4-C81A-4F3C-8B2A-A990B996A704}">
      <dsp:nvSpPr>
        <dsp:cNvPr id="0" name=""/>
        <dsp:cNvSpPr/>
      </dsp:nvSpPr>
      <dsp:spPr>
        <a:xfrm>
          <a:off x="6836275" y="2825544"/>
          <a:ext cx="3107398" cy="18644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BE" sz="2000" b="1" kern="1200" dirty="0"/>
            <a:t>Force de contact</a:t>
          </a:r>
        </a:p>
        <a:p>
          <a:pPr marL="0" lvl="0" indent="0" algn="ctr" defTabSz="889000">
            <a:lnSpc>
              <a:spcPct val="90000"/>
            </a:lnSpc>
            <a:spcBef>
              <a:spcPct val="0"/>
            </a:spcBef>
            <a:spcAft>
              <a:spcPct val="35000"/>
            </a:spcAft>
            <a:buNone/>
          </a:pPr>
          <a:r>
            <a:rPr lang="fr-BE" sz="1600" b="0" kern="1200" dirty="0"/>
            <a:t>Ex: Lors de la préhension d’outils, ou la pression localisée</a:t>
          </a:r>
        </a:p>
        <a:p>
          <a:pPr marL="0" lvl="0" indent="0" algn="ctr" defTabSz="889000">
            <a:lnSpc>
              <a:spcPct val="90000"/>
            </a:lnSpc>
            <a:spcBef>
              <a:spcPct val="0"/>
            </a:spcBef>
            <a:spcAft>
              <a:spcPct val="35000"/>
            </a:spcAft>
            <a:buNone/>
          </a:pPr>
          <a:r>
            <a:rPr lang="fr-BE" sz="1600" b="0" kern="1200" dirty="0"/>
            <a:t> </a:t>
          </a:r>
        </a:p>
      </dsp:txBody>
      <dsp:txXfrm>
        <a:off x="6836275" y="2825544"/>
        <a:ext cx="3107398" cy="18644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AAEE4-338A-4B20-A6B9-81D53A1EFE7A}">
      <dsp:nvSpPr>
        <dsp:cNvPr id="0" name=""/>
        <dsp:cNvSpPr/>
      </dsp:nvSpPr>
      <dsp:spPr>
        <a:xfrm>
          <a:off x="4801" y="1887505"/>
          <a:ext cx="2099191" cy="202703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noProof="0" dirty="0"/>
            <a:t>Recommandations &amp;</a:t>
          </a:r>
        </a:p>
        <a:p>
          <a:pPr marL="0" lvl="0" indent="0" algn="ctr" defTabSz="711200">
            <a:lnSpc>
              <a:spcPct val="90000"/>
            </a:lnSpc>
            <a:spcBef>
              <a:spcPct val="0"/>
            </a:spcBef>
            <a:spcAft>
              <a:spcPct val="35000"/>
            </a:spcAft>
            <a:buNone/>
          </a:pPr>
          <a:r>
            <a:rPr lang="fr-FR" sz="1600" b="1" kern="1200" noProof="0" dirty="0"/>
            <a:t>avis </a:t>
          </a:r>
        </a:p>
        <a:p>
          <a:pPr marL="0" lvl="0" indent="0" algn="ctr" defTabSz="711200">
            <a:lnSpc>
              <a:spcPct val="90000"/>
            </a:lnSpc>
            <a:spcBef>
              <a:spcPct val="0"/>
            </a:spcBef>
            <a:spcAft>
              <a:spcPct val="35000"/>
            </a:spcAft>
            <a:buNone/>
          </a:pPr>
          <a:r>
            <a:rPr lang="fr-FR" sz="1600" b="1" kern="1200" noProof="0" dirty="0"/>
            <a:t>CP Ergonome  </a:t>
          </a:r>
        </a:p>
      </dsp:txBody>
      <dsp:txXfrm>
        <a:off x="64171" y="1946875"/>
        <a:ext cx="1980451" cy="1908291"/>
      </dsp:txXfrm>
    </dsp:sp>
    <dsp:sp modelId="{0B80CEDA-5C94-4556-BC60-75B94A0899F0}">
      <dsp:nvSpPr>
        <dsp:cNvPr id="0" name=""/>
        <dsp:cNvSpPr/>
      </dsp:nvSpPr>
      <dsp:spPr>
        <a:xfrm>
          <a:off x="2313911" y="2640721"/>
          <a:ext cx="445028" cy="52059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b="1" kern="1200" noProof="0" dirty="0"/>
        </a:p>
      </dsp:txBody>
      <dsp:txXfrm>
        <a:off x="2313911" y="2744841"/>
        <a:ext cx="311520" cy="312359"/>
      </dsp:txXfrm>
    </dsp:sp>
    <dsp:sp modelId="{C0D73C55-DFE5-47C3-9DD7-7A5998F8120A}">
      <dsp:nvSpPr>
        <dsp:cNvPr id="0" name=""/>
        <dsp:cNvSpPr/>
      </dsp:nvSpPr>
      <dsp:spPr>
        <a:xfrm>
          <a:off x="2943668" y="1887505"/>
          <a:ext cx="2099191" cy="2027031"/>
        </a:xfrm>
        <a:prstGeom prst="roundRect">
          <a:avLst>
            <a:gd name="adj" fmla="val 10000"/>
          </a:avLst>
        </a:prstGeom>
        <a:solidFill>
          <a:schemeClr val="accent4">
            <a:hueOff val="669233"/>
            <a:satOff val="0"/>
            <a:lumOff val="97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noProof="0" dirty="0"/>
            <a:t>Recommandations &amp; avis médecin du travail sur les risques musculosquelettiques </a:t>
          </a:r>
        </a:p>
        <a:p>
          <a:pPr marL="0" lvl="0" indent="0" algn="ctr" defTabSz="711200">
            <a:lnSpc>
              <a:spcPct val="90000"/>
            </a:lnSpc>
            <a:spcBef>
              <a:spcPct val="0"/>
            </a:spcBef>
            <a:spcAft>
              <a:spcPct val="35000"/>
            </a:spcAft>
            <a:buNone/>
          </a:pPr>
          <a:r>
            <a:rPr lang="fr-FR" sz="1400" b="1" kern="1200" noProof="0" dirty="0"/>
            <a:t>&gt; Surveillance de la santé, réintégration, maladies professionnelles </a:t>
          </a:r>
        </a:p>
      </dsp:txBody>
      <dsp:txXfrm>
        <a:off x="3003038" y="1946875"/>
        <a:ext cx="1980451" cy="1908291"/>
      </dsp:txXfrm>
    </dsp:sp>
    <dsp:sp modelId="{500C3B03-6379-4F24-B8B7-9C7DF665C016}">
      <dsp:nvSpPr>
        <dsp:cNvPr id="0" name=""/>
        <dsp:cNvSpPr/>
      </dsp:nvSpPr>
      <dsp:spPr>
        <a:xfrm>
          <a:off x="5252778" y="2640721"/>
          <a:ext cx="445028" cy="520599"/>
        </a:xfrm>
        <a:prstGeom prst="rightArrow">
          <a:avLst>
            <a:gd name="adj1" fmla="val 60000"/>
            <a:gd name="adj2" fmla="val 50000"/>
          </a:avLst>
        </a:prstGeom>
        <a:solidFill>
          <a:schemeClr val="accent4">
            <a:hueOff val="1003850"/>
            <a:satOff val="0"/>
            <a:lumOff val="14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b="1" kern="1200" noProof="0" dirty="0"/>
        </a:p>
      </dsp:txBody>
      <dsp:txXfrm>
        <a:off x="5252778" y="2744841"/>
        <a:ext cx="311520" cy="312359"/>
      </dsp:txXfrm>
    </dsp:sp>
    <dsp:sp modelId="{A844437F-47FF-4449-897B-B07030B87A2C}">
      <dsp:nvSpPr>
        <dsp:cNvPr id="0" name=""/>
        <dsp:cNvSpPr/>
      </dsp:nvSpPr>
      <dsp:spPr>
        <a:xfrm>
          <a:off x="5882536" y="1887505"/>
          <a:ext cx="2099191" cy="2027031"/>
        </a:xfrm>
        <a:prstGeom prst="roundRect">
          <a:avLst>
            <a:gd name="adj" fmla="val 10000"/>
          </a:avLst>
        </a:prstGeom>
        <a:solidFill>
          <a:schemeClr val="accent4">
            <a:hueOff val="1338467"/>
            <a:satOff val="0"/>
            <a:lumOff val="19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noProof="0" dirty="0"/>
            <a:t>Avis CPPT</a:t>
          </a:r>
        </a:p>
      </dsp:txBody>
      <dsp:txXfrm>
        <a:off x="5941906" y="1946875"/>
        <a:ext cx="1980451" cy="1908291"/>
      </dsp:txXfrm>
    </dsp:sp>
    <dsp:sp modelId="{B0CC9F15-E324-48C3-B7AB-AB58B0E6150A}">
      <dsp:nvSpPr>
        <dsp:cNvPr id="0" name=""/>
        <dsp:cNvSpPr/>
      </dsp:nvSpPr>
      <dsp:spPr>
        <a:xfrm>
          <a:off x="8192846" y="2640721"/>
          <a:ext cx="447573" cy="520599"/>
        </a:xfrm>
        <a:prstGeom prst="rightArrow">
          <a:avLst>
            <a:gd name="adj1" fmla="val 60000"/>
            <a:gd name="adj2" fmla="val 50000"/>
          </a:avLst>
        </a:prstGeom>
        <a:solidFill>
          <a:schemeClr val="accent4">
            <a:hueOff val="2007700"/>
            <a:satOff val="0"/>
            <a:lumOff val="2921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b="1" kern="1200" noProof="0" dirty="0"/>
        </a:p>
      </dsp:txBody>
      <dsp:txXfrm>
        <a:off x="8192846" y="2744841"/>
        <a:ext cx="313301" cy="312359"/>
      </dsp:txXfrm>
    </dsp:sp>
    <dsp:sp modelId="{BE19D922-2889-4D80-B77C-88175127ADC4}">
      <dsp:nvSpPr>
        <dsp:cNvPr id="0" name=""/>
        <dsp:cNvSpPr/>
      </dsp:nvSpPr>
      <dsp:spPr>
        <a:xfrm>
          <a:off x="8826204" y="1887505"/>
          <a:ext cx="2099191" cy="2027031"/>
        </a:xfrm>
        <a:prstGeom prst="roundRect">
          <a:avLst>
            <a:gd name="adj" fmla="val 10000"/>
          </a:avLst>
        </a:prstGeom>
        <a:solidFill>
          <a:schemeClr val="accent4">
            <a:hueOff val="2007700"/>
            <a:satOff val="0"/>
            <a:lumOff val="292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noProof="0" dirty="0"/>
            <a:t>Avis SEPPT</a:t>
          </a:r>
        </a:p>
        <a:p>
          <a:pPr marL="0" lvl="0" indent="0" algn="ctr" defTabSz="711200">
            <a:lnSpc>
              <a:spcPct val="90000"/>
            </a:lnSpc>
            <a:spcBef>
              <a:spcPct val="0"/>
            </a:spcBef>
            <a:spcAft>
              <a:spcPct val="35000"/>
            </a:spcAft>
            <a:buNone/>
          </a:pPr>
          <a:r>
            <a:rPr lang="fr-FR" sz="1600" b="1" kern="1200" noProof="0" dirty="0"/>
            <a:t>(si risque prioritaire)</a:t>
          </a:r>
        </a:p>
      </dsp:txBody>
      <dsp:txXfrm>
        <a:off x="8885574" y="1946875"/>
        <a:ext cx="1980451" cy="1908291"/>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0.17127</cdr:x>
      <cdr:y>0.12271</cdr:y>
    </cdr:from>
    <cdr:to>
      <cdr:x>0.36635</cdr:x>
      <cdr:y>0.1746</cdr:y>
    </cdr:to>
    <cdr:sp macro="" textlink="">
      <cdr:nvSpPr>
        <cdr:cNvPr id="2" name="Tekstvak 2">
          <a:extLst xmlns:a="http://schemas.openxmlformats.org/drawingml/2006/main">
            <a:ext uri="{FF2B5EF4-FFF2-40B4-BE49-F238E27FC236}">
              <a16:creationId xmlns:a16="http://schemas.microsoft.com/office/drawing/2014/main" id="{E3D0E485-54F6-E04C-15A1-07A274652BCA}"/>
            </a:ext>
          </a:extLst>
        </cdr:cNvPr>
        <cdr:cNvSpPr txBox="1"/>
      </cdr:nvSpPr>
      <cdr:spPr>
        <a:xfrm xmlns:a="http://schemas.openxmlformats.org/drawingml/2006/main">
          <a:off x="1845285" y="545819"/>
          <a:ext cx="2101857" cy="2308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900" dirty="0">
              <a:solidFill>
                <a:schemeClr val="bg2">
                  <a:lumMod val="25000"/>
                </a:schemeClr>
              </a:solidFill>
              <a:highlight>
                <a:srgbClr val="FFFF00"/>
              </a:highlight>
            </a:rPr>
            <a:t>mouvements répétitifs - main ou du bras</a:t>
          </a:r>
          <a:endParaRPr lang="nl-BE" sz="900" dirty="0">
            <a:solidFill>
              <a:schemeClr val="bg2">
                <a:lumMod val="25000"/>
              </a:schemeClr>
            </a:solidFill>
            <a:highlight>
              <a:srgbClr val="FFFF00"/>
            </a:highlight>
          </a:endParaRPr>
        </a:p>
      </cdr:txBody>
    </cdr:sp>
  </cdr:relSizeAnchor>
  <cdr:relSizeAnchor xmlns:cdr="http://schemas.openxmlformats.org/drawingml/2006/chartDrawing">
    <cdr:from>
      <cdr:x>0.23608</cdr:x>
      <cdr:y>0.17407</cdr:y>
    </cdr:from>
    <cdr:to>
      <cdr:x>0.36808</cdr:x>
      <cdr:y>0.22596</cdr:y>
    </cdr:to>
    <cdr:sp macro="" textlink="">
      <cdr:nvSpPr>
        <cdr:cNvPr id="3" name="Tekstvak 3">
          <a:extLst xmlns:a="http://schemas.openxmlformats.org/drawingml/2006/main">
            <a:ext uri="{FF2B5EF4-FFF2-40B4-BE49-F238E27FC236}">
              <a16:creationId xmlns:a16="http://schemas.microsoft.com/office/drawing/2014/main" id="{3723F37F-542C-2DED-E896-4C22647BA71D}"/>
            </a:ext>
          </a:extLst>
        </cdr:cNvPr>
        <cdr:cNvSpPr txBox="1"/>
      </cdr:nvSpPr>
      <cdr:spPr>
        <a:xfrm xmlns:a="http://schemas.openxmlformats.org/drawingml/2006/main">
          <a:off x="2543619" y="774290"/>
          <a:ext cx="1422184" cy="2308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900" dirty="0">
              <a:solidFill>
                <a:schemeClr val="bg2">
                  <a:lumMod val="25000"/>
                </a:schemeClr>
              </a:solidFill>
              <a:highlight>
                <a:srgbClr val="FFFF00"/>
              </a:highlight>
            </a:rPr>
            <a:t>Position assise  prolongée </a:t>
          </a:r>
          <a:endParaRPr lang="nl-BE" sz="900" dirty="0">
            <a:solidFill>
              <a:schemeClr val="bg2">
                <a:lumMod val="25000"/>
              </a:schemeClr>
            </a:solidFill>
            <a:highlight>
              <a:srgbClr val="FFFF00"/>
            </a:highlight>
          </a:endParaRPr>
        </a:p>
      </cdr:txBody>
    </cdr:sp>
  </cdr:relSizeAnchor>
  <cdr:relSizeAnchor xmlns:cdr="http://schemas.openxmlformats.org/drawingml/2006/chartDrawing">
    <cdr:from>
      <cdr:x>0.06238</cdr:x>
      <cdr:y>0.27032</cdr:y>
    </cdr:from>
    <cdr:to>
      <cdr:x>0.36974</cdr:x>
      <cdr:y>0.32568</cdr:y>
    </cdr:to>
    <cdr:sp macro="" textlink="">
      <cdr:nvSpPr>
        <cdr:cNvPr id="4" name="Tekstvak 4">
          <a:extLst xmlns:a="http://schemas.openxmlformats.org/drawingml/2006/main">
            <a:ext uri="{FF2B5EF4-FFF2-40B4-BE49-F238E27FC236}">
              <a16:creationId xmlns:a16="http://schemas.microsoft.com/office/drawing/2014/main" id="{1BE2236C-EB1C-64F7-0738-FB5BD9AE759C}"/>
            </a:ext>
          </a:extLst>
        </cdr:cNvPr>
        <cdr:cNvSpPr txBox="1"/>
      </cdr:nvSpPr>
      <cdr:spPr>
        <a:xfrm xmlns:a="http://schemas.openxmlformats.org/drawingml/2006/main">
          <a:off x="672063" y="1202452"/>
          <a:ext cx="331161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1000" dirty="0">
              <a:solidFill>
                <a:schemeClr val="bg2">
                  <a:lumMod val="25000"/>
                </a:schemeClr>
              </a:solidFill>
              <a:highlight>
                <a:srgbClr val="FFFF00"/>
              </a:highlight>
            </a:rPr>
            <a:t>soulever ou déplacer des personnes ou des charges lourdes</a:t>
          </a:r>
          <a:endParaRPr lang="nl-BE" sz="1000" dirty="0">
            <a:solidFill>
              <a:schemeClr val="bg2">
                <a:lumMod val="25000"/>
              </a:schemeClr>
            </a:solidFill>
            <a:highlight>
              <a:srgbClr val="FFFF00"/>
            </a:highligh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0.21265</cdr:x>
      <cdr:y>0.74749</cdr:y>
    </cdr:from>
    <cdr:to>
      <cdr:x>0.37099</cdr:x>
      <cdr:y>0.80485</cdr:y>
    </cdr:to>
    <cdr:sp macro="" textlink="">
      <cdr:nvSpPr>
        <cdr:cNvPr id="2" name="Tekstvak 6">
          <a:extLst xmlns:a="http://schemas.openxmlformats.org/drawingml/2006/main">
            <a:ext uri="{FF2B5EF4-FFF2-40B4-BE49-F238E27FC236}">
              <a16:creationId xmlns:a16="http://schemas.microsoft.com/office/drawing/2014/main" id="{BFA69F3D-32AC-37AF-9EEF-BE4F555C11A4}"/>
            </a:ext>
          </a:extLst>
        </cdr:cNvPr>
        <cdr:cNvSpPr txBox="1"/>
      </cdr:nvSpPr>
      <cdr:spPr>
        <a:xfrm xmlns:a="http://schemas.openxmlformats.org/drawingml/2006/main">
          <a:off x="2291164" y="3609784"/>
          <a:ext cx="1706044"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nl-BE" sz="1200" dirty="0" err="1">
              <a:solidFill>
                <a:schemeClr val="tx1">
                  <a:lumMod val="50000"/>
                  <a:lumOff val="50000"/>
                </a:schemeClr>
              </a:solidFill>
            </a:rPr>
            <a:t>Troubles psychologiques</a:t>
          </a:r>
          <a:endParaRPr lang="nl-BE" sz="1200" dirty="0">
            <a:solidFill>
              <a:schemeClr val="tx1">
                <a:lumMod val="50000"/>
                <a:lumOff val="50000"/>
              </a:schemeClr>
            </a:solidFill>
          </a:endParaRPr>
        </a:p>
      </cdr:txBody>
    </cdr:sp>
  </cdr:relSizeAnchor>
  <cdr:relSizeAnchor xmlns:cdr="http://schemas.openxmlformats.org/drawingml/2006/chartDrawing">
    <cdr:from>
      <cdr:x>0.68766</cdr:x>
      <cdr:y>0.80433</cdr:y>
    </cdr:from>
    <cdr:to>
      <cdr:x>0.83782</cdr:x>
      <cdr:y>0.93817</cdr:y>
    </cdr:to>
    <cdr:sp macro="" textlink="">
      <cdr:nvSpPr>
        <cdr:cNvPr id="3" name="Tekstvak 2">
          <a:extLst xmlns:a="http://schemas.openxmlformats.org/drawingml/2006/main">
            <a:ext uri="{FF2B5EF4-FFF2-40B4-BE49-F238E27FC236}">
              <a16:creationId xmlns:a16="http://schemas.microsoft.com/office/drawing/2014/main" id="{D87BA880-A447-E7B1-F4CD-1B5208ADA2C9}"/>
            </a:ext>
          </a:extLst>
        </cdr:cNvPr>
        <cdr:cNvSpPr txBox="1"/>
      </cdr:nvSpPr>
      <cdr:spPr>
        <a:xfrm xmlns:a="http://schemas.openxmlformats.org/drawingml/2006/main">
          <a:off x="7409120" y="3884264"/>
          <a:ext cx="1617810"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nl-BE" sz="1200" dirty="0">
              <a:solidFill>
                <a:schemeClr val="tx1">
                  <a:lumMod val="50000"/>
                  <a:lumOff val="50000"/>
                </a:schemeClr>
              </a:solidFill>
            </a:rPr>
            <a:t>Maladies du </a:t>
          </a:r>
          <a:r>
            <a:rPr lang="nl-BE" sz="1200" dirty="0" err="1">
              <a:solidFill>
                <a:schemeClr val="tx1">
                  <a:lumMod val="50000"/>
                  <a:lumOff val="50000"/>
                </a:schemeClr>
              </a:solidFill>
            </a:rPr>
            <a:t>système</a:t>
          </a:r>
          <a:r>
            <a:rPr lang="nl-BE" sz="1200" dirty="0">
              <a:solidFill>
                <a:schemeClr val="tx1">
                  <a:lumMod val="50000"/>
                  <a:lumOff val="50000"/>
                </a:schemeClr>
              </a:solidFill>
            </a:rPr>
            <a:t> </a:t>
          </a:r>
          <a:r>
            <a:rPr lang="nl-BE" sz="1200" dirty="0" err="1">
              <a:solidFill>
                <a:schemeClr val="tx1">
                  <a:lumMod val="50000"/>
                  <a:lumOff val="50000"/>
                </a:schemeClr>
              </a:solidFill>
            </a:rPr>
            <a:t>musculosqueletique</a:t>
          </a:r>
          <a:r>
            <a:rPr lang="nl-BE" sz="1200" dirty="0">
              <a:solidFill>
                <a:schemeClr val="tx1">
                  <a:lumMod val="50000"/>
                  <a:lumOff val="50000"/>
                </a:schemeClr>
              </a:solidFill>
            </a:rPr>
            <a:t> et du </a:t>
          </a:r>
          <a:r>
            <a:rPr lang="nl-BE" sz="1200" dirty="0" err="1">
              <a:solidFill>
                <a:schemeClr val="tx1">
                  <a:lumMod val="50000"/>
                  <a:lumOff val="50000"/>
                </a:schemeClr>
              </a:solidFill>
            </a:rPr>
            <a:t>tissu</a:t>
          </a:r>
          <a:r>
            <a:rPr lang="nl-BE" sz="1200" dirty="0">
              <a:solidFill>
                <a:schemeClr val="tx1">
                  <a:lumMod val="50000"/>
                  <a:lumOff val="50000"/>
                </a:schemeClr>
              </a:solidFill>
            </a:rPr>
            <a:t> </a:t>
          </a:r>
          <a:r>
            <a:rPr lang="nl-BE" sz="1200" dirty="0" err="1">
              <a:solidFill>
                <a:schemeClr val="tx1">
                  <a:lumMod val="50000"/>
                  <a:lumOff val="50000"/>
                </a:schemeClr>
              </a:solidFill>
            </a:rPr>
            <a:t>conjonctif</a:t>
          </a:r>
          <a:endParaRPr lang="nl-BE" sz="1200" dirty="0">
            <a:solidFill>
              <a:schemeClr val="tx1">
                <a:lumMod val="50000"/>
                <a:lumOff val="50000"/>
              </a:schemeClr>
            </a:solidFill>
          </a:endParaRPr>
        </a:p>
      </cdr:txBody>
    </cdr:sp>
  </cdr:relSizeAnchor>
  <cdr:relSizeAnchor xmlns:cdr="http://schemas.openxmlformats.org/drawingml/2006/chartDrawing">
    <cdr:from>
      <cdr:x>0.22625</cdr:x>
      <cdr:y>0.22387</cdr:y>
    </cdr:from>
    <cdr:to>
      <cdr:x>0.31952</cdr:x>
      <cdr:y>0.32511</cdr:y>
    </cdr:to>
    <cdr:sp macro="" textlink="">
      <cdr:nvSpPr>
        <cdr:cNvPr id="4" name="Ster: 10 punten 9">
          <a:extLst xmlns:a="http://schemas.openxmlformats.org/drawingml/2006/main">
            <a:ext uri="{FF2B5EF4-FFF2-40B4-BE49-F238E27FC236}">
              <a16:creationId xmlns:a16="http://schemas.microsoft.com/office/drawing/2014/main" id="{3415BAED-B572-DC87-4438-6FE667EA4824}"/>
            </a:ext>
          </a:extLst>
        </cdr:cNvPr>
        <cdr:cNvSpPr/>
      </cdr:nvSpPr>
      <cdr:spPr>
        <a:xfrm xmlns:a="http://schemas.openxmlformats.org/drawingml/2006/main">
          <a:off x="2437682" y="1081119"/>
          <a:ext cx="1004935" cy="488888"/>
        </a:xfrm>
        <a:prstGeom xmlns:a="http://schemas.openxmlformats.org/drawingml/2006/main" prst="star10">
          <a:avLst/>
        </a:prstGeom>
        <a:solidFill xmlns:a="http://schemas.openxmlformats.org/drawingml/2006/main">
          <a:srgbClr val="FF0000"/>
        </a:solidFill>
        <a:ln xmlns:a="http://schemas.openxmlformats.org/drawingml/2006/main" w="9525" cap="flat" cmpd="sng" algn="ctr">
          <a:solidFill>
            <a:schemeClr val="accent3"/>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3"/>
        </a:fontRef>
      </cdr:style>
      <cdr:txBody>
        <a:bodyPr xmlns:a="http://schemas.openxmlformats.org/drawingml/2006/main" rtlCol="0" anchor="ctr"/>
        <a:lstStyle xmlns:a="http://schemas.openxmlformats.org/drawingml/2006/main">
          <a:defPPr>
            <a:defRPr lang="sv-SE"/>
          </a:defPPr>
          <a:lvl1pPr marL="0" algn="l" defTabSz="914400" rtl="0" eaLnBrk="1" latinLnBrk="0" hangingPunct="1">
            <a:defRPr sz="1800" kern="1200">
              <a:solidFill>
                <a:schemeClr val="accent3"/>
              </a:solidFill>
              <a:latin typeface="+mn-lt"/>
              <a:ea typeface="+mn-ea"/>
              <a:cs typeface="+mn-cs"/>
            </a:defRPr>
          </a:lvl1pPr>
          <a:lvl2pPr marL="457200" algn="l" defTabSz="914400" rtl="0" eaLnBrk="1" latinLnBrk="0" hangingPunct="1">
            <a:defRPr sz="1800" kern="1200">
              <a:solidFill>
                <a:schemeClr val="accent3"/>
              </a:solidFill>
              <a:latin typeface="+mn-lt"/>
              <a:ea typeface="+mn-ea"/>
              <a:cs typeface="+mn-cs"/>
            </a:defRPr>
          </a:lvl2pPr>
          <a:lvl3pPr marL="914400" algn="l" defTabSz="914400" rtl="0" eaLnBrk="1" latinLnBrk="0" hangingPunct="1">
            <a:defRPr sz="1800" kern="1200">
              <a:solidFill>
                <a:schemeClr val="accent3"/>
              </a:solidFill>
              <a:latin typeface="+mn-lt"/>
              <a:ea typeface="+mn-ea"/>
              <a:cs typeface="+mn-cs"/>
            </a:defRPr>
          </a:lvl3pPr>
          <a:lvl4pPr marL="1371600" algn="l" defTabSz="914400" rtl="0" eaLnBrk="1" latinLnBrk="0" hangingPunct="1">
            <a:defRPr sz="1800" kern="1200">
              <a:solidFill>
                <a:schemeClr val="accent3"/>
              </a:solidFill>
              <a:latin typeface="+mn-lt"/>
              <a:ea typeface="+mn-ea"/>
              <a:cs typeface="+mn-cs"/>
            </a:defRPr>
          </a:lvl4pPr>
          <a:lvl5pPr marL="1828800" algn="l" defTabSz="914400" rtl="0" eaLnBrk="1" latinLnBrk="0" hangingPunct="1">
            <a:defRPr sz="1800" kern="1200">
              <a:solidFill>
                <a:schemeClr val="accent3"/>
              </a:solidFill>
              <a:latin typeface="+mn-lt"/>
              <a:ea typeface="+mn-ea"/>
              <a:cs typeface="+mn-cs"/>
            </a:defRPr>
          </a:lvl5pPr>
          <a:lvl6pPr marL="2286000" algn="l" defTabSz="914400" rtl="0" eaLnBrk="1" latinLnBrk="0" hangingPunct="1">
            <a:defRPr sz="1800" kern="1200">
              <a:solidFill>
                <a:schemeClr val="accent3"/>
              </a:solidFill>
              <a:latin typeface="+mn-lt"/>
              <a:ea typeface="+mn-ea"/>
              <a:cs typeface="+mn-cs"/>
            </a:defRPr>
          </a:lvl6pPr>
          <a:lvl7pPr marL="2743200" algn="l" defTabSz="914400" rtl="0" eaLnBrk="1" latinLnBrk="0" hangingPunct="1">
            <a:defRPr sz="1800" kern="1200">
              <a:solidFill>
                <a:schemeClr val="accent3"/>
              </a:solidFill>
              <a:latin typeface="+mn-lt"/>
              <a:ea typeface="+mn-ea"/>
              <a:cs typeface="+mn-cs"/>
            </a:defRPr>
          </a:lvl7pPr>
          <a:lvl8pPr marL="3200400" algn="l" defTabSz="914400" rtl="0" eaLnBrk="1" latinLnBrk="0" hangingPunct="1">
            <a:defRPr sz="1800" kern="1200">
              <a:solidFill>
                <a:schemeClr val="accent3"/>
              </a:solidFill>
              <a:latin typeface="+mn-lt"/>
              <a:ea typeface="+mn-ea"/>
              <a:cs typeface="+mn-cs"/>
            </a:defRPr>
          </a:lvl8pPr>
          <a:lvl9pPr marL="3657600" algn="l" defTabSz="914400" rtl="0" eaLnBrk="1" latinLnBrk="0" hangingPunct="1">
            <a:defRPr sz="1800" kern="1200">
              <a:solidFill>
                <a:schemeClr val="accent3"/>
              </a:solidFill>
              <a:latin typeface="+mn-lt"/>
              <a:ea typeface="+mn-ea"/>
              <a:cs typeface="+mn-cs"/>
            </a:defRPr>
          </a:lvl9pPr>
        </a:lstStyle>
        <a:p xmlns:a="http://schemas.openxmlformats.org/drawingml/2006/main">
          <a:pPr algn="ctr"/>
          <a:r>
            <a:rPr lang="nl-BE" dirty="0"/>
            <a:t>X2,3</a:t>
          </a:r>
        </a:p>
      </cdr:txBody>
    </cdr:sp>
  </cdr:relSizeAnchor>
  <cdr:relSizeAnchor xmlns:cdr="http://schemas.openxmlformats.org/drawingml/2006/chartDrawing">
    <cdr:from>
      <cdr:x>0.69883</cdr:x>
      <cdr:y>0.24271</cdr:y>
    </cdr:from>
    <cdr:to>
      <cdr:x>0.7921</cdr:x>
      <cdr:y>0.34395</cdr:y>
    </cdr:to>
    <cdr:sp macro="" textlink="">
      <cdr:nvSpPr>
        <cdr:cNvPr id="5" name="Ster: 10 punten 10">
          <a:extLst xmlns:a="http://schemas.openxmlformats.org/drawingml/2006/main">
            <a:ext uri="{FF2B5EF4-FFF2-40B4-BE49-F238E27FC236}">
              <a16:creationId xmlns:a16="http://schemas.microsoft.com/office/drawing/2014/main" id="{EF663C16-7474-EF58-D033-399A5988C3E5}"/>
            </a:ext>
          </a:extLst>
        </cdr:cNvPr>
        <cdr:cNvSpPr/>
      </cdr:nvSpPr>
      <cdr:spPr>
        <a:xfrm xmlns:a="http://schemas.openxmlformats.org/drawingml/2006/main">
          <a:off x="7529426" y="1172106"/>
          <a:ext cx="1004935" cy="488888"/>
        </a:xfrm>
        <a:prstGeom xmlns:a="http://schemas.openxmlformats.org/drawingml/2006/main" prst="star10">
          <a:avLst/>
        </a:prstGeom>
        <a:solidFill xmlns:a="http://schemas.openxmlformats.org/drawingml/2006/main">
          <a:srgbClr val="FF0000"/>
        </a:solidFill>
        <a:ln xmlns:a="http://schemas.openxmlformats.org/drawingml/2006/main" w="9525" cap="flat" cmpd="sng" algn="ctr">
          <a:solidFill>
            <a:schemeClr val="accent3"/>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3"/>
        </a:fontRef>
      </cdr:style>
      <cdr:txBody>
        <a:bodyPr xmlns:a="http://schemas.openxmlformats.org/drawingml/2006/main" rtlCol="0" anchor="ctr"/>
        <a:lstStyle xmlns:a="http://schemas.openxmlformats.org/drawingml/2006/main">
          <a:defPPr>
            <a:defRPr lang="sv-SE"/>
          </a:defPPr>
          <a:lvl1pPr marL="0" algn="l" defTabSz="914400" rtl="0" eaLnBrk="1" latinLnBrk="0" hangingPunct="1">
            <a:defRPr sz="1800" kern="1200">
              <a:solidFill>
                <a:schemeClr val="accent3"/>
              </a:solidFill>
              <a:latin typeface="+mn-lt"/>
              <a:ea typeface="+mn-ea"/>
              <a:cs typeface="+mn-cs"/>
            </a:defRPr>
          </a:lvl1pPr>
          <a:lvl2pPr marL="457200" algn="l" defTabSz="914400" rtl="0" eaLnBrk="1" latinLnBrk="0" hangingPunct="1">
            <a:defRPr sz="1800" kern="1200">
              <a:solidFill>
                <a:schemeClr val="accent3"/>
              </a:solidFill>
              <a:latin typeface="+mn-lt"/>
              <a:ea typeface="+mn-ea"/>
              <a:cs typeface="+mn-cs"/>
            </a:defRPr>
          </a:lvl2pPr>
          <a:lvl3pPr marL="914400" algn="l" defTabSz="914400" rtl="0" eaLnBrk="1" latinLnBrk="0" hangingPunct="1">
            <a:defRPr sz="1800" kern="1200">
              <a:solidFill>
                <a:schemeClr val="accent3"/>
              </a:solidFill>
              <a:latin typeface="+mn-lt"/>
              <a:ea typeface="+mn-ea"/>
              <a:cs typeface="+mn-cs"/>
            </a:defRPr>
          </a:lvl3pPr>
          <a:lvl4pPr marL="1371600" algn="l" defTabSz="914400" rtl="0" eaLnBrk="1" latinLnBrk="0" hangingPunct="1">
            <a:defRPr sz="1800" kern="1200">
              <a:solidFill>
                <a:schemeClr val="accent3"/>
              </a:solidFill>
              <a:latin typeface="+mn-lt"/>
              <a:ea typeface="+mn-ea"/>
              <a:cs typeface="+mn-cs"/>
            </a:defRPr>
          </a:lvl4pPr>
          <a:lvl5pPr marL="1828800" algn="l" defTabSz="914400" rtl="0" eaLnBrk="1" latinLnBrk="0" hangingPunct="1">
            <a:defRPr sz="1800" kern="1200">
              <a:solidFill>
                <a:schemeClr val="accent3"/>
              </a:solidFill>
              <a:latin typeface="+mn-lt"/>
              <a:ea typeface="+mn-ea"/>
              <a:cs typeface="+mn-cs"/>
            </a:defRPr>
          </a:lvl5pPr>
          <a:lvl6pPr marL="2286000" algn="l" defTabSz="914400" rtl="0" eaLnBrk="1" latinLnBrk="0" hangingPunct="1">
            <a:defRPr sz="1800" kern="1200">
              <a:solidFill>
                <a:schemeClr val="accent3"/>
              </a:solidFill>
              <a:latin typeface="+mn-lt"/>
              <a:ea typeface="+mn-ea"/>
              <a:cs typeface="+mn-cs"/>
            </a:defRPr>
          </a:lvl6pPr>
          <a:lvl7pPr marL="2743200" algn="l" defTabSz="914400" rtl="0" eaLnBrk="1" latinLnBrk="0" hangingPunct="1">
            <a:defRPr sz="1800" kern="1200">
              <a:solidFill>
                <a:schemeClr val="accent3"/>
              </a:solidFill>
              <a:latin typeface="+mn-lt"/>
              <a:ea typeface="+mn-ea"/>
              <a:cs typeface="+mn-cs"/>
            </a:defRPr>
          </a:lvl7pPr>
          <a:lvl8pPr marL="3200400" algn="l" defTabSz="914400" rtl="0" eaLnBrk="1" latinLnBrk="0" hangingPunct="1">
            <a:defRPr sz="1800" kern="1200">
              <a:solidFill>
                <a:schemeClr val="accent3"/>
              </a:solidFill>
              <a:latin typeface="+mn-lt"/>
              <a:ea typeface="+mn-ea"/>
              <a:cs typeface="+mn-cs"/>
            </a:defRPr>
          </a:lvl8pPr>
          <a:lvl9pPr marL="3657600" algn="l" defTabSz="914400" rtl="0" eaLnBrk="1" latinLnBrk="0" hangingPunct="1">
            <a:defRPr sz="1800" kern="1200">
              <a:solidFill>
                <a:schemeClr val="accent3"/>
              </a:solidFill>
              <a:latin typeface="+mn-lt"/>
              <a:ea typeface="+mn-ea"/>
              <a:cs typeface="+mn-cs"/>
            </a:defRPr>
          </a:lvl9pPr>
        </a:lstStyle>
        <a:p xmlns:a="http://schemas.openxmlformats.org/drawingml/2006/main">
          <a:pPr algn="ctr"/>
          <a:r>
            <a:rPr lang="nl-BE" dirty="0"/>
            <a:t>X2,5</a:t>
          </a:r>
        </a:p>
      </cdr:txBody>
    </cdr:sp>
  </cdr:relSizeAnchor>
  <cdr:relSizeAnchor xmlns:cdr="http://schemas.openxmlformats.org/drawingml/2006/chartDrawing">
    <cdr:from>
      <cdr:x>0.69979</cdr:x>
      <cdr:y>0.47929</cdr:y>
    </cdr:from>
    <cdr:to>
      <cdr:x>0.80899</cdr:x>
      <cdr:y>0.58053</cdr:y>
    </cdr:to>
    <cdr:sp macro="" textlink="">
      <cdr:nvSpPr>
        <cdr:cNvPr id="6" name="Ster: 10 punten 12">
          <a:extLst xmlns:a="http://schemas.openxmlformats.org/drawingml/2006/main">
            <a:ext uri="{FF2B5EF4-FFF2-40B4-BE49-F238E27FC236}">
              <a16:creationId xmlns:a16="http://schemas.microsoft.com/office/drawing/2014/main" id="{CB75D429-9EB5-B4A7-DAA8-FCFB26A581D4}"/>
            </a:ext>
          </a:extLst>
        </cdr:cNvPr>
        <cdr:cNvSpPr/>
      </cdr:nvSpPr>
      <cdr:spPr>
        <a:xfrm xmlns:a="http://schemas.openxmlformats.org/drawingml/2006/main">
          <a:off x="7539750" y="2314575"/>
          <a:ext cx="1176598" cy="488888"/>
        </a:xfrm>
        <a:prstGeom xmlns:a="http://schemas.openxmlformats.org/drawingml/2006/main" prst="star10">
          <a:avLst/>
        </a:prstGeom>
        <a:solidFill xmlns:a="http://schemas.openxmlformats.org/drawingml/2006/main">
          <a:srgbClr val="FFC000"/>
        </a:solidFill>
        <a:ln xmlns:a="http://schemas.openxmlformats.org/drawingml/2006/main" w="9525" cap="flat" cmpd="sng" algn="ctr">
          <a:solidFill>
            <a:schemeClr val="accent3"/>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3"/>
        </a:fontRef>
      </cdr:style>
      <cdr:txBody>
        <a:bodyPr xmlns:a="http://schemas.openxmlformats.org/drawingml/2006/main" rtlCol="0" anchor="ctr"/>
        <a:lstStyle xmlns:a="http://schemas.openxmlformats.org/drawingml/2006/main">
          <a:defPPr>
            <a:defRPr lang="sv-SE"/>
          </a:defPPr>
          <a:lvl1pPr marL="0" algn="l" defTabSz="914400" rtl="0" eaLnBrk="1" latinLnBrk="0" hangingPunct="1">
            <a:defRPr sz="1800" kern="1200">
              <a:solidFill>
                <a:schemeClr val="accent3"/>
              </a:solidFill>
              <a:latin typeface="+mn-lt"/>
              <a:ea typeface="+mn-ea"/>
              <a:cs typeface="+mn-cs"/>
            </a:defRPr>
          </a:lvl1pPr>
          <a:lvl2pPr marL="457200" algn="l" defTabSz="914400" rtl="0" eaLnBrk="1" latinLnBrk="0" hangingPunct="1">
            <a:defRPr sz="1800" kern="1200">
              <a:solidFill>
                <a:schemeClr val="accent3"/>
              </a:solidFill>
              <a:latin typeface="+mn-lt"/>
              <a:ea typeface="+mn-ea"/>
              <a:cs typeface="+mn-cs"/>
            </a:defRPr>
          </a:lvl2pPr>
          <a:lvl3pPr marL="914400" algn="l" defTabSz="914400" rtl="0" eaLnBrk="1" latinLnBrk="0" hangingPunct="1">
            <a:defRPr sz="1800" kern="1200">
              <a:solidFill>
                <a:schemeClr val="accent3"/>
              </a:solidFill>
              <a:latin typeface="+mn-lt"/>
              <a:ea typeface="+mn-ea"/>
              <a:cs typeface="+mn-cs"/>
            </a:defRPr>
          </a:lvl3pPr>
          <a:lvl4pPr marL="1371600" algn="l" defTabSz="914400" rtl="0" eaLnBrk="1" latinLnBrk="0" hangingPunct="1">
            <a:defRPr sz="1800" kern="1200">
              <a:solidFill>
                <a:schemeClr val="accent3"/>
              </a:solidFill>
              <a:latin typeface="+mn-lt"/>
              <a:ea typeface="+mn-ea"/>
              <a:cs typeface="+mn-cs"/>
            </a:defRPr>
          </a:lvl4pPr>
          <a:lvl5pPr marL="1828800" algn="l" defTabSz="914400" rtl="0" eaLnBrk="1" latinLnBrk="0" hangingPunct="1">
            <a:defRPr sz="1800" kern="1200">
              <a:solidFill>
                <a:schemeClr val="accent3"/>
              </a:solidFill>
              <a:latin typeface="+mn-lt"/>
              <a:ea typeface="+mn-ea"/>
              <a:cs typeface="+mn-cs"/>
            </a:defRPr>
          </a:lvl5pPr>
          <a:lvl6pPr marL="2286000" algn="l" defTabSz="914400" rtl="0" eaLnBrk="1" latinLnBrk="0" hangingPunct="1">
            <a:defRPr sz="1800" kern="1200">
              <a:solidFill>
                <a:schemeClr val="accent3"/>
              </a:solidFill>
              <a:latin typeface="+mn-lt"/>
              <a:ea typeface="+mn-ea"/>
              <a:cs typeface="+mn-cs"/>
            </a:defRPr>
          </a:lvl6pPr>
          <a:lvl7pPr marL="2743200" algn="l" defTabSz="914400" rtl="0" eaLnBrk="1" latinLnBrk="0" hangingPunct="1">
            <a:defRPr sz="1800" kern="1200">
              <a:solidFill>
                <a:schemeClr val="accent3"/>
              </a:solidFill>
              <a:latin typeface="+mn-lt"/>
              <a:ea typeface="+mn-ea"/>
              <a:cs typeface="+mn-cs"/>
            </a:defRPr>
          </a:lvl7pPr>
          <a:lvl8pPr marL="3200400" algn="l" defTabSz="914400" rtl="0" eaLnBrk="1" latinLnBrk="0" hangingPunct="1">
            <a:defRPr sz="1800" kern="1200">
              <a:solidFill>
                <a:schemeClr val="accent3"/>
              </a:solidFill>
              <a:latin typeface="+mn-lt"/>
              <a:ea typeface="+mn-ea"/>
              <a:cs typeface="+mn-cs"/>
            </a:defRPr>
          </a:lvl8pPr>
          <a:lvl9pPr marL="3657600" algn="l" defTabSz="914400" rtl="0" eaLnBrk="1" latinLnBrk="0" hangingPunct="1">
            <a:defRPr sz="1800" kern="1200">
              <a:solidFill>
                <a:schemeClr val="accent3"/>
              </a:solidFill>
              <a:latin typeface="+mn-lt"/>
              <a:ea typeface="+mn-ea"/>
              <a:cs typeface="+mn-cs"/>
            </a:defRPr>
          </a:lvl9pPr>
        </a:lstStyle>
        <a:p xmlns:a="http://schemas.openxmlformats.org/drawingml/2006/main">
          <a:pPr algn="ctr"/>
          <a:r>
            <a:rPr lang="nl-BE" sz="1400" dirty="0"/>
            <a:t>26</a:t>
          </a:r>
          <a:r>
            <a:rPr lang="nl-BE" sz="1400" dirty="0">
              <a:sym typeface="Wingdings" panose="05000000000000000000" pitchFamily="2" charset="2"/>
            </a:rPr>
            <a:t></a:t>
          </a:r>
          <a:r>
            <a:rPr lang="nl-BE" sz="1400" dirty="0"/>
            <a:t>32%</a:t>
          </a:r>
        </a:p>
      </cdr:txBody>
    </cdr:sp>
  </cdr:relSizeAnchor>
  <cdr:relSizeAnchor xmlns:cdr="http://schemas.openxmlformats.org/drawingml/2006/chartDrawing">
    <cdr:from>
      <cdr:x>0.24522</cdr:x>
      <cdr:y>0.47929</cdr:y>
    </cdr:from>
    <cdr:to>
      <cdr:x>0.35729</cdr:x>
      <cdr:y>0.58053</cdr:y>
    </cdr:to>
    <cdr:sp macro="" textlink="">
      <cdr:nvSpPr>
        <cdr:cNvPr id="7" name="Ster: 10 punten 11">
          <a:extLst xmlns:a="http://schemas.openxmlformats.org/drawingml/2006/main">
            <a:ext uri="{FF2B5EF4-FFF2-40B4-BE49-F238E27FC236}">
              <a16:creationId xmlns:a16="http://schemas.microsoft.com/office/drawing/2014/main" id="{D3667DD4-3E63-50D6-9230-03E7A2887766}"/>
            </a:ext>
          </a:extLst>
        </cdr:cNvPr>
        <cdr:cNvSpPr/>
      </cdr:nvSpPr>
      <cdr:spPr>
        <a:xfrm xmlns:a="http://schemas.openxmlformats.org/drawingml/2006/main">
          <a:off x="2642118" y="2314575"/>
          <a:ext cx="1207407" cy="488888"/>
        </a:xfrm>
        <a:prstGeom xmlns:a="http://schemas.openxmlformats.org/drawingml/2006/main" prst="star10">
          <a:avLst/>
        </a:prstGeom>
        <a:solidFill xmlns:a="http://schemas.openxmlformats.org/drawingml/2006/main">
          <a:srgbClr val="FFC000"/>
        </a:solidFill>
        <a:ln xmlns:a="http://schemas.openxmlformats.org/drawingml/2006/main" w="9525" cap="flat" cmpd="sng" algn="ctr">
          <a:solidFill>
            <a:schemeClr val="accent3"/>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3"/>
        </a:fontRef>
      </cdr:style>
      <cdr:txBody>
        <a:bodyPr xmlns:a="http://schemas.openxmlformats.org/drawingml/2006/main" rtlCol="0" anchor="ctr"/>
        <a:lstStyle xmlns:a="http://schemas.openxmlformats.org/drawingml/2006/main">
          <a:defPPr>
            <a:defRPr lang="sv-SE"/>
          </a:defPPr>
          <a:lvl1pPr marL="0" algn="l" defTabSz="914400" rtl="0" eaLnBrk="1" latinLnBrk="0" hangingPunct="1">
            <a:defRPr sz="1800" kern="1200">
              <a:solidFill>
                <a:schemeClr val="accent3"/>
              </a:solidFill>
              <a:latin typeface="+mn-lt"/>
              <a:ea typeface="+mn-ea"/>
              <a:cs typeface="+mn-cs"/>
            </a:defRPr>
          </a:lvl1pPr>
          <a:lvl2pPr marL="457200" algn="l" defTabSz="914400" rtl="0" eaLnBrk="1" latinLnBrk="0" hangingPunct="1">
            <a:defRPr sz="1800" kern="1200">
              <a:solidFill>
                <a:schemeClr val="accent3"/>
              </a:solidFill>
              <a:latin typeface="+mn-lt"/>
              <a:ea typeface="+mn-ea"/>
              <a:cs typeface="+mn-cs"/>
            </a:defRPr>
          </a:lvl2pPr>
          <a:lvl3pPr marL="914400" algn="l" defTabSz="914400" rtl="0" eaLnBrk="1" latinLnBrk="0" hangingPunct="1">
            <a:defRPr sz="1800" kern="1200">
              <a:solidFill>
                <a:schemeClr val="accent3"/>
              </a:solidFill>
              <a:latin typeface="+mn-lt"/>
              <a:ea typeface="+mn-ea"/>
              <a:cs typeface="+mn-cs"/>
            </a:defRPr>
          </a:lvl3pPr>
          <a:lvl4pPr marL="1371600" algn="l" defTabSz="914400" rtl="0" eaLnBrk="1" latinLnBrk="0" hangingPunct="1">
            <a:defRPr sz="1800" kern="1200">
              <a:solidFill>
                <a:schemeClr val="accent3"/>
              </a:solidFill>
              <a:latin typeface="+mn-lt"/>
              <a:ea typeface="+mn-ea"/>
              <a:cs typeface="+mn-cs"/>
            </a:defRPr>
          </a:lvl4pPr>
          <a:lvl5pPr marL="1828800" algn="l" defTabSz="914400" rtl="0" eaLnBrk="1" latinLnBrk="0" hangingPunct="1">
            <a:defRPr sz="1800" kern="1200">
              <a:solidFill>
                <a:schemeClr val="accent3"/>
              </a:solidFill>
              <a:latin typeface="+mn-lt"/>
              <a:ea typeface="+mn-ea"/>
              <a:cs typeface="+mn-cs"/>
            </a:defRPr>
          </a:lvl5pPr>
          <a:lvl6pPr marL="2286000" algn="l" defTabSz="914400" rtl="0" eaLnBrk="1" latinLnBrk="0" hangingPunct="1">
            <a:defRPr sz="1800" kern="1200">
              <a:solidFill>
                <a:schemeClr val="accent3"/>
              </a:solidFill>
              <a:latin typeface="+mn-lt"/>
              <a:ea typeface="+mn-ea"/>
              <a:cs typeface="+mn-cs"/>
            </a:defRPr>
          </a:lvl6pPr>
          <a:lvl7pPr marL="2743200" algn="l" defTabSz="914400" rtl="0" eaLnBrk="1" latinLnBrk="0" hangingPunct="1">
            <a:defRPr sz="1800" kern="1200">
              <a:solidFill>
                <a:schemeClr val="accent3"/>
              </a:solidFill>
              <a:latin typeface="+mn-lt"/>
              <a:ea typeface="+mn-ea"/>
              <a:cs typeface="+mn-cs"/>
            </a:defRPr>
          </a:lvl7pPr>
          <a:lvl8pPr marL="3200400" algn="l" defTabSz="914400" rtl="0" eaLnBrk="1" latinLnBrk="0" hangingPunct="1">
            <a:defRPr sz="1800" kern="1200">
              <a:solidFill>
                <a:schemeClr val="accent3"/>
              </a:solidFill>
              <a:latin typeface="+mn-lt"/>
              <a:ea typeface="+mn-ea"/>
              <a:cs typeface="+mn-cs"/>
            </a:defRPr>
          </a:lvl8pPr>
          <a:lvl9pPr marL="3657600" algn="l" defTabSz="914400" rtl="0" eaLnBrk="1" latinLnBrk="0" hangingPunct="1">
            <a:defRPr sz="1800" kern="1200">
              <a:solidFill>
                <a:schemeClr val="accent3"/>
              </a:solidFill>
              <a:latin typeface="+mn-lt"/>
              <a:ea typeface="+mn-ea"/>
              <a:cs typeface="+mn-cs"/>
            </a:defRPr>
          </a:lvl9pPr>
        </a:lstStyle>
        <a:p xmlns:a="http://schemas.openxmlformats.org/drawingml/2006/main">
          <a:pPr algn="ctr"/>
          <a:r>
            <a:rPr lang="nl-BE" sz="1400" dirty="0"/>
            <a:t>33</a:t>
          </a:r>
          <a:r>
            <a:rPr lang="nl-BE" sz="1400" dirty="0">
              <a:sym typeface="Wingdings" panose="05000000000000000000" pitchFamily="2" charset="2"/>
            </a:rPr>
            <a:t></a:t>
          </a:r>
          <a:r>
            <a:rPr lang="nl-BE" sz="1400" dirty="0"/>
            <a:t>37%</a:t>
          </a:r>
        </a:p>
      </cdr:txBody>
    </cdr:sp>
  </cdr:relSizeAnchor>
  <cdr:relSizeAnchor xmlns:cdr="http://schemas.openxmlformats.org/drawingml/2006/chartDrawing">
    <cdr:from>
      <cdr:x>0.20629</cdr:x>
      <cdr:y>0.13937</cdr:y>
    </cdr:from>
    <cdr:to>
      <cdr:x>0.36931</cdr:x>
      <cdr:y>0.53426</cdr:y>
    </cdr:to>
    <cdr:cxnSp macro="">
      <cdr:nvCxnSpPr>
        <cdr:cNvPr id="8" name="Rechte verbindingslijn met pijl 5">
          <a:extLst xmlns:a="http://schemas.openxmlformats.org/drawingml/2006/main">
            <a:ext uri="{FF2B5EF4-FFF2-40B4-BE49-F238E27FC236}">
              <a16:creationId xmlns:a16="http://schemas.microsoft.com/office/drawing/2014/main" id="{7CE0A682-3760-145B-CC3B-0B94A4F63939}"/>
            </a:ext>
          </a:extLst>
        </cdr:cNvPr>
        <cdr:cNvCxnSpPr>
          <a:cxnSpLocks xmlns:a="http://schemas.openxmlformats.org/drawingml/2006/main"/>
        </cdr:cNvCxnSpPr>
      </cdr:nvCxnSpPr>
      <cdr:spPr>
        <a:xfrm xmlns:a="http://schemas.openxmlformats.org/drawingml/2006/main" flipV="1">
          <a:off x="2222689" y="673035"/>
          <a:ext cx="1756372" cy="1906994"/>
        </a:xfrm>
        <a:prstGeom xmlns:a="http://schemas.openxmlformats.org/drawingml/2006/main" prst="straightConnector1">
          <a:avLst/>
        </a:prstGeom>
        <a:ln xmlns:a="http://schemas.openxmlformats.org/drawingml/2006/main" w="38100">
          <a:solidFill>
            <a:srgbClr val="FF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09C3F-EDBB-B04A-98A8-C3D4D6997D47}" type="datetimeFigureOut">
              <a:rPr lang="en-BE" smtClean="0"/>
              <a:t>10/10/24</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59B669-4163-A942-A15F-ABAE585B9C25}" type="slidenum">
              <a:rPr lang="en-BE" smtClean="0"/>
              <a:t>‹N°›</a:t>
            </a:fld>
            <a:endParaRPr lang="en-BE"/>
          </a:p>
        </p:txBody>
      </p:sp>
    </p:spTree>
    <p:extLst>
      <p:ext uri="{BB962C8B-B14F-4D97-AF65-F5344CB8AC3E}">
        <p14:creationId xmlns:p14="http://schemas.microsoft.com/office/powerpoint/2010/main" val="37398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6</a:t>
            </a:fld>
            <a:endParaRPr lang="en-BE"/>
          </a:p>
        </p:txBody>
      </p:sp>
    </p:spTree>
    <p:extLst>
      <p:ext uri="{BB962C8B-B14F-4D97-AF65-F5344CB8AC3E}">
        <p14:creationId xmlns:p14="http://schemas.microsoft.com/office/powerpoint/2010/main" val="2960841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7</a:t>
            </a:fld>
            <a:endParaRPr lang="en-BE"/>
          </a:p>
        </p:txBody>
      </p:sp>
    </p:spTree>
    <p:extLst>
      <p:ext uri="{BB962C8B-B14F-4D97-AF65-F5344CB8AC3E}">
        <p14:creationId xmlns:p14="http://schemas.microsoft.com/office/powerpoint/2010/main" val="1013020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9</a:t>
            </a:fld>
            <a:endParaRPr lang="en-BE"/>
          </a:p>
        </p:txBody>
      </p:sp>
    </p:spTree>
    <p:extLst>
      <p:ext uri="{BB962C8B-B14F-4D97-AF65-F5344CB8AC3E}">
        <p14:creationId xmlns:p14="http://schemas.microsoft.com/office/powerpoint/2010/main" val="349250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10</a:t>
            </a:fld>
            <a:endParaRPr lang="en-BE"/>
          </a:p>
        </p:txBody>
      </p:sp>
    </p:spTree>
    <p:extLst>
      <p:ext uri="{BB962C8B-B14F-4D97-AF65-F5344CB8AC3E}">
        <p14:creationId xmlns:p14="http://schemas.microsoft.com/office/powerpoint/2010/main" val="3275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11</a:t>
            </a:fld>
            <a:endParaRPr lang="en-BE"/>
          </a:p>
        </p:txBody>
      </p:sp>
    </p:spTree>
    <p:extLst>
      <p:ext uri="{BB962C8B-B14F-4D97-AF65-F5344CB8AC3E}">
        <p14:creationId xmlns:p14="http://schemas.microsoft.com/office/powerpoint/2010/main" val="328086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E5FD07DB-4185-4292-92FB-372AA8DD33BB}" type="slidenum">
              <a:rPr lang="sv-SE" smtClean="0"/>
              <a:t>12</a:t>
            </a:fld>
            <a:endParaRPr lang="sv-SE"/>
          </a:p>
        </p:txBody>
      </p:sp>
    </p:spTree>
    <p:extLst>
      <p:ext uri="{BB962C8B-B14F-4D97-AF65-F5344CB8AC3E}">
        <p14:creationId xmlns:p14="http://schemas.microsoft.com/office/powerpoint/2010/main" val="1511156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14</a:t>
            </a:fld>
            <a:endParaRPr lang="en-BE"/>
          </a:p>
        </p:txBody>
      </p:sp>
    </p:spTree>
    <p:extLst>
      <p:ext uri="{BB962C8B-B14F-4D97-AF65-F5344CB8AC3E}">
        <p14:creationId xmlns:p14="http://schemas.microsoft.com/office/powerpoint/2010/main" val="3134363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15</a:t>
            </a:fld>
            <a:endParaRPr lang="en-BE"/>
          </a:p>
        </p:txBody>
      </p:sp>
    </p:spTree>
    <p:extLst>
      <p:ext uri="{BB962C8B-B14F-4D97-AF65-F5344CB8AC3E}">
        <p14:creationId xmlns:p14="http://schemas.microsoft.com/office/powerpoint/2010/main" val="188157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5FD07DB-4185-4292-92FB-372AA8DD33BB}" type="slidenum">
              <a:rPr lang="sv-SE" smtClean="0"/>
              <a:t>16</a:t>
            </a:fld>
            <a:endParaRPr lang="sv-SE"/>
          </a:p>
        </p:txBody>
      </p:sp>
    </p:spTree>
    <p:extLst>
      <p:ext uri="{BB962C8B-B14F-4D97-AF65-F5344CB8AC3E}">
        <p14:creationId xmlns:p14="http://schemas.microsoft.com/office/powerpoint/2010/main" val="1566917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sz="800" b="0" i="0" dirty="0">
              <a:solidFill>
                <a:srgbClr val="000000"/>
              </a:solidFill>
              <a:effectLst/>
              <a:latin typeface="Montserrat" panose="00000500000000000000" pitchFamily="2" charset="0"/>
            </a:endParaRPr>
          </a:p>
        </p:txBody>
      </p:sp>
      <p:sp>
        <p:nvSpPr>
          <p:cNvPr id="4" name="Espace réservé du numéro de diapositive 3"/>
          <p:cNvSpPr>
            <a:spLocks noGrp="1"/>
          </p:cNvSpPr>
          <p:nvPr>
            <p:ph type="sldNum" sz="quarter" idx="5"/>
          </p:nvPr>
        </p:nvSpPr>
        <p:spPr/>
        <p:txBody>
          <a:bodyPr/>
          <a:lstStyle/>
          <a:p>
            <a:fld id="{E5FD07DB-4185-4292-92FB-372AA8DD33BB}" type="slidenum">
              <a:rPr lang="sv-SE" smtClean="0"/>
              <a:t>17</a:t>
            </a:fld>
            <a:endParaRPr lang="sv-SE"/>
          </a:p>
        </p:txBody>
      </p:sp>
    </p:spTree>
    <p:extLst>
      <p:ext uri="{BB962C8B-B14F-4D97-AF65-F5344CB8AC3E}">
        <p14:creationId xmlns:p14="http://schemas.microsoft.com/office/powerpoint/2010/main" val="2752747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800" dirty="0"/>
          </a:p>
        </p:txBody>
      </p:sp>
      <p:sp>
        <p:nvSpPr>
          <p:cNvPr id="4" name="Tijdelijke aanduiding voor dianummer 3"/>
          <p:cNvSpPr>
            <a:spLocks noGrp="1"/>
          </p:cNvSpPr>
          <p:nvPr>
            <p:ph type="sldNum" sz="quarter" idx="5"/>
          </p:nvPr>
        </p:nvSpPr>
        <p:spPr/>
        <p:txBody>
          <a:bodyPr/>
          <a:lstStyle/>
          <a:p>
            <a:fld id="{E5FD07DB-4185-4292-92FB-372AA8DD33BB}" type="slidenum">
              <a:rPr lang="sv-SE" smtClean="0"/>
              <a:t>18</a:t>
            </a:fld>
            <a:endParaRPr lang="sv-SE"/>
          </a:p>
        </p:txBody>
      </p:sp>
    </p:spTree>
    <p:extLst>
      <p:ext uri="{BB962C8B-B14F-4D97-AF65-F5344CB8AC3E}">
        <p14:creationId xmlns:p14="http://schemas.microsoft.com/office/powerpoint/2010/main" val="1862120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19</a:t>
            </a:fld>
            <a:endParaRPr lang="en-BE"/>
          </a:p>
        </p:txBody>
      </p:sp>
    </p:spTree>
    <p:extLst>
      <p:ext uri="{BB962C8B-B14F-4D97-AF65-F5344CB8AC3E}">
        <p14:creationId xmlns:p14="http://schemas.microsoft.com/office/powerpoint/2010/main" val="624354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notities 1">
            <a:extLst>
              <a:ext uri="{FF2B5EF4-FFF2-40B4-BE49-F238E27FC236}">
                <a16:creationId xmlns:a16="http://schemas.microsoft.com/office/drawing/2014/main" id="{84BCB6C0-6856-07E6-F06B-FA85559AAE6C}"/>
              </a:ext>
            </a:extLst>
          </p:cNvPr>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4264454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659B669-4163-A942-A15F-ABAE585B9C25}" type="slidenum">
              <a:rPr lang="en-BE" smtClean="0"/>
              <a:t>21</a:t>
            </a:fld>
            <a:endParaRPr lang="en-BE"/>
          </a:p>
        </p:txBody>
      </p:sp>
    </p:spTree>
    <p:extLst>
      <p:ext uri="{BB962C8B-B14F-4D97-AF65-F5344CB8AC3E}">
        <p14:creationId xmlns:p14="http://schemas.microsoft.com/office/powerpoint/2010/main" val="311216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33965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80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9B669-4163-A942-A15F-ABAE585B9C25}"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577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9B669-4163-A942-A15F-ABAE585B9C25}"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191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9B669-4163-A942-A15F-ABAE585B9C25}"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160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9B669-4163-A942-A15F-ABAE585B9C25}"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278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7F34-BB71-DC40-B16C-B13F09933A67}"/>
              </a:ext>
            </a:extLst>
          </p:cNvPr>
          <p:cNvSpPr>
            <a:spLocks noGrp="1"/>
          </p:cNvSpPr>
          <p:nvPr>
            <p:ph type="ctrTitle"/>
          </p:nvPr>
        </p:nvSpPr>
        <p:spPr>
          <a:xfrm>
            <a:off x="1097694" y="2003129"/>
            <a:ext cx="9144000" cy="2387600"/>
          </a:xfrm>
        </p:spPr>
        <p:txBody>
          <a:bodyPr anchor="b">
            <a:normAutofit/>
          </a:bodyPr>
          <a:lstStyle>
            <a:lvl1pPr algn="l">
              <a:defRPr sz="5400"/>
            </a:lvl1pPr>
          </a:lstStyle>
          <a:p>
            <a:r>
              <a:rPr lang="fr-FR"/>
              <a:t>Modifiez le style du titre</a:t>
            </a:r>
            <a:endParaRPr lang="en-BE" dirty="0"/>
          </a:p>
        </p:txBody>
      </p:sp>
      <p:sp>
        <p:nvSpPr>
          <p:cNvPr id="3" name="Subtitle 2">
            <a:extLst>
              <a:ext uri="{FF2B5EF4-FFF2-40B4-BE49-F238E27FC236}">
                <a16:creationId xmlns:a16="http://schemas.microsoft.com/office/drawing/2014/main" id="{8C6F368C-5008-E242-BEB7-03BB3EB7369D}"/>
              </a:ext>
            </a:extLst>
          </p:cNvPr>
          <p:cNvSpPr>
            <a:spLocks noGrp="1"/>
          </p:cNvSpPr>
          <p:nvPr>
            <p:ph type="subTitle" idx="1"/>
          </p:nvPr>
        </p:nvSpPr>
        <p:spPr>
          <a:xfrm>
            <a:off x="1097694" y="4434021"/>
            <a:ext cx="9144000" cy="1655762"/>
          </a:xfrm>
        </p:spPr>
        <p:txBody>
          <a:bodyPr/>
          <a:lstStyle>
            <a:lvl1pPr marL="0" indent="0" algn="l">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BE" dirty="0"/>
          </a:p>
        </p:txBody>
      </p:sp>
      <p:sp>
        <p:nvSpPr>
          <p:cNvPr id="6" name="Slide Number Placeholder 5">
            <a:extLst>
              <a:ext uri="{FF2B5EF4-FFF2-40B4-BE49-F238E27FC236}">
                <a16:creationId xmlns:a16="http://schemas.microsoft.com/office/drawing/2014/main" id="{DEE3A8CC-C341-4C41-B93B-B53102567F2D}"/>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2528063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CB600-1561-1E40-9339-1E404EE6925C}"/>
              </a:ext>
            </a:extLst>
          </p:cNvPr>
          <p:cNvSpPr>
            <a:spLocks noGrp="1"/>
          </p:cNvSpPr>
          <p:nvPr>
            <p:ph type="title"/>
          </p:nvPr>
        </p:nvSpPr>
        <p:spPr>
          <a:xfrm>
            <a:off x="838200" y="278626"/>
            <a:ext cx="9220200" cy="1325563"/>
          </a:xfrm>
        </p:spPr>
        <p:txBody>
          <a:bodyPr/>
          <a:lstStyle/>
          <a:p>
            <a:r>
              <a:rPr lang="fr-FR"/>
              <a:t>Modifiez le style du titre</a:t>
            </a:r>
            <a:endParaRPr lang="en-BE" dirty="0"/>
          </a:p>
        </p:txBody>
      </p:sp>
      <p:sp>
        <p:nvSpPr>
          <p:cNvPr id="3" name="Content Placeholder 2">
            <a:extLst>
              <a:ext uri="{FF2B5EF4-FFF2-40B4-BE49-F238E27FC236}">
                <a16:creationId xmlns:a16="http://schemas.microsoft.com/office/drawing/2014/main" id="{605E339C-BB53-8C46-990B-B013F445DE0E}"/>
              </a:ext>
            </a:extLst>
          </p:cNvPr>
          <p:cNvSpPr>
            <a:spLocks noGrp="1"/>
          </p:cNvSpPr>
          <p:nvPr>
            <p:ph idx="1"/>
          </p:nvPr>
        </p:nvSpPr>
        <p:spPr>
          <a:xfrm>
            <a:off x="838200" y="1739126"/>
            <a:ext cx="10775094" cy="374727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a:p>
        </p:txBody>
      </p:sp>
      <p:sp>
        <p:nvSpPr>
          <p:cNvPr id="6" name="Slide Number Placeholder 5">
            <a:extLst>
              <a:ext uri="{FF2B5EF4-FFF2-40B4-BE49-F238E27FC236}">
                <a16:creationId xmlns:a16="http://schemas.microsoft.com/office/drawing/2014/main" id="{94B45E91-0BA3-BC46-A1E6-B174BC40141F}"/>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75443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9ACF-FE41-0E4C-88D6-1AD046798B57}"/>
              </a:ext>
            </a:extLst>
          </p:cNvPr>
          <p:cNvSpPr>
            <a:spLocks noGrp="1"/>
          </p:cNvSpPr>
          <p:nvPr>
            <p:ph type="title"/>
          </p:nvPr>
        </p:nvSpPr>
        <p:spPr>
          <a:xfrm>
            <a:off x="838200" y="278626"/>
            <a:ext cx="9220200" cy="1325563"/>
          </a:xfrm>
        </p:spPr>
        <p:txBody>
          <a:bodyPr/>
          <a:lstStyle/>
          <a:p>
            <a:r>
              <a:rPr lang="fr-FR"/>
              <a:t>Modifiez le style du titre</a:t>
            </a:r>
            <a:endParaRPr lang="en-BE"/>
          </a:p>
        </p:txBody>
      </p:sp>
      <p:sp>
        <p:nvSpPr>
          <p:cNvPr id="5" name="Slide Number Placeholder 4">
            <a:extLst>
              <a:ext uri="{FF2B5EF4-FFF2-40B4-BE49-F238E27FC236}">
                <a16:creationId xmlns:a16="http://schemas.microsoft.com/office/drawing/2014/main" id="{4B7BDF43-3245-584E-95CE-D3053D3BA9C9}"/>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404015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BBC9-2B37-EB4C-81B9-E5632C5F2BF0}"/>
              </a:ext>
            </a:extLst>
          </p:cNvPr>
          <p:cNvSpPr>
            <a:spLocks noGrp="1"/>
          </p:cNvSpPr>
          <p:nvPr>
            <p:ph type="title"/>
          </p:nvPr>
        </p:nvSpPr>
        <p:spPr>
          <a:xfrm>
            <a:off x="1124464" y="1981588"/>
            <a:ext cx="10488829" cy="2852737"/>
          </a:xfrm>
        </p:spPr>
        <p:txBody>
          <a:bodyPr anchor="b">
            <a:normAutofit/>
          </a:bodyPr>
          <a:lstStyle>
            <a:lvl1pPr>
              <a:defRPr sz="5400"/>
            </a:lvl1pPr>
          </a:lstStyle>
          <a:p>
            <a:r>
              <a:rPr lang="fr-FR"/>
              <a:t>Modifiez le style du titre</a:t>
            </a:r>
            <a:endParaRPr lang="en-BE" dirty="0"/>
          </a:p>
        </p:txBody>
      </p:sp>
      <p:sp>
        <p:nvSpPr>
          <p:cNvPr id="6" name="Slide Number Placeholder 5">
            <a:extLst>
              <a:ext uri="{FF2B5EF4-FFF2-40B4-BE49-F238E27FC236}">
                <a16:creationId xmlns:a16="http://schemas.microsoft.com/office/drawing/2014/main" id="{25D00FCF-6655-0D40-BBB4-448556C9ACB6}"/>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59963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33C5-659D-5C41-9772-6A7E497A57EC}"/>
              </a:ext>
            </a:extLst>
          </p:cNvPr>
          <p:cNvSpPr>
            <a:spLocks noGrp="1"/>
          </p:cNvSpPr>
          <p:nvPr>
            <p:ph type="title"/>
          </p:nvPr>
        </p:nvSpPr>
        <p:spPr>
          <a:xfrm>
            <a:off x="838200" y="278626"/>
            <a:ext cx="10515600" cy="1325563"/>
          </a:xfrm>
        </p:spPr>
        <p:txBody>
          <a:bodyPr/>
          <a:lstStyle/>
          <a:p>
            <a:r>
              <a:rPr lang="fr-FR"/>
              <a:t>Modifiez le style du titre</a:t>
            </a:r>
            <a:endParaRPr lang="en-BE"/>
          </a:p>
        </p:txBody>
      </p:sp>
      <p:sp>
        <p:nvSpPr>
          <p:cNvPr id="3" name="Content Placeholder 2">
            <a:extLst>
              <a:ext uri="{FF2B5EF4-FFF2-40B4-BE49-F238E27FC236}">
                <a16:creationId xmlns:a16="http://schemas.microsoft.com/office/drawing/2014/main" id="{CB3E33BB-1829-844B-8A35-3158D2055753}"/>
              </a:ext>
            </a:extLst>
          </p:cNvPr>
          <p:cNvSpPr>
            <a:spLocks noGrp="1"/>
          </p:cNvSpPr>
          <p:nvPr>
            <p:ph sz="half" idx="1"/>
          </p:nvPr>
        </p:nvSpPr>
        <p:spPr>
          <a:xfrm>
            <a:off x="838200" y="1739126"/>
            <a:ext cx="5181600" cy="37102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dirty="0"/>
          </a:p>
        </p:txBody>
      </p:sp>
      <p:sp>
        <p:nvSpPr>
          <p:cNvPr id="4" name="Content Placeholder 3">
            <a:extLst>
              <a:ext uri="{FF2B5EF4-FFF2-40B4-BE49-F238E27FC236}">
                <a16:creationId xmlns:a16="http://schemas.microsoft.com/office/drawing/2014/main" id="{255C4D9F-719E-C742-B3EC-9C7FAC904378}"/>
              </a:ext>
            </a:extLst>
          </p:cNvPr>
          <p:cNvSpPr>
            <a:spLocks noGrp="1"/>
          </p:cNvSpPr>
          <p:nvPr>
            <p:ph sz="half" idx="2"/>
          </p:nvPr>
        </p:nvSpPr>
        <p:spPr>
          <a:xfrm>
            <a:off x="6172200" y="1739126"/>
            <a:ext cx="5181600" cy="37102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a:p>
        </p:txBody>
      </p:sp>
      <p:sp>
        <p:nvSpPr>
          <p:cNvPr id="7" name="Slide Number Placeholder 6">
            <a:extLst>
              <a:ext uri="{FF2B5EF4-FFF2-40B4-BE49-F238E27FC236}">
                <a16:creationId xmlns:a16="http://schemas.microsoft.com/office/drawing/2014/main" id="{74F680DB-8735-D44E-A6E0-8830B72CE931}"/>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1287058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1619-3470-6447-B217-DEEE14E12AC6}"/>
              </a:ext>
            </a:extLst>
          </p:cNvPr>
          <p:cNvSpPr>
            <a:spLocks noGrp="1"/>
          </p:cNvSpPr>
          <p:nvPr>
            <p:ph type="title"/>
          </p:nvPr>
        </p:nvSpPr>
        <p:spPr>
          <a:xfrm>
            <a:off x="839788" y="278626"/>
            <a:ext cx="10515600" cy="1325563"/>
          </a:xfrm>
        </p:spPr>
        <p:txBody>
          <a:bodyPr/>
          <a:lstStyle/>
          <a:p>
            <a:r>
              <a:rPr lang="fr-FR"/>
              <a:t>Modifiez le style du titre</a:t>
            </a:r>
            <a:endParaRPr lang="en-BE"/>
          </a:p>
        </p:txBody>
      </p:sp>
      <p:sp>
        <p:nvSpPr>
          <p:cNvPr id="3" name="Text Placeholder 2">
            <a:extLst>
              <a:ext uri="{FF2B5EF4-FFF2-40B4-BE49-F238E27FC236}">
                <a16:creationId xmlns:a16="http://schemas.microsoft.com/office/drawing/2014/main" id="{616591F2-54BC-1941-B2ED-0101B2DAF47E}"/>
              </a:ext>
            </a:extLst>
          </p:cNvPr>
          <p:cNvSpPr>
            <a:spLocks noGrp="1"/>
          </p:cNvSpPr>
          <p:nvPr>
            <p:ph type="body" idx="1"/>
          </p:nvPr>
        </p:nvSpPr>
        <p:spPr>
          <a:xfrm>
            <a:off x="839788" y="15946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3EAE7162-2CA9-DD4D-B6B9-B0735176F94D}"/>
              </a:ext>
            </a:extLst>
          </p:cNvPr>
          <p:cNvSpPr>
            <a:spLocks noGrp="1"/>
          </p:cNvSpPr>
          <p:nvPr>
            <p:ph sz="half" idx="2"/>
          </p:nvPr>
        </p:nvSpPr>
        <p:spPr>
          <a:xfrm>
            <a:off x="839788" y="2418576"/>
            <a:ext cx="5157787" cy="305546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a:p>
        </p:txBody>
      </p:sp>
      <p:sp>
        <p:nvSpPr>
          <p:cNvPr id="5" name="Text Placeholder 4">
            <a:extLst>
              <a:ext uri="{FF2B5EF4-FFF2-40B4-BE49-F238E27FC236}">
                <a16:creationId xmlns:a16="http://schemas.microsoft.com/office/drawing/2014/main" id="{E916C6EE-A1E9-2E4A-87D1-7C93DCB3B6BF}"/>
              </a:ext>
            </a:extLst>
          </p:cNvPr>
          <p:cNvSpPr>
            <a:spLocks noGrp="1"/>
          </p:cNvSpPr>
          <p:nvPr>
            <p:ph type="body" sz="quarter" idx="3"/>
          </p:nvPr>
        </p:nvSpPr>
        <p:spPr>
          <a:xfrm>
            <a:off x="6172200" y="15946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854F374B-72D8-5847-B1DF-DB0A3CDD04D3}"/>
              </a:ext>
            </a:extLst>
          </p:cNvPr>
          <p:cNvSpPr>
            <a:spLocks noGrp="1"/>
          </p:cNvSpPr>
          <p:nvPr>
            <p:ph sz="quarter" idx="4"/>
          </p:nvPr>
        </p:nvSpPr>
        <p:spPr>
          <a:xfrm>
            <a:off x="6172200" y="2418576"/>
            <a:ext cx="5183188" cy="305546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a:p>
        </p:txBody>
      </p:sp>
      <p:sp>
        <p:nvSpPr>
          <p:cNvPr id="9" name="Slide Number Placeholder 8">
            <a:extLst>
              <a:ext uri="{FF2B5EF4-FFF2-40B4-BE49-F238E27FC236}">
                <a16:creationId xmlns:a16="http://schemas.microsoft.com/office/drawing/2014/main" id="{76DBC731-58FD-6B49-BCA5-0BCF40029027}"/>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420531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7122-FB8E-6042-B7C8-AB6906D51365}"/>
              </a:ext>
            </a:extLst>
          </p:cNvPr>
          <p:cNvSpPr>
            <a:spLocks noGrp="1"/>
          </p:cNvSpPr>
          <p:nvPr>
            <p:ph type="title"/>
          </p:nvPr>
        </p:nvSpPr>
        <p:spPr>
          <a:xfrm>
            <a:off x="839788" y="987425"/>
            <a:ext cx="4053488" cy="525162"/>
          </a:xfrm>
        </p:spPr>
        <p:txBody>
          <a:bodyPr anchor="t">
            <a:normAutofit/>
          </a:bodyPr>
          <a:lstStyle>
            <a:lvl1pPr algn="l">
              <a:defRPr sz="2400"/>
            </a:lvl1pPr>
          </a:lstStyle>
          <a:p>
            <a:r>
              <a:rPr lang="fr-FR"/>
              <a:t>Modifiez le style du titre</a:t>
            </a:r>
            <a:endParaRPr lang="en-BE" dirty="0"/>
          </a:p>
        </p:txBody>
      </p:sp>
      <p:sp>
        <p:nvSpPr>
          <p:cNvPr id="3" name="Content Placeholder 2">
            <a:extLst>
              <a:ext uri="{FF2B5EF4-FFF2-40B4-BE49-F238E27FC236}">
                <a16:creationId xmlns:a16="http://schemas.microsoft.com/office/drawing/2014/main" id="{DC70FD0F-9F82-D841-856F-610FB34F3D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a:p>
        </p:txBody>
      </p:sp>
      <p:sp>
        <p:nvSpPr>
          <p:cNvPr id="4" name="Text Placeholder 3">
            <a:extLst>
              <a:ext uri="{FF2B5EF4-FFF2-40B4-BE49-F238E27FC236}">
                <a16:creationId xmlns:a16="http://schemas.microsoft.com/office/drawing/2014/main" id="{DC434829-E849-8B48-A37D-A4CCA2021803}"/>
              </a:ext>
            </a:extLst>
          </p:cNvPr>
          <p:cNvSpPr>
            <a:spLocks noGrp="1"/>
          </p:cNvSpPr>
          <p:nvPr>
            <p:ph type="body" sz="half" idx="2"/>
          </p:nvPr>
        </p:nvSpPr>
        <p:spPr>
          <a:xfrm>
            <a:off x="839788" y="1543479"/>
            <a:ext cx="40534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7" name="Slide Number Placeholder 6">
            <a:extLst>
              <a:ext uri="{FF2B5EF4-FFF2-40B4-BE49-F238E27FC236}">
                <a16:creationId xmlns:a16="http://schemas.microsoft.com/office/drawing/2014/main" id="{69721EF9-07D4-ED4D-A22C-84067095FEFA}"/>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50681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BEE2-DA3F-7E4B-B826-97A20952EC90}"/>
              </a:ext>
            </a:extLst>
          </p:cNvPr>
          <p:cNvSpPr>
            <a:spLocks noGrp="1"/>
          </p:cNvSpPr>
          <p:nvPr>
            <p:ph type="title"/>
          </p:nvPr>
        </p:nvSpPr>
        <p:spPr>
          <a:xfrm>
            <a:off x="7314259" y="3458176"/>
            <a:ext cx="4299035" cy="1600200"/>
          </a:xfrm>
        </p:spPr>
        <p:txBody>
          <a:bodyPr anchor="b">
            <a:normAutofit/>
          </a:bodyPr>
          <a:lstStyle>
            <a:lvl1pPr>
              <a:defRPr sz="2400" b="1"/>
            </a:lvl1pPr>
          </a:lstStyle>
          <a:p>
            <a:r>
              <a:rPr lang="fr-FR"/>
              <a:t>Modifiez le style du titre</a:t>
            </a:r>
            <a:endParaRPr lang="en-BE" dirty="0"/>
          </a:p>
        </p:txBody>
      </p:sp>
      <p:sp>
        <p:nvSpPr>
          <p:cNvPr id="3" name="Picture Placeholder 2">
            <a:extLst>
              <a:ext uri="{FF2B5EF4-FFF2-40B4-BE49-F238E27FC236}">
                <a16:creationId xmlns:a16="http://schemas.microsoft.com/office/drawing/2014/main" id="{00D51ABB-8128-6B48-A399-3DFAC0088CDE}"/>
              </a:ext>
            </a:extLst>
          </p:cNvPr>
          <p:cNvSpPr>
            <a:spLocks noGrp="1"/>
          </p:cNvSpPr>
          <p:nvPr>
            <p:ph type="pic" idx="1"/>
          </p:nvPr>
        </p:nvSpPr>
        <p:spPr>
          <a:xfrm>
            <a:off x="839788" y="5549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BE" dirty="0"/>
          </a:p>
        </p:txBody>
      </p:sp>
      <p:sp>
        <p:nvSpPr>
          <p:cNvPr id="4" name="Text Placeholder 3">
            <a:extLst>
              <a:ext uri="{FF2B5EF4-FFF2-40B4-BE49-F238E27FC236}">
                <a16:creationId xmlns:a16="http://schemas.microsoft.com/office/drawing/2014/main" id="{FD2E8243-49A0-B044-9A06-06B53CA87796}"/>
              </a:ext>
            </a:extLst>
          </p:cNvPr>
          <p:cNvSpPr>
            <a:spLocks noGrp="1"/>
          </p:cNvSpPr>
          <p:nvPr>
            <p:ph type="body" sz="half" idx="2"/>
          </p:nvPr>
        </p:nvSpPr>
        <p:spPr>
          <a:xfrm>
            <a:off x="7314259" y="5065516"/>
            <a:ext cx="4299035" cy="3630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7" name="Slide Number Placeholder 6">
            <a:extLst>
              <a:ext uri="{FF2B5EF4-FFF2-40B4-BE49-F238E27FC236}">
                <a16:creationId xmlns:a16="http://schemas.microsoft.com/office/drawing/2014/main" id="{B628D01B-47CF-4A48-ABAE-ECEA478431FF}"/>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131243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C908AF-E621-2D44-B525-1A29123F2C02}"/>
              </a:ext>
            </a:extLst>
          </p:cNvPr>
          <p:cNvSpPr>
            <a:spLocks noGrp="1"/>
          </p:cNvSpPr>
          <p:nvPr>
            <p:ph type="sldNum" sz="quarter" idx="10"/>
          </p:nvPr>
        </p:nvSpPr>
        <p:spPr/>
        <p:txBody>
          <a:bodyPr/>
          <a:lstStyle/>
          <a:p>
            <a:fld id="{E280F6CC-6784-A943-B01C-08A9FA42E5E8}" type="slidenum">
              <a:rPr lang="en-BE" smtClean="0"/>
              <a:pPr/>
              <a:t>‹N°›</a:t>
            </a:fld>
            <a:endParaRPr lang="en-BE" dirty="0"/>
          </a:p>
        </p:txBody>
      </p:sp>
    </p:spTree>
    <p:extLst>
      <p:ext uri="{BB962C8B-B14F-4D97-AF65-F5344CB8AC3E}">
        <p14:creationId xmlns:p14="http://schemas.microsoft.com/office/powerpoint/2010/main" val="106205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4AADDB-5007-984E-A614-8965A6BC12D1}"/>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273893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7F34-BB71-DC40-B16C-B13F09933A67}"/>
              </a:ext>
            </a:extLst>
          </p:cNvPr>
          <p:cNvSpPr>
            <a:spLocks noGrp="1"/>
          </p:cNvSpPr>
          <p:nvPr>
            <p:ph type="ctrTitle"/>
          </p:nvPr>
        </p:nvSpPr>
        <p:spPr>
          <a:xfrm>
            <a:off x="1097694" y="2003129"/>
            <a:ext cx="9144000" cy="2387600"/>
          </a:xfrm>
        </p:spPr>
        <p:txBody>
          <a:bodyPr anchor="b">
            <a:normAutofit/>
          </a:bodyPr>
          <a:lstStyle>
            <a:lvl1pPr algn="l">
              <a:defRPr sz="5400"/>
            </a:lvl1pPr>
          </a:lstStyle>
          <a:p>
            <a:r>
              <a:rPr lang="nl-NL"/>
              <a:t>Klik om stijl te bewerken</a:t>
            </a:r>
            <a:endParaRPr lang="en-BE" dirty="0"/>
          </a:p>
        </p:txBody>
      </p:sp>
      <p:sp>
        <p:nvSpPr>
          <p:cNvPr id="3" name="Subtitle 2">
            <a:extLst>
              <a:ext uri="{FF2B5EF4-FFF2-40B4-BE49-F238E27FC236}">
                <a16:creationId xmlns:a16="http://schemas.microsoft.com/office/drawing/2014/main" id="{8C6F368C-5008-E242-BEB7-03BB3EB7369D}"/>
              </a:ext>
            </a:extLst>
          </p:cNvPr>
          <p:cNvSpPr>
            <a:spLocks noGrp="1"/>
          </p:cNvSpPr>
          <p:nvPr>
            <p:ph type="subTitle" idx="1"/>
          </p:nvPr>
        </p:nvSpPr>
        <p:spPr>
          <a:xfrm>
            <a:off x="1097694" y="4434021"/>
            <a:ext cx="9144000" cy="1655762"/>
          </a:xfrm>
        </p:spPr>
        <p:txBody>
          <a:bodyPr/>
          <a:lstStyle>
            <a:lvl1pPr marL="0" indent="0" algn="l">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BE" dirty="0"/>
          </a:p>
        </p:txBody>
      </p:sp>
      <p:sp>
        <p:nvSpPr>
          <p:cNvPr id="6" name="Slide Number Placeholder 5">
            <a:extLst>
              <a:ext uri="{FF2B5EF4-FFF2-40B4-BE49-F238E27FC236}">
                <a16:creationId xmlns:a16="http://schemas.microsoft.com/office/drawing/2014/main" id="{DEE3A8CC-C341-4C41-B93B-B53102567F2D}"/>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1229655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CB600-1561-1E40-9339-1E404EE6925C}"/>
              </a:ext>
            </a:extLst>
          </p:cNvPr>
          <p:cNvSpPr>
            <a:spLocks noGrp="1"/>
          </p:cNvSpPr>
          <p:nvPr>
            <p:ph type="title"/>
          </p:nvPr>
        </p:nvSpPr>
        <p:spPr>
          <a:xfrm>
            <a:off x="838200" y="278626"/>
            <a:ext cx="9220200" cy="1325563"/>
          </a:xfrm>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605E339C-BB53-8C46-990B-B013F445DE0E}"/>
              </a:ext>
            </a:extLst>
          </p:cNvPr>
          <p:cNvSpPr>
            <a:spLocks noGrp="1"/>
          </p:cNvSpPr>
          <p:nvPr>
            <p:ph idx="1"/>
          </p:nvPr>
        </p:nvSpPr>
        <p:spPr>
          <a:xfrm>
            <a:off x="838200" y="1739126"/>
            <a:ext cx="10775094" cy="374727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6" name="Slide Number Placeholder 5">
            <a:extLst>
              <a:ext uri="{FF2B5EF4-FFF2-40B4-BE49-F238E27FC236}">
                <a16:creationId xmlns:a16="http://schemas.microsoft.com/office/drawing/2014/main" id="{94B45E91-0BA3-BC46-A1E6-B174BC40141F}"/>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330295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9ACF-FE41-0E4C-88D6-1AD046798B57}"/>
              </a:ext>
            </a:extLst>
          </p:cNvPr>
          <p:cNvSpPr>
            <a:spLocks noGrp="1"/>
          </p:cNvSpPr>
          <p:nvPr>
            <p:ph type="title"/>
          </p:nvPr>
        </p:nvSpPr>
        <p:spPr>
          <a:xfrm>
            <a:off x="838200" y="278626"/>
            <a:ext cx="9220200" cy="1325563"/>
          </a:xfrm>
        </p:spPr>
        <p:txBody>
          <a:bodyPr/>
          <a:lstStyle/>
          <a:p>
            <a:r>
              <a:rPr lang="nl-NL"/>
              <a:t>Klik om stijl te bewerken</a:t>
            </a:r>
            <a:endParaRPr lang="en-BE"/>
          </a:p>
        </p:txBody>
      </p:sp>
      <p:sp>
        <p:nvSpPr>
          <p:cNvPr id="5" name="Slide Number Placeholder 4">
            <a:extLst>
              <a:ext uri="{FF2B5EF4-FFF2-40B4-BE49-F238E27FC236}">
                <a16:creationId xmlns:a16="http://schemas.microsoft.com/office/drawing/2014/main" id="{4B7BDF43-3245-584E-95CE-D3053D3BA9C9}"/>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3308503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BBC9-2B37-EB4C-81B9-E5632C5F2BF0}"/>
              </a:ext>
            </a:extLst>
          </p:cNvPr>
          <p:cNvSpPr>
            <a:spLocks noGrp="1"/>
          </p:cNvSpPr>
          <p:nvPr>
            <p:ph type="title"/>
          </p:nvPr>
        </p:nvSpPr>
        <p:spPr>
          <a:xfrm>
            <a:off x="1124464" y="1981588"/>
            <a:ext cx="10488829" cy="2852737"/>
          </a:xfrm>
        </p:spPr>
        <p:txBody>
          <a:bodyPr anchor="b">
            <a:normAutofit/>
          </a:bodyPr>
          <a:lstStyle>
            <a:lvl1pPr>
              <a:defRPr sz="5400"/>
            </a:lvl1pPr>
          </a:lstStyle>
          <a:p>
            <a:r>
              <a:rPr lang="nl-NL"/>
              <a:t>Klik om stijl te bewerken</a:t>
            </a:r>
            <a:endParaRPr lang="en-BE" dirty="0"/>
          </a:p>
        </p:txBody>
      </p:sp>
      <p:sp>
        <p:nvSpPr>
          <p:cNvPr id="6" name="Slide Number Placeholder 5">
            <a:extLst>
              <a:ext uri="{FF2B5EF4-FFF2-40B4-BE49-F238E27FC236}">
                <a16:creationId xmlns:a16="http://schemas.microsoft.com/office/drawing/2014/main" id="{25D00FCF-6655-0D40-BBB4-448556C9ACB6}"/>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2188783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33C5-659D-5C41-9772-6A7E497A57EC}"/>
              </a:ext>
            </a:extLst>
          </p:cNvPr>
          <p:cNvSpPr>
            <a:spLocks noGrp="1"/>
          </p:cNvSpPr>
          <p:nvPr>
            <p:ph type="title"/>
          </p:nvPr>
        </p:nvSpPr>
        <p:spPr>
          <a:xfrm>
            <a:off x="838200" y="278626"/>
            <a:ext cx="10515600" cy="1325563"/>
          </a:xfrm>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CB3E33BB-1829-844B-8A35-3158D2055753}"/>
              </a:ext>
            </a:extLst>
          </p:cNvPr>
          <p:cNvSpPr>
            <a:spLocks noGrp="1"/>
          </p:cNvSpPr>
          <p:nvPr>
            <p:ph sz="half" idx="1"/>
          </p:nvPr>
        </p:nvSpPr>
        <p:spPr>
          <a:xfrm>
            <a:off x="838200" y="1739126"/>
            <a:ext cx="5181600" cy="37102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Content Placeholder 3">
            <a:extLst>
              <a:ext uri="{FF2B5EF4-FFF2-40B4-BE49-F238E27FC236}">
                <a16:creationId xmlns:a16="http://schemas.microsoft.com/office/drawing/2014/main" id="{255C4D9F-719E-C742-B3EC-9C7FAC904378}"/>
              </a:ext>
            </a:extLst>
          </p:cNvPr>
          <p:cNvSpPr>
            <a:spLocks noGrp="1"/>
          </p:cNvSpPr>
          <p:nvPr>
            <p:ph sz="half" idx="2"/>
          </p:nvPr>
        </p:nvSpPr>
        <p:spPr>
          <a:xfrm>
            <a:off x="6172200" y="1739126"/>
            <a:ext cx="5181600" cy="37102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7" name="Slide Number Placeholder 6">
            <a:extLst>
              <a:ext uri="{FF2B5EF4-FFF2-40B4-BE49-F238E27FC236}">
                <a16:creationId xmlns:a16="http://schemas.microsoft.com/office/drawing/2014/main" id="{74F680DB-8735-D44E-A6E0-8830B72CE931}"/>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2918714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1619-3470-6447-B217-DEEE14E12AC6}"/>
              </a:ext>
            </a:extLst>
          </p:cNvPr>
          <p:cNvSpPr>
            <a:spLocks noGrp="1"/>
          </p:cNvSpPr>
          <p:nvPr>
            <p:ph type="title"/>
          </p:nvPr>
        </p:nvSpPr>
        <p:spPr>
          <a:xfrm>
            <a:off x="839788" y="278626"/>
            <a:ext cx="10515600" cy="1325563"/>
          </a:xfrm>
        </p:spPr>
        <p:txBody>
          <a:bodyPr/>
          <a:lstStyle/>
          <a:p>
            <a:r>
              <a:rPr lang="nl-NL"/>
              <a:t>Klik om stijl te bewerken</a:t>
            </a:r>
            <a:endParaRPr lang="en-BE"/>
          </a:p>
        </p:txBody>
      </p:sp>
      <p:sp>
        <p:nvSpPr>
          <p:cNvPr id="3" name="Text Placeholder 2">
            <a:extLst>
              <a:ext uri="{FF2B5EF4-FFF2-40B4-BE49-F238E27FC236}">
                <a16:creationId xmlns:a16="http://schemas.microsoft.com/office/drawing/2014/main" id="{616591F2-54BC-1941-B2ED-0101B2DAF47E}"/>
              </a:ext>
            </a:extLst>
          </p:cNvPr>
          <p:cNvSpPr>
            <a:spLocks noGrp="1"/>
          </p:cNvSpPr>
          <p:nvPr>
            <p:ph type="body" idx="1"/>
          </p:nvPr>
        </p:nvSpPr>
        <p:spPr>
          <a:xfrm>
            <a:off x="839788" y="15946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3EAE7162-2CA9-DD4D-B6B9-B0735176F94D}"/>
              </a:ext>
            </a:extLst>
          </p:cNvPr>
          <p:cNvSpPr>
            <a:spLocks noGrp="1"/>
          </p:cNvSpPr>
          <p:nvPr>
            <p:ph sz="half" idx="2"/>
          </p:nvPr>
        </p:nvSpPr>
        <p:spPr>
          <a:xfrm>
            <a:off x="839788" y="2418576"/>
            <a:ext cx="5157787" cy="30554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5" name="Text Placeholder 4">
            <a:extLst>
              <a:ext uri="{FF2B5EF4-FFF2-40B4-BE49-F238E27FC236}">
                <a16:creationId xmlns:a16="http://schemas.microsoft.com/office/drawing/2014/main" id="{E916C6EE-A1E9-2E4A-87D1-7C93DCB3B6BF}"/>
              </a:ext>
            </a:extLst>
          </p:cNvPr>
          <p:cNvSpPr>
            <a:spLocks noGrp="1"/>
          </p:cNvSpPr>
          <p:nvPr>
            <p:ph type="body" sz="quarter" idx="3"/>
          </p:nvPr>
        </p:nvSpPr>
        <p:spPr>
          <a:xfrm>
            <a:off x="6172200" y="15946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854F374B-72D8-5847-B1DF-DB0A3CDD04D3}"/>
              </a:ext>
            </a:extLst>
          </p:cNvPr>
          <p:cNvSpPr>
            <a:spLocks noGrp="1"/>
          </p:cNvSpPr>
          <p:nvPr>
            <p:ph sz="quarter" idx="4"/>
          </p:nvPr>
        </p:nvSpPr>
        <p:spPr>
          <a:xfrm>
            <a:off x="6172200" y="2418576"/>
            <a:ext cx="5183188" cy="30554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9" name="Slide Number Placeholder 8">
            <a:extLst>
              <a:ext uri="{FF2B5EF4-FFF2-40B4-BE49-F238E27FC236}">
                <a16:creationId xmlns:a16="http://schemas.microsoft.com/office/drawing/2014/main" id="{76DBC731-58FD-6B49-BCA5-0BCF40029027}"/>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3445060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7122-FB8E-6042-B7C8-AB6906D51365}"/>
              </a:ext>
            </a:extLst>
          </p:cNvPr>
          <p:cNvSpPr>
            <a:spLocks noGrp="1"/>
          </p:cNvSpPr>
          <p:nvPr>
            <p:ph type="title"/>
          </p:nvPr>
        </p:nvSpPr>
        <p:spPr>
          <a:xfrm>
            <a:off x="839788" y="987425"/>
            <a:ext cx="4053488" cy="525162"/>
          </a:xfrm>
        </p:spPr>
        <p:txBody>
          <a:bodyPr anchor="t">
            <a:normAutofit/>
          </a:bodyPr>
          <a:lstStyle>
            <a:lvl1pPr algn="l">
              <a:defRPr sz="2400"/>
            </a:lvl1pPr>
          </a:lstStyle>
          <a:p>
            <a:r>
              <a:rPr lang="nl-NL"/>
              <a:t>Klik om stijl te bewerken</a:t>
            </a:r>
            <a:endParaRPr lang="en-BE" dirty="0"/>
          </a:p>
        </p:txBody>
      </p:sp>
      <p:sp>
        <p:nvSpPr>
          <p:cNvPr id="3" name="Content Placeholder 2">
            <a:extLst>
              <a:ext uri="{FF2B5EF4-FFF2-40B4-BE49-F238E27FC236}">
                <a16:creationId xmlns:a16="http://schemas.microsoft.com/office/drawing/2014/main" id="{DC70FD0F-9F82-D841-856F-610FB34F3D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4" name="Text Placeholder 3">
            <a:extLst>
              <a:ext uri="{FF2B5EF4-FFF2-40B4-BE49-F238E27FC236}">
                <a16:creationId xmlns:a16="http://schemas.microsoft.com/office/drawing/2014/main" id="{DC434829-E849-8B48-A37D-A4CCA2021803}"/>
              </a:ext>
            </a:extLst>
          </p:cNvPr>
          <p:cNvSpPr>
            <a:spLocks noGrp="1"/>
          </p:cNvSpPr>
          <p:nvPr>
            <p:ph type="body" sz="half" idx="2"/>
          </p:nvPr>
        </p:nvSpPr>
        <p:spPr>
          <a:xfrm>
            <a:off x="839788" y="1543479"/>
            <a:ext cx="40534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Slide Number Placeholder 6">
            <a:extLst>
              <a:ext uri="{FF2B5EF4-FFF2-40B4-BE49-F238E27FC236}">
                <a16:creationId xmlns:a16="http://schemas.microsoft.com/office/drawing/2014/main" id="{69721EF9-07D4-ED4D-A22C-84067095FEFA}"/>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17892957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BEE2-DA3F-7E4B-B826-97A20952EC90}"/>
              </a:ext>
            </a:extLst>
          </p:cNvPr>
          <p:cNvSpPr>
            <a:spLocks noGrp="1"/>
          </p:cNvSpPr>
          <p:nvPr>
            <p:ph type="title"/>
          </p:nvPr>
        </p:nvSpPr>
        <p:spPr>
          <a:xfrm>
            <a:off x="7314259" y="3458176"/>
            <a:ext cx="4299035" cy="1600200"/>
          </a:xfrm>
        </p:spPr>
        <p:txBody>
          <a:bodyPr anchor="b">
            <a:normAutofit/>
          </a:bodyPr>
          <a:lstStyle>
            <a:lvl1pPr>
              <a:defRPr sz="2400" b="1"/>
            </a:lvl1pPr>
          </a:lstStyle>
          <a:p>
            <a:r>
              <a:rPr lang="nl-NL"/>
              <a:t>Klik om stijl te bewerken</a:t>
            </a:r>
            <a:endParaRPr lang="en-BE" dirty="0"/>
          </a:p>
        </p:txBody>
      </p:sp>
      <p:sp>
        <p:nvSpPr>
          <p:cNvPr id="3" name="Picture Placeholder 2">
            <a:extLst>
              <a:ext uri="{FF2B5EF4-FFF2-40B4-BE49-F238E27FC236}">
                <a16:creationId xmlns:a16="http://schemas.microsoft.com/office/drawing/2014/main" id="{00D51ABB-8128-6B48-A399-3DFAC0088CDE}"/>
              </a:ext>
            </a:extLst>
          </p:cNvPr>
          <p:cNvSpPr>
            <a:spLocks noGrp="1"/>
          </p:cNvSpPr>
          <p:nvPr>
            <p:ph type="pic" idx="1"/>
          </p:nvPr>
        </p:nvSpPr>
        <p:spPr>
          <a:xfrm>
            <a:off x="839788" y="5549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BE" dirty="0"/>
          </a:p>
        </p:txBody>
      </p:sp>
      <p:sp>
        <p:nvSpPr>
          <p:cNvPr id="4" name="Text Placeholder 3">
            <a:extLst>
              <a:ext uri="{FF2B5EF4-FFF2-40B4-BE49-F238E27FC236}">
                <a16:creationId xmlns:a16="http://schemas.microsoft.com/office/drawing/2014/main" id="{FD2E8243-49A0-B044-9A06-06B53CA87796}"/>
              </a:ext>
            </a:extLst>
          </p:cNvPr>
          <p:cNvSpPr>
            <a:spLocks noGrp="1"/>
          </p:cNvSpPr>
          <p:nvPr>
            <p:ph type="body" sz="half" idx="2"/>
          </p:nvPr>
        </p:nvSpPr>
        <p:spPr>
          <a:xfrm>
            <a:off x="7314259" y="5065516"/>
            <a:ext cx="4299035" cy="3630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Slide Number Placeholder 6">
            <a:extLst>
              <a:ext uri="{FF2B5EF4-FFF2-40B4-BE49-F238E27FC236}">
                <a16:creationId xmlns:a16="http://schemas.microsoft.com/office/drawing/2014/main" id="{B628D01B-47CF-4A48-ABAE-ECEA478431FF}"/>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536746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angepaste inde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C908AF-E621-2D44-B525-1A29123F2C02}"/>
              </a:ext>
            </a:extLst>
          </p:cNvPr>
          <p:cNvSpPr>
            <a:spLocks noGrp="1"/>
          </p:cNvSpPr>
          <p:nvPr>
            <p:ph type="sldNum" sz="quarter" idx="10"/>
          </p:nvPr>
        </p:nvSpPr>
        <p:spPr/>
        <p:txBody>
          <a:bodyPr/>
          <a:lstStyle/>
          <a:p>
            <a:fld id="{E280F6CC-6784-A943-B01C-08A9FA42E5E8}" type="slidenum">
              <a:rPr lang="en-BE" smtClean="0"/>
              <a:pPr/>
              <a:t>‹N°›</a:t>
            </a:fld>
            <a:endParaRPr lang="en-BE" dirty="0"/>
          </a:p>
        </p:txBody>
      </p:sp>
    </p:spTree>
    <p:extLst>
      <p:ext uri="{BB962C8B-B14F-4D97-AF65-F5344CB8AC3E}">
        <p14:creationId xmlns:p14="http://schemas.microsoft.com/office/powerpoint/2010/main" val="1510564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4AADDB-5007-984E-A614-8965A6BC12D1}"/>
              </a:ext>
            </a:extLst>
          </p:cNvPr>
          <p:cNvSpPr>
            <a:spLocks noGrp="1"/>
          </p:cNvSpPr>
          <p:nvPr>
            <p:ph type="sldNum" sz="quarter" idx="12"/>
          </p:nvPr>
        </p:nvSpPr>
        <p:spPr/>
        <p:txBody>
          <a:bodyPr/>
          <a:lstStyle/>
          <a:p>
            <a:fld id="{E280F6CC-6784-A943-B01C-08A9FA42E5E8}" type="slidenum">
              <a:rPr lang="en-BE" smtClean="0"/>
              <a:t>‹N°›</a:t>
            </a:fld>
            <a:endParaRPr lang="en-BE"/>
          </a:p>
        </p:txBody>
      </p:sp>
    </p:spTree>
    <p:extLst>
      <p:ext uri="{BB962C8B-B14F-4D97-AF65-F5344CB8AC3E}">
        <p14:creationId xmlns:p14="http://schemas.microsoft.com/office/powerpoint/2010/main" val="2646715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189DDB-5136-0948-954A-82B1D6CB9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BE" dirty="0"/>
          </a:p>
        </p:txBody>
      </p:sp>
      <p:sp>
        <p:nvSpPr>
          <p:cNvPr id="3" name="Text Placeholder 2">
            <a:extLst>
              <a:ext uri="{FF2B5EF4-FFF2-40B4-BE49-F238E27FC236}">
                <a16:creationId xmlns:a16="http://schemas.microsoft.com/office/drawing/2014/main" id="{28E78492-3FA1-6446-BE0F-E097B8894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BE" dirty="0"/>
          </a:p>
        </p:txBody>
      </p:sp>
      <p:sp>
        <p:nvSpPr>
          <p:cNvPr id="6" name="Slide Number Placeholder 5">
            <a:extLst>
              <a:ext uri="{FF2B5EF4-FFF2-40B4-BE49-F238E27FC236}">
                <a16:creationId xmlns:a16="http://schemas.microsoft.com/office/drawing/2014/main" id="{058CA994-5C53-BD4F-992D-61DB89EC2BCE}"/>
              </a:ext>
            </a:extLst>
          </p:cNvPr>
          <p:cNvSpPr>
            <a:spLocks noGrp="1"/>
          </p:cNvSpPr>
          <p:nvPr>
            <p:ph type="sldNum" sz="quarter" idx="4"/>
          </p:nvPr>
        </p:nvSpPr>
        <p:spPr>
          <a:xfrm>
            <a:off x="8870094" y="6127750"/>
            <a:ext cx="2743200" cy="365125"/>
          </a:xfrm>
          <a:prstGeom prst="rect">
            <a:avLst/>
          </a:prstGeom>
        </p:spPr>
        <p:txBody>
          <a:bodyPr vert="horz" lIns="91440" tIns="45720" rIns="91440" bIns="45720" rtlCol="0" anchor="ctr"/>
          <a:lstStyle>
            <a:lvl1pPr algn="r">
              <a:defRPr sz="1400">
                <a:solidFill>
                  <a:schemeClr val="accent1"/>
                </a:solidFill>
              </a:defRPr>
            </a:lvl1pPr>
          </a:lstStyle>
          <a:p>
            <a:fld id="{E280F6CC-6784-A943-B01C-08A9FA42E5E8}" type="slidenum">
              <a:rPr lang="en-BE" smtClean="0"/>
              <a:pPr/>
              <a:t>‹N°›</a:t>
            </a:fld>
            <a:endParaRPr lang="en-BE" dirty="0"/>
          </a:p>
        </p:txBody>
      </p:sp>
    </p:spTree>
    <p:extLst>
      <p:ext uri="{BB962C8B-B14F-4D97-AF65-F5344CB8AC3E}">
        <p14:creationId xmlns:p14="http://schemas.microsoft.com/office/powerpoint/2010/main" val="161613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 id="2147483656" r:id="rId7"/>
    <p:sldLayoutId id="2147483657" r:id="rId8"/>
    <p:sldLayoutId id="2147483658" r:id="rId9"/>
    <p:sldLayoutId id="2147483655" r:id="rId10"/>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189DDB-5136-0948-954A-82B1D6CB9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BE" dirty="0"/>
          </a:p>
        </p:txBody>
      </p:sp>
      <p:sp>
        <p:nvSpPr>
          <p:cNvPr id="3" name="Text Placeholder 2">
            <a:extLst>
              <a:ext uri="{FF2B5EF4-FFF2-40B4-BE49-F238E27FC236}">
                <a16:creationId xmlns:a16="http://schemas.microsoft.com/office/drawing/2014/main" id="{28E78492-3FA1-6446-BE0F-E097B8894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6" name="Slide Number Placeholder 5">
            <a:extLst>
              <a:ext uri="{FF2B5EF4-FFF2-40B4-BE49-F238E27FC236}">
                <a16:creationId xmlns:a16="http://schemas.microsoft.com/office/drawing/2014/main" id="{058CA994-5C53-BD4F-992D-61DB89EC2BCE}"/>
              </a:ext>
            </a:extLst>
          </p:cNvPr>
          <p:cNvSpPr>
            <a:spLocks noGrp="1"/>
          </p:cNvSpPr>
          <p:nvPr>
            <p:ph type="sldNum" sz="quarter" idx="4"/>
          </p:nvPr>
        </p:nvSpPr>
        <p:spPr>
          <a:xfrm>
            <a:off x="8870094" y="6127750"/>
            <a:ext cx="2743200" cy="365125"/>
          </a:xfrm>
          <a:prstGeom prst="rect">
            <a:avLst/>
          </a:prstGeom>
        </p:spPr>
        <p:txBody>
          <a:bodyPr vert="horz" lIns="91440" tIns="45720" rIns="91440" bIns="45720" rtlCol="0" anchor="ctr"/>
          <a:lstStyle>
            <a:lvl1pPr algn="r">
              <a:defRPr sz="1400">
                <a:solidFill>
                  <a:schemeClr val="accent1"/>
                </a:solidFill>
              </a:defRPr>
            </a:lvl1pPr>
          </a:lstStyle>
          <a:p>
            <a:fld id="{E280F6CC-6784-A943-B01C-08A9FA42E5E8}" type="slidenum">
              <a:rPr lang="en-BE" smtClean="0"/>
              <a:pPr/>
              <a:t>‹N°›</a:t>
            </a:fld>
            <a:endParaRPr lang="en-BE" dirty="0"/>
          </a:p>
        </p:txBody>
      </p:sp>
    </p:spTree>
    <p:extLst>
      <p:ext uri="{BB962C8B-B14F-4D97-AF65-F5344CB8AC3E}">
        <p14:creationId xmlns:p14="http://schemas.microsoft.com/office/powerpoint/2010/main" val="118661904"/>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tmp"/><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3.tmp"/><Relationship Id="rId4" Type="http://schemas.openxmlformats.org/officeDocument/2006/relationships/diagramQuickStyle" Target="../diagrams/quickStyle1.xml"/><Relationship Id="rId9" Type="http://schemas.openxmlformats.org/officeDocument/2006/relationships/image" Target="../media/image12.tmp"/></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3.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23.png"/><Relationship Id="rId5" Type="http://schemas.openxmlformats.org/officeDocument/2006/relationships/diagramColors" Target="../diagrams/colors3.xml"/><Relationship Id="rId10" Type="http://schemas.openxmlformats.org/officeDocument/2006/relationships/image" Target="../media/image22.png"/><Relationship Id="rId4" Type="http://schemas.openxmlformats.org/officeDocument/2006/relationships/diagramQuickStyle" Target="../diagrams/quickStyle3.xml"/><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gif"/><Relationship Id="rId4" Type="http://schemas.openxmlformats.org/officeDocument/2006/relationships/image" Target="../media/image53.gif"/></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62.pn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3.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99FE-EEF2-5249-9EB2-0108395D220F}"/>
              </a:ext>
            </a:extLst>
          </p:cNvPr>
          <p:cNvSpPr>
            <a:spLocks noGrp="1"/>
          </p:cNvSpPr>
          <p:nvPr>
            <p:ph type="ctrTitle"/>
          </p:nvPr>
        </p:nvSpPr>
        <p:spPr>
          <a:xfrm>
            <a:off x="1073424" y="1396999"/>
            <a:ext cx="6419576" cy="1886829"/>
          </a:xfrm>
        </p:spPr>
        <p:txBody>
          <a:bodyPr>
            <a:normAutofit fontScale="90000"/>
          </a:bodyPr>
          <a:lstStyle/>
          <a:p>
            <a:pPr>
              <a:lnSpc>
                <a:spcPct val="100000"/>
              </a:lnSpc>
            </a:pPr>
            <a:r>
              <a:rPr lang="fr-FR" b="1" dirty="0"/>
              <a:t>Ergonomie au travail et </a:t>
            </a:r>
            <a:br>
              <a:rPr lang="fr-FR" b="1" dirty="0"/>
            </a:br>
            <a:r>
              <a:rPr lang="fr-FR" b="1" dirty="0"/>
              <a:t>prévention des TMS</a:t>
            </a:r>
            <a:endParaRPr lang="en-BE" b="1" dirty="0"/>
          </a:p>
        </p:txBody>
      </p:sp>
      <p:pic>
        <p:nvPicPr>
          <p:cNvPr id="7" name="Image 6">
            <a:extLst>
              <a:ext uri="{FF2B5EF4-FFF2-40B4-BE49-F238E27FC236}">
                <a16:creationId xmlns:a16="http://schemas.microsoft.com/office/drawing/2014/main" id="{F3F7D46C-5661-D20A-1832-912C2D5A71FE}"/>
              </a:ext>
            </a:extLst>
          </p:cNvPr>
          <p:cNvPicPr>
            <a:picLocks noChangeAspect="1"/>
          </p:cNvPicPr>
          <p:nvPr/>
        </p:nvPicPr>
        <p:blipFill>
          <a:blip r:embed="rId2"/>
          <a:stretch>
            <a:fillRect/>
          </a:stretch>
        </p:blipFill>
        <p:spPr>
          <a:xfrm>
            <a:off x="8389256" y="0"/>
            <a:ext cx="3802745" cy="2511247"/>
          </a:xfrm>
          <a:prstGeom prst="rect">
            <a:avLst/>
          </a:prstGeom>
        </p:spPr>
      </p:pic>
      <p:sp>
        <p:nvSpPr>
          <p:cNvPr id="8" name="Subtitle 2">
            <a:extLst>
              <a:ext uri="{FF2B5EF4-FFF2-40B4-BE49-F238E27FC236}">
                <a16:creationId xmlns:a16="http://schemas.microsoft.com/office/drawing/2014/main" id="{D96D0A8F-2BCB-9C8E-BE31-8AD5444A0672}"/>
              </a:ext>
            </a:extLst>
          </p:cNvPr>
          <p:cNvSpPr txBox="1">
            <a:spLocks/>
          </p:cNvSpPr>
          <p:nvPr/>
        </p:nvSpPr>
        <p:spPr>
          <a:xfrm>
            <a:off x="1073424" y="3737357"/>
            <a:ext cx="10363202" cy="188682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l-BE" sz="2400" b="1" i="1" dirty="0">
                <a:solidFill>
                  <a:schemeClr val="bg1">
                    <a:lumMod val="50000"/>
                  </a:schemeClr>
                </a:solidFill>
              </a:rPr>
              <a:t>Marie-Elise Van Bellingen</a:t>
            </a:r>
          </a:p>
          <a:p>
            <a:pPr marL="0" indent="0">
              <a:spcBef>
                <a:spcPts val="0"/>
              </a:spcBef>
              <a:buFont typeface="Arial" panose="020B0604020202020204" pitchFamily="34" charset="0"/>
              <a:buNone/>
            </a:pPr>
            <a:r>
              <a:rPr lang="fr-BE" sz="2200" i="1" dirty="0">
                <a:solidFill>
                  <a:schemeClr val="bg1">
                    <a:lumMod val="50000"/>
                  </a:schemeClr>
                </a:solidFill>
              </a:rPr>
              <a:t>Juriste à la </a:t>
            </a:r>
            <a:r>
              <a:rPr lang="nl-BE" sz="2200" i="1" dirty="0">
                <a:solidFill>
                  <a:schemeClr val="bg1">
                    <a:lumMod val="50000"/>
                  </a:schemeClr>
                </a:solidFill>
              </a:rPr>
              <a:t>DG Humanisation </a:t>
            </a:r>
            <a:r>
              <a:rPr lang="fr-BE" sz="2200" i="1" dirty="0">
                <a:solidFill>
                  <a:schemeClr val="bg1">
                    <a:lumMod val="50000"/>
                  </a:schemeClr>
                </a:solidFill>
              </a:rPr>
              <a:t>du</a:t>
            </a:r>
            <a:r>
              <a:rPr lang="nl-BE" sz="2200" i="1" dirty="0">
                <a:solidFill>
                  <a:schemeClr val="bg1">
                    <a:lumMod val="50000"/>
                  </a:schemeClr>
                </a:solidFill>
              </a:rPr>
              <a:t> T</a:t>
            </a:r>
            <a:r>
              <a:rPr lang="fr-FR" sz="2200" i="1" dirty="0" err="1">
                <a:solidFill>
                  <a:schemeClr val="bg1">
                    <a:lumMod val="50000"/>
                  </a:schemeClr>
                </a:solidFill>
              </a:rPr>
              <a:t>ravail</a:t>
            </a:r>
            <a:endParaRPr lang="fr-FR" sz="2200" i="1" dirty="0">
              <a:solidFill>
                <a:schemeClr val="bg1">
                  <a:lumMod val="50000"/>
                </a:schemeClr>
              </a:solidFill>
            </a:endParaRPr>
          </a:p>
          <a:p>
            <a:pPr marL="0" indent="0">
              <a:spcBef>
                <a:spcPts val="0"/>
              </a:spcBef>
              <a:buFont typeface="Arial" panose="020B0604020202020204" pitchFamily="34" charset="0"/>
              <a:buNone/>
            </a:pPr>
            <a:endParaRPr lang="fr-FR" sz="2400" i="1" dirty="0">
              <a:solidFill>
                <a:schemeClr val="bg1">
                  <a:lumMod val="50000"/>
                </a:schemeClr>
              </a:solidFill>
            </a:endParaRPr>
          </a:p>
          <a:p>
            <a:pPr marL="0" indent="0" algn="l">
              <a:spcBef>
                <a:spcPts val="0"/>
              </a:spcBef>
              <a:buNone/>
            </a:pPr>
            <a:r>
              <a:rPr lang="fr-FR" sz="2400" b="1" i="1" dirty="0">
                <a:solidFill>
                  <a:schemeClr val="bg1">
                    <a:lumMod val="50000"/>
                  </a:schemeClr>
                </a:solidFill>
              </a:rPr>
              <a:t>Nicoleta Manolescu</a:t>
            </a:r>
          </a:p>
          <a:p>
            <a:pPr marL="0" indent="0" algn="l">
              <a:spcBef>
                <a:spcPts val="0"/>
              </a:spcBef>
              <a:buNone/>
            </a:pPr>
            <a:r>
              <a:rPr lang="fr-FR" sz="2200" i="1" dirty="0">
                <a:solidFill>
                  <a:schemeClr val="bg1">
                    <a:lumMod val="50000"/>
                  </a:schemeClr>
                </a:solidFill>
              </a:rPr>
              <a:t>Inspectrice DG Contrôle du bien-être au Travail, direction de Bruxelles-Capitale, coordinatrice ergonomie à la Division</a:t>
            </a:r>
            <a:r>
              <a:rPr lang="fr-BE" sz="2200" i="1" dirty="0">
                <a:solidFill>
                  <a:schemeClr val="bg1">
                    <a:lumMod val="50000"/>
                  </a:schemeClr>
                </a:solidFill>
              </a:rPr>
              <a:t> de la gestion des connaissances en matière de bien-être au travail</a:t>
            </a:r>
            <a:endParaRPr lang="fr-FR" sz="2200" i="1" dirty="0">
              <a:solidFill>
                <a:schemeClr val="bg1">
                  <a:lumMod val="50000"/>
                </a:schemeClr>
              </a:solidFill>
            </a:endParaRPr>
          </a:p>
          <a:p>
            <a:pPr marL="0" indent="0">
              <a:buFont typeface="Arial" panose="020B0604020202020204" pitchFamily="34" charset="0"/>
              <a:buNone/>
            </a:pPr>
            <a:endParaRPr lang="fr-FR" sz="1400" i="1" dirty="0">
              <a:solidFill>
                <a:schemeClr val="accent4"/>
              </a:solidFill>
            </a:endParaRPr>
          </a:p>
        </p:txBody>
      </p:sp>
    </p:spTree>
    <p:extLst>
      <p:ext uri="{BB962C8B-B14F-4D97-AF65-F5344CB8AC3E}">
        <p14:creationId xmlns:p14="http://schemas.microsoft.com/office/powerpoint/2010/main" val="275451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F4B3FDC-F6C7-D3B3-E278-E5619F7D98E5}"/>
              </a:ext>
            </a:extLst>
          </p:cNvPr>
          <p:cNvSpPr>
            <a:spLocks noGrp="1"/>
          </p:cNvSpPr>
          <p:nvPr>
            <p:ph type="sldNum" sz="quarter" idx="12"/>
          </p:nvPr>
        </p:nvSpPr>
        <p:spPr/>
        <p:txBody>
          <a:bodyPr/>
          <a:lstStyle/>
          <a:p>
            <a:fld id="{E280F6CC-6784-A943-B01C-08A9FA42E5E8}" type="slidenum">
              <a:rPr lang="en-BE" smtClean="0"/>
              <a:t>2</a:t>
            </a:fld>
            <a:endParaRPr lang="en-BE"/>
          </a:p>
        </p:txBody>
      </p:sp>
      <p:sp>
        <p:nvSpPr>
          <p:cNvPr id="20" name="ZoneTexte 19">
            <a:extLst>
              <a:ext uri="{FF2B5EF4-FFF2-40B4-BE49-F238E27FC236}">
                <a16:creationId xmlns:a16="http://schemas.microsoft.com/office/drawing/2014/main" id="{127031B4-AA42-BD7B-B4AC-7078A52729F7}"/>
              </a:ext>
            </a:extLst>
          </p:cNvPr>
          <p:cNvSpPr txBox="1"/>
          <p:nvPr/>
        </p:nvSpPr>
        <p:spPr>
          <a:xfrm>
            <a:off x="614921" y="1006363"/>
            <a:ext cx="5481079" cy="4139595"/>
          </a:xfrm>
          <a:prstGeom prst="rect">
            <a:avLst/>
          </a:prstGeom>
          <a:noFill/>
        </p:spPr>
        <p:txBody>
          <a:bodyPr wrap="square">
            <a:spAutoFit/>
          </a:bodyPr>
          <a:lstStyle/>
          <a:p>
            <a:endParaRPr lang="fr-BE" dirty="0"/>
          </a:p>
          <a:p>
            <a:pPr marL="342900" indent="-342900">
              <a:spcBef>
                <a:spcPts val="600"/>
              </a:spcBef>
              <a:buFont typeface="+mj-lt"/>
              <a:buAutoNum type="arabicPeriod"/>
            </a:pPr>
            <a:r>
              <a:rPr lang="fr-BE" sz="2000" b="1" dirty="0">
                <a:solidFill>
                  <a:schemeClr val="accent1"/>
                </a:solidFill>
              </a:rPr>
              <a:t>Pourquoi un AR sur l’ergonomie au travail?</a:t>
            </a:r>
          </a:p>
          <a:p>
            <a:pPr marL="342900" indent="-342900">
              <a:spcBef>
                <a:spcPts val="600"/>
              </a:spcBef>
              <a:buFont typeface="+mj-lt"/>
              <a:buAutoNum type="arabicPeriod"/>
            </a:pPr>
            <a:r>
              <a:rPr lang="fr-BE" sz="2000" b="1" dirty="0">
                <a:solidFill>
                  <a:schemeClr val="accent1"/>
                </a:solidFill>
              </a:rPr>
              <a:t>Contexte de la nouvelle règlementation</a:t>
            </a:r>
          </a:p>
          <a:p>
            <a:pPr marL="342900" indent="-342900">
              <a:spcBef>
                <a:spcPts val="600"/>
              </a:spcBef>
              <a:buFont typeface="+mj-lt"/>
              <a:buAutoNum type="arabicPeriod"/>
            </a:pPr>
            <a:r>
              <a:rPr lang="fr-BE" sz="2000" b="1" dirty="0">
                <a:solidFill>
                  <a:schemeClr val="accent1"/>
                </a:solidFill>
              </a:rPr>
              <a:t>Aperçu des modifications </a:t>
            </a:r>
          </a:p>
          <a:p>
            <a:pPr marL="342900" indent="-342900">
              <a:spcBef>
                <a:spcPts val="600"/>
              </a:spcBef>
              <a:buFont typeface="+mj-lt"/>
              <a:buAutoNum type="arabicPeriod"/>
            </a:pPr>
            <a:r>
              <a:rPr lang="fr-BE" sz="2000" b="1" dirty="0">
                <a:solidFill>
                  <a:schemeClr val="accent1"/>
                </a:solidFill>
              </a:rPr>
              <a:t>Nouvelles définitions dans le code du bien-être au travail</a:t>
            </a:r>
          </a:p>
          <a:p>
            <a:pPr marL="342900" indent="-342900">
              <a:spcBef>
                <a:spcPts val="600"/>
              </a:spcBef>
              <a:buFont typeface="+mj-lt"/>
              <a:buAutoNum type="arabicPeriod"/>
            </a:pPr>
            <a:r>
              <a:rPr lang="fr-BE" sz="2000" b="1" dirty="0">
                <a:solidFill>
                  <a:schemeClr val="accent1"/>
                </a:solidFill>
              </a:rPr>
              <a:t>Nouveautés dans le livre VIII du code</a:t>
            </a:r>
          </a:p>
          <a:p>
            <a:pPr marL="914400" lvl="1" indent="-457200">
              <a:spcBef>
                <a:spcPts val="600"/>
              </a:spcBef>
              <a:buFont typeface="+mj-lt"/>
              <a:buAutoNum type="alphaUcPeriod"/>
            </a:pPr>
            <a:r>
              <a:rPr lang="fr-BE" sz="2000" b="1" dirty="0">
                <a:solidFill>
                  <a:schemeClr val="accent1"/>
                </a:solidFill>
              </a:rPr>
              <a:t>Analyse des risques</a:t>
            </a:r>
          </a:p>
          <a:p>
            <a:pPr marL="914400" lvl="1" indent="-457200">
              <a:spcBef>
                <a:spcPts val="600"/>
              </a:spcBef>
              <a:buFont typeface="+mj-lt"/>
              <a:buAutoNum type="alphaUcPeriod"/>
            </a:pPr>
            <a:r>
              <a:rPr lang="fr-BE" sz="2000" b="1" dirty="0">
                <a:solidFill>
                  <a:schemeClr val="accent1"/>
                </a:solidFill>
              </a:rPr>
              <a:t>Mesures de prévention</a:t>
            </a:r>
          </a:p>
          <a:p>
            <a:pPr marL="914400" lvl="1" indent="-457200">
              <a:spcBef>
                <a:spcPts val="600"/>
              </a:spcBef>
              <a:buFont typeface="+mj-lt"/>
              <a:buAutoNum type="alphaUcPeriod"/>
            </a:pPr>
            <a:r>
              <a:rPr lang="fr-BE" sz="2000" b="1" dirty="0">
                <a:solidFill>
                  <a:schemeClr val="accent1"/>
                </a:solidFill>
              </a:rPr>
              <a:t>Formation et information des travailleurs</a:t>
            </a:r>
          </a:p>
          <a:p>
            <a:pPr marL="914400" lvl="1" indent="-457200">
              <a:spcBef>
                <a:spcPts val="600"/>
              </a:spcBef>
              <a:buFont typeface="+mj-lt"/>
              <a:buAutoNum type="alphaUcPeriod"/>
            </a:pPr>
            <a:r>
              <a:rPr lang="fr-BE" sz="2000" b="1" dirty="0">
                <a:solidFill>
                  <a:schemeClr val="accent1"/>
                </a:solidFill>
              </a:rPr>
              <a:t>Surveillance de la santé</a:t>
            </a:r>
          </a:p>
        </p:txBody>
      </p:sp>
      <p:pic>
        <p:nvPicPr>
          <p:cNvPr id="2" name="Image 1">
            <a:extLst>
              <a:ext uri="{FF2B5EF4-FFF2-40B4-BE49-F238E27FC236}">
                <a16:creationId xmlns:a16="http://schemas.microsoft.com/office/drawing/2014/main" id="{4DBD75CE-9F95-3E25-5B45-5575E9691CDD}"/>
              </a:ext>
            </a:extLst>
          </p:cNvPr>
          <p:cNvPicPr>
            <a:picLocks noChangeAspect="1"/>
          </p:cNvPicPr>
          <p:nvPr/>
        </p:nvPicPr>
        <p:blipFill>
          <a:blip r:embed="rId2"/>
          <a:stretch>
            <a:fillRect/>
          </a:stretch>
        </p:blipFill>
        <p:spPr>
          <a:xfrm>
            <a:off x="6375912" y="590977"/>
            <a:ext cx="5816088" cy="5340559"/>
          </a:xfrm>
          <a:prstGeom prst="rect">
            <a:avLst/>
          </a:prstGeom>
        </p:spPr>
      </p:pic>
    </p:spTree>
    <p:extLst>
      <p:ext uri="{BB962C8B-B14F-4D97-AF65-F5344CB8AC3E}">
        <p14:creationId xmlns:p14="http://schemas.microsoft.com/office/powerpoint/2010/main" val="215680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AB31978-6E38-A1FE-A154-DA1F81C24E8E}"/>
              </a:ext>
            </a:extLst>
          </p:cNvPr>
          <p:cNvSpPr>
            <a:spLocks noGrp="1"/>
          </p:cNvSpPr>
          <p:nvPr>
            <p:ph type="sldNum" sz="quarter" idx="12"/>
          </p:nvPr>
        </p:nvSpPr>
        <p:spPr/>
        <p:txBody>
          <a:bodyPr/>
          <a:lstStyle/>
          <a:p>
            <a:fld id="{E280F6CC-6784-A943-B01C-08A9FA42E5E8}" type="slidenum">
              <a:rPr lang="en-BE" smtClean="0"/>
              <a:t>3</a:t>
            </a:fld>
            <a:endParaRPr lang="en-BE"/>
          </a:p>
        </p:txBody>
      </p:sp>
      <p:sp>
        <p:nvSpPr>
          <p:cNvPr id="3" name="Titre 1">
            <a:extLst>
              <a:ext uri="{FF2B5EF4-FFF2-40B4-BE49-F238E27FC236}">
                <a16:creationId xmlns:a16="http://schemas.microsoft.com/office/drawing/2014/main" id="{505F194E-9EA5-6AE8-9698-542CB75DEBE5}"/>
              </a:ext>
            </a:extLst>
          </p:cNvPr>
          <p:cNvSpPr txBox="1">
            <a:spLocks/>
          </p:cNvSpPr>
          <p:nvPr/>
        </p:nvSpPr>
        <p:spPr>
          <a:xfrm>
            <a:off x="1362076" y="108505"/>
            <a:ext cx="10251218" cy="10707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fr-BE" sz="3000" b="1" dirty="0"/>
              <a:t>1. Pourquoi un nouvel AR sur l’ergonomie au travail?</a:t>
            </a:r>
          </a:p>
        </p:txBody>
      </p:sp>
      <p:graphicFrame>
        <p:nvGraphicFramePr>
          <p:cNvPr id="7" name="Grafiek 5">
            <a:extLst>
              <a:ext uri="{FF2B5EF4-FFF2-40B4-BE49-F238E27FC236}">
                <a16:creationId xmlns:a16="http://schemas.microsoft.com/office/drawing/2014/main" id="{09F3BBC1-88BE-16AA-6DEA-C8A2B951BF99}"/>
              </a:ext>
            </a:extLst>
          </p:cNvPr>
          <p:cNvGraphicFramePr/>
          <p:nvPr>
            <p:extLst>
              <p:ext uri="{D42A27DB-BD31-4B8C-83A1-F6EECF244321}">
                <p14:modId xmlns:p14="http://schemas.microsoft.com/office/powerpoint/2010/main" val="3766269935"/>
              </p:ext>
            </p:extLst>
          </p:nvPr>
        </p:nvGraphicFramePr>
        <p:xfrm>
          <a:off x="307459" y="1170444"/>
          <a:ext cx="7041433" cy="4438785"/>
        </p:xfrm>
        <a:graphic>
          <a:graphicData uri="http://schemas.openxmlformats.org/drawingml/2006/chart">
            <c:chart xmlns:c="http://schemas.openxmlformats.org/drawingml/2006/chart" xmlns:r="http://schemas.openxmlformats.org/officeDocument/2006/relationships" r:id="rId2"/>
          </a:graphicData>
        </a:graphic>
      </p:graphicFrame>
      <p:sp>
        <p:nvSpPr>
          <p:cNvPr id="2" name="Espace réservé du contenu 2">
            <a:extLst>
              <a:ext uri="{FF2B5EF4-FFF2-40B4-BE49-F238E27FC236}">
                <a16:creationId xmlns:a16="http://schemas.microsoft.com/office/drawing/2014/main" id="{B036A471-580E-0F06-8559-96264CE8DD34}"/>
              </a:ext>
            </a:extLst>
          </p:cNvPr>
          <p:cNvSpPr>
            <a:spLocks noGrp="1"/>
          </p:cNvSpPr>
          <p:nvPr>
            <p:ph idx="1"/>
          </p:nvPr>
        </p:nvSpPr>
        <p:spPr>
          <a:xfrm>
            <a:off x="7669681" y="1337481"/>
            <a:ext cx="4163098" cy="4271748"/>
          </a:xfrm>
        </p:spPr>
        <p:txBody>
          <a:bodyPr>
            <a:normAutofit fontScale="85000" lnSpcReduction="10000"/>
          </a:bodyPr>
          <a:lstStyle/>
          <a:p>
            <a:pPr marL="0" indent="0">
              <a:spcBef>
                <a:spcPts val="0"/>
              </a:spcBef>
              <a:buNone/>
            </a:pPr>
            <a:r>
              <a:rPr lang="fr-BE" sz="2100" b="1" dirty="0">
                <a:solidFill>
                  <a:schemeClr val="accent3"/>
                </a:solidFill>
              </a:rPr>
              <a:t>EXPOSITION DES TRAVAILLEURS AUX RISQUES BIOMÉCANIQUES:</a:t>
            </a:r>
          </a:p>
          <a:p>
            <a:pPr marL="0" indent="0">
              <a:spcBef>
                <a:spcPts val="0"/>
              </a:spcBef>
              <a:buNone/>
            </a:pPr>
            <a:r>
              <a:rPr lang="fr-BE" sz="2100" b="1" dirty="0">
                <a:solidFill>
                  <a:schemeClr val="accent3"/>
                </a:solidFill>
              </a:rPr>
              <a:t> </a:t>
            </a:r>
            <a:r>
              <a:rPr lang="fr-BE" sz="1600" b="1" dirty="0">
                <a:solidFill>
                  <a:schemeClr val="accent3"/>
                </a:solidFill>
              </a:rPr>
              <a:t>(CHIFFRES EUROFOUND 2021)</a:t>
            </a:r>
          </a:p>
          <a:p>
            <a:pPr>
              <a:buFont typeface="Wingdings" panose="05000000000000000000" pitchFamily="2" charset="2"/>
              <a:buChar char="§"/>
            </a:pPr>
            <a:r>
              <a:rPr lang="fr-BE" sz="2400" dirty="0">
                <a:solidFill>
                  <a:schemeClr val="accent3"/>
                </a:solidFill>
              </a:rPr>
              <a:t>24% ont un travail qui implique souvent/toujours des positions douloureuses ou fatigantes </a:t>
            </a:r>
          </a:p>
          <a:p>
            <a:pPr>
              <a:buFont typeface="Wingdings" panose="05000000000000000000" pitchFamily="2" charset="2"/>
              <a:buChar char="§"/>
            </a:pPr>
            <a:r>
              <a:rPr lang="fr-BE" sz="2400" dirty="0">
                <a:solidFill>
                  <a:schemeClr val="accent3"/>
                </a:solidFill>
              </a:rPr>
              <a:t>9% doivent souvent/toujours soulever ou déplacer des personnes</a:t>
            </a:r>
          </a:p>
          <a:p>
            <a:pPr>
              <a:buFont typeface="Wingdings" panose="05000000000000000000" pitchFamily="2" charset="2"/>
              <a:buChar char="§"/>
            </a:pPr>
            <a:r>
              <a:rPr lang="fr-BE" sz="2400" dirty="0">
                <a:solidFill>
                  <a:schemeClr val="accent3"/>
                </a:solidFill>
              </a:rPr>
              <a:t>18% doivent souvent/toujours porter ou déplacer des charges lourdes </a:t>
            </a:r>
          </a:p>
          <a:p>
            <a:pPr>
              <a:buFont typeface="Wingdings" panose="05000000000000000000" pitchFamily="2" charset="2"/>
              <a:buChar char="§"/>
            </a:pPr>
            <a:r>
              <a:rPr lang="fr-BE" sz="2400" dirty="0">
                <a:solidFill>
                  <a:schemeClr val="accent3"/>
                </a:solidFill>
              </a:rPr>
              <a:t>60% ont un travail qui implique souvent/toujours des mouvements répétitifs de la main ou du bras</a:t>
            </a:r>
          </a:p>
        </p:txBody>
      </p:sp>
    </p:spTree>
    <p:extLst>
      <p:ext uri="{BB962C8B-B14F-4D97-AF65-F5344CB8AC3E}">
        <p14:creationId xmlns:p14="http://schemas.microsoft.com/office/powerpoint/2010/main" val="57151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graphicFrame>
        <p:nvGraphicFramePr>
          <p:cNvPr id="5" name="Grafiek 6">
            <a:extLst>
              <a:ext uri="{FF2B5EF4-FFF2-40B4-BE49-F238E27FC236}">
                <a16:creationId xmlns:a16="http://schemas.microsoft.com/office/drawing/2014/main" id="{62E9D690-81A2-831A-2AD8-71CAAF030518}"/>
              </a:ext>
            </a:extLst>
          </p:cNvPr>
          <p:cNvGraphicFramePr>
            <a:graphicFrameLocks noGrp="1"/>
          </p:cNvGraphicFramePr>
          <p:nvPr>
            <p:ph idx="1"/>
            <p:extLst>
              <p:ext uri="{D42A27DB-BD31-4B8C-83A1-F6EECF244321}">
                <p14:modId xmlns:p14="http://schemas.microsoft.com/office/powerpoint/2010/main" val="3203916338"/>
              </p:ext>
            </p:extLst>
          </p:nvPr>
        </p:nvGraphicFramePr>
        <p:xfrm>
          <a:off x="838200" y="1266825"/>
          <a:ext cx="10774363" cy="4448175"/>
        </p:xfrm>
        <a:graphic>
          <a:graphicData uri="http://schemas.openxmlformats.org/drawingml/2006/chart">
            <c:chart xmlns:c="http://schemas.openxmlformats.org/drawingml/2006/chart" xmlns:r="http://schemas.openxmlformats.org/officeDocument/2006/relationships" r:id="rId2"/>
          </a:graphicData>
        </a:graphic>
      </p:graphicFrame>
      <p:sp>
        <p:nvSpPr>
          <p:cNvPr id="6" name="Titel 1">
            <a:extLst>
              <a:ext uri="{FF2B5EF4-FFF2-40B4-BE49-F238E27FC236}">
                <a16:creationId xmlns:a16="http://schemas.microsoft.com/office/drawing/2014/main" id="{F52F6C65-73D8-8130-6DF5-8496C2222BA8}"/>
              </a:ext>
            </a:extLst>
          </p:cNvPr>
          <p:cNvSpPr>
            <a:spLocks noGrp="1"/>
          </p:cNvSpPr>
          <p:nvPr>
            <p:ph type="title"/>
          </p:nvPr>
        </p:nvSpPr>
        <p:spPr>
          <a:xfrm>
            <a:off x="838200" y="279400"/>
            <a:ext cx="9220200" cy="1325563"/>
          </a:xfrm>
        </p:spPr>
        <p:txBody>
          <a:bodyPr>
            <a:noAutofit/>
          </a:bodyPr>
          <a:lstStyle/>
          <a:p>
            <a:r>
              <a:rPr lang="fr-FR" sz="3000" b="1" dirty="0"/>
              <a:t>1. Pourquoi un nouvel AR sur l’ergonomie au travail?</a:t>
            </a:r>
          </a:p>
        </p:txBody>
      </p:sp>
    </p:spTree>
    <p:extLst>
      <p:ext uri="{BB962C8B-B14F-4D97-AF65-F5344CB8AC3E}">
        <p14:creationId xmlns:p14="http://schemas.microsoft.com/office/powerpoint/2010/main" val="1759096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023359-7183-B947-BA15-6E6DABB92F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graphicFrame>
        <p:nvGraphicFramePr>
          <p:cNvPr id="4" name="Tijdelijke aanduiding voor inhoud 4">
            <a:extLst>
              <a:ext uri="{FF2B5EF4-FFF2-40B4-BE49-F238E27FC236}">
                <a16:creationId xmlns:a16="http://schemas.microsoft.com/office/drawing/2014/main" id="{40414C18-4673-C2E1-FF08-1BBFFC8F7D6A}"/>
              </a:ext>
            </a:extLst>
          </p:cNvPr>
          <p:cNvGraphicFramePr>
            <a:graphicFrameLocks/>
          </p:cNvGraphicFramePr>
          <p:nvPr>
            <p:extLst>
              <p:ext uri="{D42A27DB-BD31-4B8C-83A1-F6EECF244321}">
                <p14:modId xmlns:p14="http://schemas.microsoft.com/office/powerpoint/2010/main" val="720347591"/>
              </p:ext>
            </p:extLst>
          </p:nvPr>
        </p:nvGraphicFramePr>
        <p:xfrm>
          <a:off x="838200" y="1114425"/>
          <a:ext cx="10774363" cy="4829175"/>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1">
            <a:extLst>
              <a:ext uri="{FF2B5EF4-FFF2-40B4-BE49-F238E27FC236}">
                <a16:creationId xmlns:a16="http://schemas.microsoft.com/office/drawing/2014/main" id="{E6E23113-1888-013A-4551-2A4967FC3355}"/>
              </a:ext>
            </a:extLst>
          </p:cNvPr>
          <p:cNvSpPr>
            <a:spLocks noGrp="1"/>
          </p:cNvSpPr>
          <p:nvPr>
            <p:ph type="title"/>
          </p:nvPr>
        </p:nvSpPr>
        <p:spPr>
          <a:xfrm>
            <a:off x="838200" y="145288"/>
            <a:ext cx="9220200" cy="1325563"/>
          </a:xfrm>
        </p:spPr>
        <p:txBody>
          <a:bodyPr>
            <a:noAutofit/>
          </a:bodyPr>
          <a:lstStyle/>
          <a:p>
            <a:r>
              <a:rPr lang="nl-BE" sz="3000" b="1" dirty="0"/>
              <a:t>1. </a:t>
            </a:r>
            <a:r>
              <a:rPr lang="nl-BE" sz="3000" b="1" dirty="0" err="1"/>
              <a:t>Pourquoi</a:t>
            </a:r>
            <a:r>
              <a:rPr lang="nl-BE" sz="3000" b="1" dirty="0"/>
              <a:t> </a:t>
            </a:r>
            <a:r>
              <a:rPr lang="nl-BE" sz="3000" b="1" dirty="0" err="1"/>
              <a:t>un</a:t>
            </a:r>
            <a:r>
              <a:rPr lang="nl-BE" sz="3000" b="1" dirty="0"/>
              <a:t> </a:t>
            </a:r>
            <a:r>
              <a:rPr lang="nl-BE" sz="3000" b="1" dirty="0" err="1"/>
              <a:t>nouvel</a:t>
            </a:r>
            <a:r>
              <a:rPr lang="nl-BE" sz="3000" b="1" dirty="0"/>
              <a:t> AR </a:t>
            </a:r>
            <a:r>
              <a:rPr lang="fr-FR" sz="3000" b="1" dirty="0"/>
              <a:t>sur l’ergonomie au travail?</a:t>
            </a:r>
            <a:endParaRPr lang="nl-BE" sz="3000" b="1" dirty="0"/>
          </a:p>
        </p:txBody>
      </p:sp>
      <p:cxnSp>
        <p:nvCxnSpPr>
          <p:cNvPr id="2" name="Rechte verbindingslijn met pijl 5">
            <a:extLst>
              <a:ext uri="{FF2B5EF4-FFF2-40B4-BE49-F238E27FC236}">
                <a16:creationId xmlns:a16="http://schemas.microsoft.com/office/drawing/2014/main" id="{2A359AD8-1506-3112-CEA9-23F20A7127B8}"/>
              </a:ext>
            </a:extLst>
          </p:cNvPr>
          <p:cNvCxnSpPr>
            <a:cxnSpLocks/>
          </p:cNvCxnSpPr>
          <p:nvPr/>
        </p:nvCxnSpPr>
        <p:spPr>
          <a:xfrm flipV="1">
            <a:off x="8226905" y="1996000"/>
            <a:ext cx="1756437" cy="19069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63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3CD8FC-5241-EEDC-C584-89D004E48F0B}"/>
              </a:ext>
            </a:extLst>
          </p:cNvPr>
          <p:cNvSpPr>
            <a:spLocks noGrp="1"/>
          </p:cNvSpPr>
          <p:nvPr>
            <p:ph type="title"/>
          </p:nvPr>
        </p:nvSpPr>
        <p:spPr>
          <a:xfrm>
            <a:off x="1294568" y="184874"/>
            <a:ext cx="8154230" cy="1007249"/>
          </a:xfrm>
        </p:spPr>
        <p:txBody>
          <a:bodyPr>
            <a:noAutofit/>
          </a:bodyPr>
          <a:lstStyle/>
          <a:p>
            <a:r>
              <a:rPr lang="fr-BE" sz="3000" b="1" dirty="0"/>
              <a:t>2. Contexte de la nouvelle règlementation  </a:t>
            </a:r>
          </a:p>
        </p:txBody>
      </p:sp>
      <p:sp>
        <p:nvSpPr>
          <p:cNvPr id="3" name="Espace réservé du contenu 2">
            <a:extLst>
              <a:ext uri="{FF2B5EF4-FFF2-40B4-BE49-F238E27FC236}">
                <a16:creationId xmlns:a16="http://schemas.microsoft.com/office/drawing/2014/main" id="{15853B6E-B051-9F35-14C9-97469A938476}"/>
              </a:ext>
            </a:extLst>
          </p:cNvPr>
          <p:cNvSpPr>
            <a:spLocks noGrp="1"/>
          </p:cNvSpPr>
          <p:nvPr>
            <p:ph idx="1"/>
          </p:nvPr>
        </p:nvSpPr>
        <p:spPr>
          <a:xfrm>
            <a:off x="514350" y="1324410"/>
            <a:ext cx="8477250" cy="2933701"/>
          </a:xfrm>
        </p:spPr>
        <p:txBody>
          <a:bodyPr>
            <a:normAutofit/>
          </a:bodyPr>
          <a:lstStyle/>
          <a:p>
            <a:r>
              <a:rPr lang="fr-BE" dirty="0"/>
              <a:t>Base = Loi bien-être  (art. 5, §1</a:t>
            </a:r>
            <a:r>
              <a:rPr lang="fr-BE" baseline="30000" dirty="0"/>
              <a:t>er</a:t>
            </a:r>
            <a:r>
              <a:rPr lang="fr-BE" dirty="0"/>
              <a:t>) </a:t>
            </a:r>
          </a:p>
          <a:p>
            <a:r>
              <a:rPr lang="fr-BE" dirty="0"/>
              <a:t>Code Bien-être au travail: livre VIII = limité: </a:t>
            </a:r>
          </a:p>
          <a:p>
            <a:pPr lvl="1"/>
            <a:r>
              <a:rPr lang="fr-BE" sz="1600" i="1" dirty="0"/>
              <a:t>Sièges de travail et de repos (&gt;RGPT)</a:t>
            </a:r>
          </a:p>
          <a:p>
            <a:pPr lvl="1"/>
            <a:r>
              <a:rPr lang="fr-BE" sz="1600" i="1" dirty="0"/>
              <a:t>Manutention manuelle de charges + écrans (Directives EU &gt; ’90)</a:t>
            </a:r>
          </a:p>
          <a:p>
            <a:r>
              <a:rPr lang="fr-BE" dirty="0"/>
              <a:t>Projet de directive EU TMS? </a:t>
            </a:r>
          </a:p>
          <a:p>
            <a:r>
              <a:rPr lang="fr-BE" dirty="0"/>
              <a:t>Belgique: plan BEMAT °2022</a:t>
            </a:r>
          </a:p>
          <a:p>
            <a:pPr marL="0" indent="0">
              <a:buNone/>
            </a:pPr>
            <a:endParaRPr lang="fr-BE" dirty="0"/>
          </a:p>
        </p:txBody>
      </p:sp>
      <p:sp>
        <p:nvSpPr>
          <p:cNvPr id="4" name="Espace réservé du numéro de diapositive 3">
            <a:extLst>
              <a:ext uri="{FF2B5EF4-FFF2-40B4-BE49-F238E27FC236}">
                <a16:creationId xmlns:a16="http://schemas.microsoft.com/office/drawing/2014/main" id="{8CE934FC-52F7-249E-2AED-0B1C10094AF9}"/>
              </a:ext>
            </a:extLst>
          </p:cNvPr>
          <p:cNvSpPr>
            <a:spLocks noGrp="1"/>
          </p:cNvSpPr>
          <p:nvPr>
            <p:ph type="sldNum" sz="quarter" idx="12"/>
          </p:nvPr>
        </p:nvSpPr>
        <p:spPr/>
        <p:txBody>
          <a:bodyPr/>
          <a:lstStyle/>
          <a:p>
            <a:fld id="{E280F6CC-6784-A943-B01C-08A9FA42E5E8}" type="slidenum">
              <a:rPr lang="en-BE" smtClean="0"/>
              <a:t>6</a:t>
            </a:fld>
            <a:endParaRPr lang="en-BE"/>
          </a:p>
        </p:txBody>
      </p:sp>
      <p:pic>
        <p:nvPicPr>
          <p:cNvPr id="6" name="Image 5">
            <a:extLst>
              <a:ext uri="{FF2B5EF4-FFF2-40B4-BE49-F238E27FC236}">
                <a16:creationId xmlns:a16="http://schemas.microsoft.com/office/drawing/2014/main" id="{7D8E56CB-77AC-C11E-E09C-08567C874BB7}"/>
              </a:ext>
            </a:extLst>
          </p:cNvPr>
          <p:cNvPicPr>
            <a:picLocks noChangeAspect="1"/>
          </p:cNvPicPr>
          <p:nvPr/>
        </p:nvPicPr>
        <p:blipFill>
          <a:blip r:embed="rId3"/>
          <a:stretch>
            <a:fillRect/>
          </a:stretch>
        </p:blipFill>
        <p:spPr>
          <a:xfrm>
            <a:off x="9448798" y="0"/>
            <a:ext cx="2743201" cy="1831703"/>
          </a:xfrm>
          <a:prstGeom prst="rect">
            <a:avLst/>
          </a:prstGeom>
        </p:spPr>
      </p:pic>
      <p:sp>
        <p:nvSpPr>
          <p:cNvPr id="7" name="Espace réservé du contenu 2">
            <a:extLst>
              <a:ext uri="{FF2B5EF4-FFF2-40B4-BE49-F238E27FC236}">
                <a16:creationId xmlns:a16="http://schemas.microsoft.com/office/drawing/2014/main" id="{4DC20076-5F51-1598-675C-FFB9AA6304B8}"/>
              </a:ext>
            </a:extLst>
          </p:cNvPr>
          <p:cNvSpPr txBox="1">
            <a:spLocks/>
          </p:cNvSpPr>
          <p:nvPr/>
        </p:nvSpPr>
        <p:spPr>
          <a:xfrm>
            <a:off x="4506685" y="4569553"/>
            <a:ext cx="7301001" cy="19233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BE" sz="2400" b="1" dirty="0">
                <a:solidFill>
                  <a:schemeClr val="accent1"/>
                </a:solidFill>
              </a:rPr>
              <a:t>Arrêté royal du 19 mars 2024 modifiant le livre VIII du code du bien-être au travail en ce qui concerne l’ergonomie et la prévention des TMS </a:t>
            </a:r>
          </a:p>
          <a:p>
            <a:pPr marL="457200" lvl="1" indent="0">
              <a:spcBef>
                <a:spcPts val="0"/>
              </a:spcBef>
              <a:buNone/>
            </a:pPr>
            <a:r>
              <a:rPr lang="fr-BE" b="1" i="1" dirty="0">
                <a:solidFill>
                  <a:schemeClr val="bg1">
                    <a:lumMod val="50000"/>
                  </a:schemeClr>
                </a:solidFill>
              </a:rPr>
              <a:t>Publication MB : 15 mai 2024</a:t>
            </a:r>
          </a:p>
          <a:p>
            <a:pPr marL="457200" lvl="1" indent="0">
              <a:spcBef>
                <a:spcPts val="0"/>
              </a:spcBef>
              <a:buNone/>
            </a:pPr>
            <a:r>
              <a:rPr lang="fr-BE" b="1" i="1" dirty="0">
                <a:solidFill>
                  <a:schemeClr val="bg1">
                    <a:lumMod val="50000"/>
                  </a:schemeClr>
                </a:solidFill>
              </a:rPr>
              <a:t>Entrée en vigueur : 25 mai 2024</a:t>
            </a:r>
          </a:p>
        </p:txBody>
      </p:sp>
      <p:sp>
        <p:nvSpPr>
          <p:cNvPr id="8" name="Pijl: rechts 12">
            <a:extLst>
              <a:ext uri="{FF2B5EF4-FFF2-40B4-BE49-F238E27FC236}">
                <a16:creationId xmlns:a16="http://schemas.microsoft.com/office/drawing/2014/main" id="{2B028968-39BC-D23A-A5CD-3F060C1CD49C}"/>
              </a:ext>
            </a:extLst>
          </p:cNvPr>
          <p:cNvSpPr/>
          <p:nvPr/>
        </p:nvSpPr>
        <p:spPr>
          <a:xfrm>
            <a:off x="3355835" y="4918289"/>
            <a:ext cx="857249" cy="6906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2">
            <a:extLst>
              <a:ext uri="{FF2B5EF4-FFF2-40B4-BE49-F238E27FC236}">
                <a16:creationId xmlns:a16="http://schemas.microsoft.com/office/drawing/2014/main" id="{D2668592-DA2D-1746-152A-EFEDFEE09A8C}"/>
              </a:ext>
            </a:extLst>
          </p:cNvPr>
          <p:cNvSpPr/>
          <p:nvPr/>
        </p:nvSpPr>
        <p:spPr>
          <a:xfrm>
            <a:off x="7493357" y="2012707"/>
            <a:ext cx="4119937" cy="23532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dirty="0"/>
              <a:t>« </a:t>
            </a:r>
            <a:r>
              <a:rPr lang="fr-BE" sz="1600" b="1" dirty="0"/>
              <a:t>adapter le travail à l'homme</a:t>
            </a:r>
            <a:r>
              <a:rPr lang="fr-BE" sz="1600" dirty="0"/>
              <a:t>, en particulier en ce qui concerne la conception des postes de travail, ainsi que le choix des équipements de travail et des méthodes de travail et de production, en vue notamment de rendre plus supportable le travail monotone et le travail cadencé et d'en atténuer les effets sur la santé »</a:t>
            </a:r>
            <a:endParaRPr lang="nl-BE" sz="1600" dirty="0"/>
          </a:p>
        </p:txBody>
      </p:sp>
      <p:cxnSp>
        <p:nvCxnSpPr>
          <p:cNvPr id="10" name="Rechte verbindingslijn met pijl 5">
            <a:extLst>
              <a:ext uri="{FF2B5EF4-FFF2-40B4-BE49-F238E27FC236}">
                <a16:creationId xmlns:a16="http://schemas.microsoft.com/office/drawing/2014/main" id="{1AC5FC8F-BA21-2CC7-3DFD-EBD86FE2019A}"/>
              </a:ext>
            </a:extLst>
          </p:cNvPr>
          <p:cNvCxnSpPr>
            <a:cxnSpLocks/>
          </p:cNvCxnSpPr>
          <p:nvPr/>
        </p:nvCxnSpPr>
        <p:spPr>
          <a:xfrm>
            <a:off x="5605162" y="1635853"/>
            <a:ext cx="1888195" cy="5122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60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7</a:t>
            </a:fld>
            <a:endParaRPr lang="en-BE"/>
          </a:p>
        </p:txBody>
      </p:sp>
      <p:sp>
        <p:nvSpPr>
          <p:cNvPr id="6" name="Espace réservé du contenu 5">
            <a:extLst>
              <a:ext uri="{FF2B5EF4-FFF2-40B4-BE49-F238E27FC236}">
                <a16:creationId xmlns:a16="http://schemas.microsoft.com/office/drawing/2014/main" id="{FE743CC1-03BC-AA39-F457-6A98876912D9}"/>
              </a:ext>
            </a:extLst>
          </p:cNvPr>
          <p:cNvSpPr>
            <a:spLocks noGrp="1"/>
          </p:cNvSpPr>
          <p:nvPr>
            <p:ph idx="1"/>
          </p:nvPr>
        </p:nvSpPr>
        <p:spPr>
          <a:xfrm>
            <a:off x="190501" y="597932"/>
            <a:ext cx="11258550" cy="6139933"/>
          </a:xfrm>
          <a:prstGeom prst="roundRect">
            <a:avLst/>
          </a:prstGeom>
          <a:solidFill>
            <a:schemeClr val="bg1"/>
          </a:solidFill>
          <a:ln>
            <a:solidFill>
              <a:srgbClr val="00B050"/>
            </a:solidFill>
          </a:ln>
        </p:spPr>
        <p:style>
          <a:lnRef idx="1">
            <a:schemeClr val="accent5"/>
          </a:lnRef>
          <a:fillRef idx="2">
            <a:schemeClr val="accent5"/>
          </a:fillRef>
          <a:effectRef idx="1">
            <a:schemeClr val="accent5"/>
          </a:effectRef>
          <a:fontRef idx="minor">
            <a:schemeClr val="dk1"/>
          </a:fontRef>
        </p:style>
        <p:txBody>
          <a:bodyPr>
            <a:normAutofit fontScale="25000" lnSpcReduction="20000"/>
          </a:bodyPr>
          <a:lstStyle/>
          <a:p>
            <a:pPr lvl="1">
              <a:lnSpc>
                <a:spcPct val="120000"/>
              </a:lnSpc>
              <a:spcBef>
                <a:spcPts val="0"/>
              </a:spcBef>
              <a:spcAft>
                <a:spcPts val="400"/>
              </a:spcAft>
            </a:pPr>
            <a:r>
              <a:rPr lang="fr-BE" sz="8000" b="1" i="0" dirty="0">
                <a:solidFill>
                  <a:srgbClr val="343A40"/>
                </a:solidFill>
                <a:effectLst/>
                <a:latin typeface="+mj-lt"/>
              </a:rPr>
              <a:t>Livre I</a:t>
            </a:r>
            <a:r>
              <a:rPr lang="fr-BE" sz="8000" b="1" baseline="30000" dirty="0">
                <a:solidFill>
                  <a:srgbClr val="343A40"/>
                </a:solidFill>
                <a:latin typeface="+mj-lt"/>
              </a:rPr>
              <a:t>er </a:t>
            </a:r>
            <a:r>
              <a:rPr lang="fr-BE" sz="8000" b="1" i="0" dirty="0">
                <a:solidFill>
                  <a:srgbClr val="343A40"/>
                </a:solidFill>
                <a:effectLst/>
                <a:latin typeface="+mj-lt"/>
              </a:rPr>
              <a:t>: Principes généraux </a:t>
            </a:r>
          </a:p>
          <a:p>
            <a:pPr lvl="2">
              <a:lnSpc>
                <a:spcPct val="120000"/>
              </a:lnSpc>
              <a:spcBef>
                <a:spcPts val="0"/>
              </a:spcBef>
              <a:spcAft>
                <a:spcPts val="400"/>
              </a:spcAft>
              <a:buFont typeface="Courier New" panose="02070309020205020404" pitchFamily="49" charset="0"/>
              <a:buChar char="o"/>
            </a:pPr>
            <a:r>
              <a:rPr lang="fr-BE" sz="8000" dirty="0">
                <a:solidFill>
                  <a:srgbClr val="343A40"/>
                </a:solidFill>
                <a:latin typeface="+mj-lt"/>
              </a:rPr>
              <a:t>Titre 1</a:t>
            </a:r>
            <a:r>
              <a:rPr lang="fr-BE" sz="8000" baseline="30000" dirty="0">
                <a:solidFill>
                  <a:srgbClr val="343A40"/>
                </a:solidFill>
                <a:latin typeface="+mj-lt"/>
              </a:rPr>
              <a:t>er</a:t>
            </a:r>
            <a:r>
              <a:rPr lang="fr-BE" sz="8000" dirty="0">
                <a:solidFill>
                  <a:srgbClr val="343A40"/>
                </a:solidFill>
                <a:latin typeface="+mj-lt"/>
              </a:rPr>
              <a:t> : Dispositions introductives: </a:t>
            </a:r>
            <a:r>
              <a:rPr lang="fr-BE" sz="8000" dirty="0">
                <a:solidFill>
                  <a:srgbClr val="00B050"/>
                </a:solidFill>
                <a:latin typeface="+mj-lt"/>
              </a:rPr>
              <a:t>4 nouvelles définitions </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II: Structures organisationnelles et concertation sociale </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III: Lieux de travail </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IV: Équipements de travail </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V: Facteurs d’environnement et agents physiques </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VI: Agents chimiques, cancérigènes, mutagènes et reprotoxiques et agents possédant des propriétés perturbant le système endocrinien</a:t>
            </a: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VII: Agents biologiques </a:t>
            </a:r>
          </a:p>
          <a:p>
            <a:pPr lvl="1">
              <a:lnSpc>
                <a:spcPct val="120000"/>
              </a:lnSpc>
              <a:spcBef>
                <a:spcPts val="0"/>
              </a:spcBef>
              <a:spcAft>
                <a:spcPts val="400"/>
              </a:spcAft>
            </a:pPr>
            <a:r>
              <a:rPr lang="fr-BE" sz="8000" b="1" i="0" dirty="0">
                <a:solidFill>
                  <a:srgbClr val="00B050"/>
                </a:solidFill>
                <a:effectLst/>
                <a:latin typeface="+mj-lt"/>
              </a:rPr>
              <a:t>Livre</a:t>
            </a:r>
            <a:r>
              <a:rPr lang="fr-BE" sz="8000" b="1" dirty="0">
                <a:solidFill>
                  <a:srgbClr val="00B050"/>
                </a:solidFill>
                <a:latin typeface="+mj-lt"/>
              </a:rPr>
              <a:t> VIII: </a:t>
            </a:r>
            <a:r>
              <a:rPr lang="fr-BE" sz="8000" b="1" strike="sngStrike" dirty="0">
                <a:solidFill>
                  <a:srgbClr val="00B050"/>
                </a:solidFill>
                <a:latin typeface="+mj-lt"/>
              </a:rPr>
              <a:t>Contraintes ergonomiques</a:t>
            </a:r>
            <a:r>
              <a:rPr lang="fr-BE" sz="8000" b="1" dirty="0">
                <a:solidFill>
                  <a:srgbClr val="00B050"/>
                </a:solidFill>
                <a:latin typeface="+mj-lt"/>
              </a:rPr>
              <a:t> Ergonomie au travail et prévention des TMS</a:t>
            </a:r>
          </a:p>
          <a:p>
            <a:pPr lvl="2">
              <a:lnSpc>
                <a:spcPct val="120000"/>
              </a:lnSpc>
              <a:spcBef>
                <a:spcPts val="0"/>
              </a:spcBef>
              <a:spcAft>
                <a:spcPts val="400"/>
              </a:spcAft>
              <a:buFont typeface="Courier New" panose="02070309020205020404" pitchFamily="49" charset="0"/>
              <a:buChar char="o"/>
            </a:pPr>
            <a:r>
              <a:rPr lang="fr-BE" sz="8000" dirty="0">
                <a:solidFill>
                  <a:srgbClr val="00B050"/>
                </a:solidFill>
                <a:latin typeface="+mj-lt"/>
              </a:rPr>
              <a:t>Titre 1</a:t>
            </a:r>
            <a:r>
              <a:rPr lang="fr-BE" sz="8000" baseline="30000" dirty="0">
                <a:solidFill>
                  <a:srgbClr val="00B050"/>
                </a:solidFill>
                <a:latin typeface="+mj-lt"/>
              </a:rPr>
              <a:t>er</a:t>
            </a:r>
            <a:r>
              <a:rPr lang="fr-BE" sz="8000" dirty="0">
                <a:solidFill>
                  <a:srgbClr val="00B050"/>
                </a:solidFill>
                <a:latin typeface="+mj-lt"/>
              </a:rPr>
              <a:t> : </a:t>
            </a:r>
            <a:r>
              <a:rPr lang="fr-BE" sz="8000" strike="sngStrike" dirty="0">
                <a:solidFill>
                  <a:srgbClr val="00B050"/>
                </a:solidFill>
                <a:latin typeface="+mj-lt"/>
              </a:rPr>
              <a:t>Sièges de travail et sièges de repos</a:t>
            </a:r>
            <a:r>
              <a:rPr lang="fr-BE" sz="8000" dirty="0">
                <a:solidFill>
                  <a:srgbClr val="00B050"/>
                </a:solidFill>
                <a:latin typeface="+mj-lt"/>
              </a:rPr>
              <a:t> Dispositions générales</a:t>
            </a:r>
          </a:p>
          <a:p>
            <a:pPr lvl="2">
              <a:lnSpc>
                <a:spcPct val="120000"/>
              </a:lnSpc>
              <a:spcBef>
                <a:spcPts val="0"/>
              </a:spcBef>
              <a:spcAft>
                <a:spcPts val="400"/>
              </a:spcAft>
              <a:buFont typeface="Courier New" panose="02070309020205020404" pitchFamily="49" charset="0"/>
              <a:buChar char="o"/>
            </a:pPr>
            <a:r>
              <a:rPr lang="fr-BE" sz="8000" dirty="0">
                <a:solidFill>
                  <a:srgbClr val="343A40"/>
                </a:solidFill>
                <a:latin typeface="+mj-lt"/>
              </a:rPr>
              <a:t>Titre 2: Écrans de visualisation </a:t>
            </a:r>
          </a:p>
          <a:p>
            <a:pPr lvl="2">
              <a:lnSpc>
                <a:spcPct val="120000"/>
              </a:lnSpc>
              <a:spcBef>
                <a:spcPts val="0"/>
              </a:spcBef>
              <a:spcAft>
                <a:spcPts val="400"/>
              </a:spcAft>
              <a:buFont typeface="Courier New" panose="02070309020205020404" pitchFamily="49" charset="0"/>
              <a:buChar char="o"/>
            </a:pPr>
            <a:r>
              <a:rPr lang="fr-BE" sz="8000" dirty="0">
                <a:solidFill>
                  <a:srgbClr val="343A40"/>
                </a:solidFill>
                <a:latin typeface="+mj-lt"/>
              </a:rPr>
              <a:t>Titre 3: Manutention manuelle de charges</a:t>
            </a:r>
          </a:p>
          <a:p>
            <a:pPr lvl="2">
              <a:lnSpc>
                <a:spcPct val="120000"/>
              </a:lnSpc>
              <a:spcBef>
                <a:spcPts val="0"/>
              </a:spcBef>
              <a:spcAft>
                <a:spcPts val="400"/>
              </a:spcAft>
              <a:buFont typeface="Courier New" panose="02070309020205020404" pitchFamily="49" charset="0"/>
              <a:buChar char="o"/>
            </a:pPr>
            <a:r>
              <a:rPr lang="fr-BE" sz="8000" dirty="0">
                <a:solidFill>
                  <a:srgbClr val="00B050"/>
                </a:solidFill>
                <a:latin typeface="+mj-lt"/>
              </a:rPr>
              <a:t>Titre 4 : Sièges de travail et sièges de repos </a:t>
            </a:r>
            <a:r>
              <a:rPr lang="fr-BE" sz="6400" dirty="0">
                <a:solidFill>
                  <a:srgbClr val="00B050"/>
                </a:solidFill>
                <a:latin typeface="+mj-lt"/>
              </a:rPr>
              <a:t>(nouvelle numérotation: art. VIII.4-1 à VIII.4-4 du code)</a:t>
            </a:r>
            <a:endParaRPr lang="fr-BE" sz="8000" dirty="0">
              <a:solidFill>
                <a:srgbClr val="00B050"/>
              </a:solidFill>
              <a:latin typeface="+mj-lt"/>
            </a:endParaRPr>
          </a:p>
          <a:p>
            <a:pPr lvl="1">
              <a:lnSpc>
                <a:spcPct val="120000"/>
              </a:lnSpc>
              <a:spcBef>
                <a:spcPts val="0"/>
              </a:spcBef>
              <a:spcAft>
                <a:spcPts val="400"/>
              </a:spcAft>
            </a:pPr>
            <a:r>
              <a:rPr lang="fr-BE" sz="8000" b="1" i="0" dirty="0">
                <a:solidFill>
                  <a:srgbClr val="343A40"/>
                </a:solidFill>
                <a:effectLst/>
                <a:latin typeface="+mj-lt"/>
              </a:rPr>
              <a:t>Livre</a:t>
            </a:r>
            <a:r>
              <a:rPr lang="fr-BE" sz="8000" b="1" dirty="0">
                <a:solidFill>
                  <a:srgbClr val="343A40"/>
                </a:solidFill>
                <a:latin typeface="+mj-lt"/>
              </a:rPr>
              <a:t> IX: Protection collective et équipement individ</a:t>
            </a:r>
            <a:r>
              <a:rPr lang="fr-BE" sz="8000" b="1" i="0" dirty="0">
                <a:solidFill>
                  <a:srgbClr val="343A40"/>
                </a:solidFill>
                <a:effectLst/>
                <a:latin typeface="+mj-lt"/>
              </a:rPr>
              <a:t>uel </a:t>
            </a:r>
          </a:p>
          <a:p>
            <a:pPr lvl="1">
              <a:lnSpc>
                <a:spcPct val="120000"/>
              </a:lnSpc>
              <a:spcBef>
                <a:spcPts val="0"/>
              </a:spcBef>
              <a:spcAft>
                <a:spcPts val="400"/>
              </a:spcAft>
            </a:pPr>
            <a:r>
              <a:rPr lang="fr-BE" sz="8000" b="1" i="0" dirty="0">
                <a:solidFill>
                  <a:srgbClr val="343A40"/>
                </a:solidFill>
                <a:effectLst/>
                <a:latin typeface="+mj-lt"/>
              </a:rPr>
              <a:t>Livre X: Organisation du travail et catégories spécifiques de travailleurs </a:t>
            </a:r>
          </a:p>
          <a:p>
            <a:endParaRPr lang="fr-BE" dirty="0"/>
          </a:p>
        </p:txBody>
      </p:sp>
      <p:sp>
        <p:nvSpPr>
          <p:cNvPr id="10" name="ZoneTexte 9">
            <a:extLst>
              <a:ext uri="{FF2B5EF4-FFF2-40B4-BE49-F238E27FC236}">
                <a16:creationId xmlns:a16="http://schemas.microsoft.com/office/drawing/2014/main" id="{D181B4F7-633F-6E93-DC40-B7BE17709A87}"/>
              </a:ext>
            </a:extLst>
          </p:cNvPr>
          <p:cNvSpPr txBox="1"/>
          <p:nvPr/>
        </p:nvSpPr>
        <p:spPr>
          <a:xfrm>
            <a:off x="742949" y="43934"/>
            <a:ext cx="10525126" cy="553998"/>
          </a:xfrm>
          <a:prstGeom prst="rect">
            <a:avLst/>
          </a:prstGeom>
          <a:solidFill>
            <a:schemeClr val="bg1"/>
          </a:solidFill>
        </p:spPr>
        <p:txBody>
          <a:bodyPr wrap="square">
            <a:spAutoFit/>
          </a:bodyPr>
          <a:lstStyle/>
          <a:p>
            <a:r>
              <a:rPr lang="fr-BE" sz="3000" b="1" dirty="0">
                <a:solidFill>
                  <a:schemeClr val="accent1"/>
                </a:solidFill>
                <a:latin typeface="+mj-lt"/>
                <a:ea typeface="+mj-ea"/>
                <a:cs typeface="+mj-cs"/>
              </a:rPr>
              <a:t>3. Aperçu</a:t>
            </a:r>
            <a:r>
              <a:rPr lang="fr-BE" sz="3000" dirty="0"/>
              <a:t> </a:t>
            </a:r>
            <a:r>
              <a:rPr lang="fr-BE" sz="3000" b="1" dirty="0">
                <a:solidFill>
                  <a:schemeClr val="accent1"/>
                </a:solidFill>
                <a:latin typeface="+mj-lt"/>
                <a:ea typeface="+mj-ea"/>
                <a:cs typeface="+mj-cs"/>
              </a:rPr>
              <a:t>des modifications</a:t>
            </a:r>
          </a:p>
        </p:txBody>
      </p:sp>
      <p:sp>
        <p:nvSpPr>
          <p:cNvPr id="2" name="Pijl: gekromd rechts 4">
            <a:extLst>
              <a:ext uri="{FF2B5EF4-FFF2-40B4-BE49-F238E27FC236}">
                <a16:creationId xmlns:a16="http://schemas.microsoft.com/office/drawing/2014/main" id="{E2FBD7F7-C9C8-AE90-AE12-A380965A224B}"/>
              </a:ext>
            </a:extLst>
          </p:cNvPr>
          <p:cNvSpPr/>
          <p:nvPr/>
        </p:nvSpPr>
        <p:spPr>
          <a:xfrm>
            <a:off x="1104900" y="4705350"/>
            <a:ext cx="288000" cy="1042307"/>
          </a:xfrm>
          <a:prstGeom prst="curvedRightArrow">
            <a:avLst>
              <a:gd name="adj1" fmla="val 0"/>
              <a:gd name="adj2" fmla="val 50000"/>
              <a:gd name="adj3" fmla="val 25000"/>
            </a:avLst>
          </a:prstGeom>
          <a:solidFill>
            <a:schemeClr val="accent4"/>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rgbClr val="00B050"/>
              </a:solidFill>
            </a:endParaRPr>
          </a:p>
        </p:txBody>
      </p:sp>
    </p:spTree>
    <p:extLst>
      <p:ext uri="{BB962C8B-B14F-4D97-AF65-F5344CB8AC3E}">
        <p14:creationId xmlns:p14="http://schemas.microsoft.com/office/powerpoint/2010/main" val="391588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1444CC05-6803-0EC9-755E-E6FA85A097AB}"/>
              </a:ext>
            </a:extLst>
          </p:cNvPr>
          <p:cNvSpPr/>
          <p:nvPr/>
        </p:nvSpPr>
        <p:spPr>
          <a:xfrm>
            <a:off x="174661" y="5332288"/>
            <a:ext cx="3996647" cy="1463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56662C36-3295-6573-D920-8AD924C74C2D}"/>
              </a:ext>
            </a:extLst>
          </p:cNvPr>
          <p:cNvSpPr>
            <a:spLocks noGrp="1"/>
          </p:cNvSpPr>
          <p:nvPr>
            <p:ph type="title"/>
          </p:nvPr>
        </p:nvSpPr>
        <p:spPr>
          <a:xfrm>
            <a:off x="1453001" y="365125"/>
            <a:ext cx="9229513" cy="1092974"/>
          </a:xfrm>
        </p:spPr>
        <p:txBody>
          <a:bodyPr>
            <a:normAutofit/>
          </a:bodyPr>
          <a:lstStyle/>
          <a:p>
            <a:r>
              <a:rPr lang="nl-BE" sz="3200" b="1" dirty="0"/>
              <a:t>4. </a:t>
            </a:r>
            <a:r>
              <a:rPr lang="fr-BE" sz="3000" b="1" dirty="0"/>
              <a:t>Nouvelles définitions dans le livre I</a:t>
            </a:r>
            <a:r>
              <a:rPr lang="fr-BE" sz="3000" b="1" baseline="30000" dirty="0"/>
              <a:t>er</a:t>
            </a:r>
            <a:r>
              <a:rPr lang="fr-BE" sz="3000" b="1" dirty="0"/>
              <a:t> du code</a:t>
            </a:r>
            <a:br>
              <a:rPr lang="fr-BE" sz="3200" b="1" dirty="0"/>
            </a:br>
            <a:r>
              <a:rPr lang="fr-BE" sz="2200" b="1" i="1" dirty="0">
                <a:solidFill>
                  <a:schemeClr val="bg1">
                    <a:lumMod val="65000"/>
                  </a:schemeClr>
                </a:solidFill>
              </a:rPr>
              <a:t>       </a:t>
            </a:r>
            <a:r>
              <a:rPr lang="fr-BE" sz="1800" b="1" i="1" dirty="0">
                <a:solidFill>
                  <a:schemeClr val="bg1">
                    <a:lumMod val="50000"/>
                  </a:schemeClr>
                </a:solidFill>
              </a:rPr>
              <a:t>art.I.1-4, 30° à 32° du code du bien-être au travail</a:t>
            </a:r>
            <a:endParaRPr lang="nl-BE" b="1" i="1" dirty="0">
              <a:solidFill>
                <a:schemeClr val="bg1">
                  <a:lumMod val="50000"/>
                </a:schemeClr>
              </a:solidFill>
            </a:endParaRPr>
          </a:p>
        </p:txBody>
      </p:sp>
      <p:sp>
        <p:nvSpPr>
          <p:cNvPr id="4" name="Tijdelijke aanduiding voor dianummer 3">
            <a:extLst>
              <a:ext uri="{FF2B5EF4-FFF2-40B4-BE49-F238E27FC236}">
                <a16:creationId xmlns:a16="http://schemas.microsoft.com/office/drawing/2014/main" id="{9AA96641-D29E-C3BD-158B-A6B6B476FC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BE" sz="1400" b="0" i="0" u="none" strike="noStrike" kern="1200" cap="none" spc="0" normalizeH="0" baseline="0" noProof="0" dirty="0">
              <a:ln>
                <a:noFill/>
              </a:ln>
              <a:solidFill>
                <a:srgbClr val="0079CC"/>
              </a:solidFill>
              <a:effectLst/>
              <a:uLnTx/>
              <a:uFillTx/>
              <a:latin typeface="Calibri" panose="020F0502020204030204"/>
              <a:ea typeface="+mn-ea"/>
              <a:cs typeface="+mn-cs"/>
            </a:endParaRPr>
          </a:p>
        </p:txBody>
      </p:sp>
      <p:graphicFrame>
        <p:nvGraphicFramePr>
          <p:cNvPr id="13" name="Diagram 12">
            <a:extLst>
              <a:ext uri="{FF2B5EF4-FFF2-40B4-BE49-F238E27FC236}">
                <a16:creationId xmlns:a16="http://schemas.microsoft.com/office/drawing/2014/main" id="{5D28FA84-21C3-0333-709D-A08153BBB3CF}"/>
              </a:ext>
            </a:extLst>
          </p:cNvPr>
          <p:cNvGraphicFramePr/>
          <p:nvPr>
            <p:extLst>
              <p:ext uri="{D42A27DB-BD31-4B8C-83A1-F6EECF244321}">
                <p14:modId xmlns:p14="http://schemas.microsoft.com/office/powerpoint/2010/main" val="39057383"/>
              </p:ext>
            </p:extLst>
          </p:nvPr>
        </p:nvGraphicFramePr>
        <p:xfrm>
          <a:off x="352424" y="658906"/>
          <a:ext cx="11534776" cy="5979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Afbeelding 4">
            <a:extLst>
              <a:ext uri="{FF2B5EF4-FFF2-40B4-BE49-F238E27FC236}">
                <a16:creationId xmlns:a16="http://schemas.microsoft.com/office/drawing/2014/main" id="{39790852-D569-6308-0B55-2C8FB5ABC4C4}"/>
              </a:ext>
            </a:extLst>
          </p:cNvPr>
          <p:cNvPicPr>
            <a:picLocks noChangeAspect="1"/>
          </p:cNvPicPr>
          <p:nvPr/>
        </p:nvPicPr>
        <p:blipFill>
          <a:blip r:embed="rId7"/>
          <a:stretch>
            <a:fillRect/>
          </a:stretch>
        </p:blipFill>
        <p:spPr>
          <a:xfrm>
            <a:off x="479120" y="3948334"/>
            <a:ext cx="944318" cy="1159950"/>
          </a:xfrm>
          <a:prstGeom prst="rect">
            <a:avLst/>
          </a:prstGeom>
          <a:ln>
            <a:solidFill>
              <a:schemeClr val="accent1"/>
            </a:solidFill>
          </a:ln>
        </p:spPr>
      </p:pic>
      <p:pic>
        <p:nvPicPr>
          <p:cNvPr id="12" name="Afbeelding 11" descr="Afbeelding met schets, tekening, Kinderkunst, Lijnillustraties&#10;&#10;Automatisch gegenereerde beschrijving">
            <a:extLst>
              <a:ext uri="{FF2B5EF4-FFF2-40B4-BE49-F238E27FC236}">
                <a16:creationId xmlns:a16="http://schemas.microsoft.com/office/drawing/2014/main" id="{CBBBD0DC-CE80-5C72-7497-C9E1A357FA3E}"/>
              </a:ext>
            </a:extLst>
          </p:cNvPr>
          <p:cNvPicPr>
            <a:picLocks noChangeAspect="1"/>
          </p:cNvPicPr>
          <p:nvPr/>
        </p:nvPicPr>
        <p:blipFill>
          <a:blip r:embed="rId8"/>
          <a:stretch>
            <a:fillRect/>
          </a:stretch>
        </p:blipFill>
        <p:spPr>
          <a:xfrm>
            <a:off x="6341058" y="1820610"/>
            <a:ext cx="1003443" cy="972500"/>
          </a:xfrm>
          <a:prstGeom prst="rect">
            <a:avLst/>
          </a:prstGeom>
          <a:ln>
            <a:solidFill>
              <a:schemeClr val="accent1"/>
            </a:solidFill>
          </a:ln>
        </p:spPr>
      </p:pic>
      <p:pic>
        <p:nvPicPr>
          <p:cNvPr id="10" name="Afbeelding 9" descr="Afbeelding met schets, clipart, tekening, Lijnillustraties&#10;&#10;Automatisch gegenereerde beschrijving">
            <a:extLst>
              <a:ext uri="{FF2B5EF4-FFF2-40B4-BE49-F238E27FC236}">
                <a16:creationId xmlns:a16="http://schemas.microsoft.com/office/drawing/2014/main" id="{53DB5F12-4331-05B1-6A80-A9DB01E7BAB0}"/>
              </a:ext>
            </a:extLst>
          </p:cNvPr>
          <p:cNvPicPr>
            <a:picLocks noChangeAspect="1"/>
          </p:cNvPicPr>
          <p:nvPr/>
        </p:nvPicPr>
        <p:blipFill>
          <a:blip r:embed="rId9"/>
          <a:stretch>
            <a:fillRect/>
          </a:stretch>
        </p:blipFill>
        <p:spPr>
          <a:xfrm>
            <a:off x="449558" y="1822889"/>
            <a:ext cx="1003443" cy="1007964"/>
          </a:xfrm>
          <a:prstGeom prst="rect">
            <a:avLst/>
          </a:prstGeom>
          <a:ln>
            <a:solidFill>
              <a:schemeClr val="accent1"/>
            </a:solidFill>
          </a:ln>
        </p:spPr>
      </p:pic>
      <p:pic>
        <p:nvPicPr>
          <p:cNvPr id="15" name="Afbeelding 14" descr="Afbeelding met schets, tekening, Lijnillustraties, illustratie&#10;&#10;Automatisch gegenereerde beschrijving">
            <a:extLst>
              <a:ext uri="{FF2B5EF4-FFF2-40B4-BE49-F238E27FC236}">
                <a16:creationId xmlns:a16="http://schemas.microsoft.com/office/drawing/2014/main" id="{692AE11C-8F9C-410C-5B1A-66F6B724B6D9}"/>
              </a:ext>
            </a:extLst>
          </p:cNvPr>
          <p:cNvPicPr>
            <a:picLocks noChangeAspect="1"/>
          </p:cNvPicPr>
          <p:nvPr/>
        </p:nvPicPr>
        <p:blipFill>
          <a:blip r:embed="rId10"/>
          <a:stretch>
            <a:fillRect/>
          </a:stretch>
        </p:blipFill>
        <p:spPr>
          <a:xfrm>
            <a:off x="6370359" y="4071422"/>
            <a:ext cx="1003444" cy="998689"/>
          </a:xfrm>
          <a:prstGeom prst="rect">
            <a:avLst/>
          </a:prstGeom>
          <a:ln>
            <a:solidFill>
              <a:schemeClr val="accent1"/>
            </a:solidFill>
          </a:ln>
        </p:spPr>
      </p:pic>
    </p:spTree>
    <p:extLst>
      <p:ext uri="{BB962C8B-B14F-4D97-AF65-F5344CB8AC3E}">
        <p14:creationId xmlns:p14="http://schemas.microsoft.com/office/powerpoint/2010/main" val="757734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510619" y="98349"/>
            <a:ext cx="9170761" cy="765717"/>
          </a:xfrm>
        </p:spPr>
        <p:txBody>
          <a:bodyPr>
            <a:noAutofit/>
          </a:bodyPr>
          <a:lstStyle/>
          <a:p>
            <a:r>
              <a:rPr lang="fr-BE" sz="3000" b="1" dirty="0">
                <a:solidFill>
                  <a:schemeClr val="accent1"/>
                </a:solidFill>
              </a:rPr>
              <a:t>5. Nouveautés dans le livre VIII du code</a:t>
            </a:r>
          </a:p>
        </p:txBody>
      </p:sp>
      <p:sp>
        <p:nvSpPr>
          <p:cNvPr id="3" name="Content Placeholder 2">
            <a:extLst>
              <a:ext uri="{FF2B5EF4-FFF2-40B4-BE49-F238E27FC236}">
                <a16:creationId xmlns:a16="http://schemas.microsoft.com/office/drawing/2014/main" id="{ECAB5BCF-9740-764D-B6B8-F4EAB969DB0F}"/>
              </a:ext>
            </a:extLst>
          </p:cNvPr>
          <p:cNvSpPr>
            <a:spLocks noGrp="1"/>
          </p:cNvSpPr>
          <p:nvPr>
            <p:ph idx="1"/>
          </p:nvPr>
        </p:nvSpPr>
        <p:spPr>
          <a:xfrm>
            <a:off x="907274" y="848389"/>
            <a:ext cx="10540964" cy="4693692"/>
          </a:xfrm>
          <a:solidFill>
            <a:schemeClr val="bg1"/>
          </a:solidFill>
        </p:spPr>
        <p:txBody>
          <a:bodyPr>
            <a:normAutofit/>
          </a:bodyPr>
          <a:lstStyle/>
          <a:p>
            <a:pPr marL="0" indent="0">
              <a:lnSpc>
                <a:spcPct val="150000"/>
              </a:lnSpc>
              <a:buNone/>
            </a:pPr>
            <a:r>
              <a:rPr lang="fr-BE" sz="2400" b="1" dirty="0">
                <a:solidFill>
                  <a:srgbClr val="00B050"/>
                </a:solidFill>
              </a:rPr>
              <a:t>Titre 1</a:t>
            </a:r>
            <a:r>
              <a:rPr lang="fr-BE" sz="2400" b="1" baseline="30000" dirty="0">
                <a:solidFill>
                  <a:srgbClr val="00B050"/>
                </a:solidFill>
              </a:rPr>
              <a:t>er</a:t>
            </a:r>
            <a:r>
              <a:rPr lang="fr-BE" sz="2400" b="1" dirty="0">
                <a:solidFill>
                  <a:srgbClr val="00B050"/>
                </a:solidFill>
              </a:rPr>
              <a:t>. Dispositions générales </a:t>
            </a:r>
          </a:p>
          <a:p>
            <a:pPr marL="0" indent="0">
              <a:lnSpc>
                <a:spcPct val="150000"/>
              </a:lnSpc>
              <a:buNone/>
            </a:pPr>
            <a:r>
              <a:rPr lang="fr-BE" sz="2000" dirty="0">
                <a:solidFill>
                  <a:srgbClr val="00B050"/>
                </a:solidFill>
              </a:rPr>
              <a:t>	Chapitre I</a:t>
            </a:r>
            <a:r>
              <a:rPr lang="fr-BE" sz="2000" baseline="30000" dirty="0">
                <a:solidFill>
                  <a:srgbClr val="00B050"/>
                </a:solidFill>
              </a:rPr>
              <a:t>er</a:t>
            </a:r>
            <a:r>
              <a:rPr lang="fr-BE" sz="2000" dirty="0">
                <a:solidFill>
                  <a:srgbClr val="00B050"/>
                </a:solidFill>
              </a:rPr>
              <a:t>. Analyse des risques et mesures de prévention </a:t>
            </a:r>
            <a:r>
              <a:rPr lang="fr-BE" sz="1600" b="1" i="1" dirty="0">
                <a:solidFill>
                  <a:schemeClr val="bg1">
                    <a:lumMod val="50000"/>
                  </a:schemeClr>
                </a:solidFill>
              </a:rPr>
              <a:t>(art.VIII.1-1 à VIII.1-4 du code)</a:t>
            </a:r>
            <a:endParaRPr lang="fr-BE" sz="1600" dirty="0">
              <a:solidFill>
                <a:schemeClr val="bg1">
                  <a:lumMod val="50000"/>
                </a:schemeClr>
              </a:solidFill>
            </a:endParaRPr>
          </a:p>
          <a:p>
            <a:pPr marL="0" indent="0">
              <a:lnSpc>
                <a:spcPct val="150000"/>
              </a:lnSpc>
              <a:buNone/>
            </a:pPr>
            <a:r>
              <a:rPr lang="fr-BE" sz="2000" dirty="0">
                <a:solidFill>
                  <a:srgbClr val="00B050"/>
                </a:solidFill>
              </a:rPr>
              <a:t>	Chapitre II. Information et formation des travailleurs </a:t>
            </a:r>
            <a:r>
              <a:rPr lang="fr-BE" sz="1600" b="1" i="1" dirty="0">
                <a:solidFill>
                  <a:schemeClr val="bg1">
                    <a:lumMod val="50000"/>
                  </a:schemeClr>
                </a:solidFill>
              </a:rPr>
              <a:t>(art.VIII.1-5 du code) </a:t>
            </a:r>
            <a:r>
              <a:rPr lang="fr-BE" sz="1900" dirty="0">
                <a:solidFill>
                  <a:srgbClr val="00B050"/>
                </a:solidFill>
              </a:rPr>
              <a:t>	</a:t>
            </a:r>
          </a:p>
          <a:p>
            <a:pPr marL="0" indent="0">
              <a:lnSpc>
                <a:spcPct val="150000"/>
              </a:lnSpc>
              <a:buNone/>
            </a:pPr>
            <a:r>
              <a:rPr lang="fr-BE" sz="2000" dirty="0">
                <a:solidFill>
                  <a:srgbClr val="00B050"/>
                </a:solidFill>
              </a:rPr>
              <a:t>	Chapitre III. Surveillance de la santé des travailleurs</a:t>
            </a:r>
            <a:r>
              <a:rPr lang="fr-BE" sz="2000" b="1" i="1" dirty="0">
                <a:solidFill>
                  <a:schemeClr val="bg1">
                    <a:lumMod val="65000"/>
                  </a:schemeClr>
                </a:solidFill>
              </a:rPr>
              <a:t> </a:t>
            </a:r>
            <a:r>
              <a:rPr lang="fr-BE" sz="1600" b="1" i="1" dirty="0">
                <a:solidFill>
                  <a:schemeClr val="bg1">
                    <a:lumMod val="50000"/>
                  </a:schemeClr>
                </a:solidFill>
              </a:rPr>
              <a:t>(art. VIII.1-6 du code)</a:t>
            </a:r>
            <a:endParaRPr lang="fr-BE" sz="1600" dirty="0">
              <a:solidFill>
                <a:schemeClr val="bg1">
                  <a:lumMod val="50000"/>
                </a:schemeClr>
              </a:solidFill>
            </a:endParaRPr>
          </a:p>
          <a:p>
            <a:pPr marL="0" indent="0">
              <a:lnSpc>
                <a:spcPct val="150000"/>
              </a:lnSpc>
              <a:buNone/>
            </a:pPr>
            <a:r>
              <a:rPr lang="fr-BE" sz="2400" b="1" dirty="0">
                <a:solidFill>
                  <a:srgbClr val="002060"/>
                </a:solidFill>
              </a:rPr>
              <a:t>Titre 2. Ecrans de visualisation </a:t>
            </a:r>
          </a:p>
          <a:p>
            <a:pPr marL="0" indent="0">
              <a:lnSpc>
                <a:spcPct val="150000"/>
              </a:lnSpc>
              <a:buNone/>
            </a:pPr>
            <a:r>
              <a:rPr lang="fr-BE" sz="2400" b="1" dirty="0">
                <a:solidFill>
                  <a:srgbClr val="002060"/>
                </a:solidFill>
              </a:rPr>
              <a:t>Titre 3. Manutention manuelle de charges</a:t>
            </a:r>
          </a:p>
          <a:p>
            <a:pPr marL="0" indent="0">
              <a:lnSpc>
                <a:spcPct val="150000"/>
              </a:lnSpc>
              <a:buNone/>
            </a:pPr>
            <a:r>
              <a:rPr lang="fr-BE" sz="2400" b="1" dirty="0">
                <a:solidFill>
                  <a:srgbClr val="002060"/>
                </a:solidFill>
              </a:rPr>
              <a:t>Titre 4. Sièges de travail et sièges de repos </a:t>
            </a:r>
            <a:r>
              <a:rPr lang="nl-BE" sz="1600" b="1" i="1" dirty="0">
                <a:solidFill>
                  <a:schemeClr val="bg1">
                    <a:lumMod val="50000"/>
                  </a:schemeClr>
                </a:solidFill>
              </a:rPr>
              <a:t>(art. VIII.4-1 - art. VIII.4-4 du code)</a:t>
            </a:r>
            <a:endParaRPr lang="fr-BE" sz="1600" b="1" i="1" dirty="0">
              <a:solidFill>
                <a:schemeClr val="bg1">
                  <a:lumMod val="50000"/>
                </a:schemeClr>
              </a:solidFill>
            </a:endParaRPr>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9</a:t>
            </a:fld>
            <a:endParaRPr lang="en-BE"/>
          </a:p>
        </p:txBody>
      </p:sp>
      <p:pic>
        <p:nvPicPr>
          <p:cNvPr id="5" name="Afbeelding 6" descr="Drie netjes gestapelde boeken">
            <a:extLst>
              <a:ext uri="{FF2B5EF4-FFF2-40B4-BE49-F238E27FC236}">
                <a16:creationId xmlns:a16="http://schemas.microsoft.com/office/drawing/2014/main" id="{B86B2B50-7CB2-B767-C09A-F781EC600188}"/>
              </a:ext>
            </a:extLst>
          </p:cNvPr>
          <p:cNvPicPr>
            <a:picLocks noChangeAspect="1"/>
          </p:cNvPicPr>
          <p:nvPr/>
        </p:nvPicPr>
        <p:blipFill>
          <a:blip r:embed="rId3"/>
          <a:stretch>
            <a:fillRect/>
          </a:stretch>
        </p:blipFill>
        <p:spPr>
          <a:xfrm>
            <a:off x="10016867" y="0"/>
            <a:ext cx="2175133" cy="1449735"/>
          </a:xfrm>
          <a:prstGeom prst="rect">
            <a:avLst/>
          </a:prstGeom>
        </p:spPr>
      </p:pic>
    </p:spTree>
    <p:extLst>
      <p:ext uri="{BB962C8B-B14F-4D97-AF65-F5344CB8AC3E}">
        <p14:creationId xmlns:p14="http://schemas.microsoft.com/office/powerpoint/2010/main" val="2066507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383355" y="170584"/>
            <a:ext cx="8953589" cy="852010"/>
          </a:xfrm>
        </p:spPr>
        <p:txBody>
          <a:bodyPr>
            <a:normAutofit fontScale="90000"/>
          </a:bodyPr>
          <a:lstStyle/>
          <a:p>
            <a:pPr>
              <a:lnSpc>
                <a:spcPct val="100000"/>
              </a:lnSpc>
              <a:spcAft>
                <a:spcPts val="1200"/>
              </a:spcAft>
            </a:pPr>
            <a:r>
              <a:rPr lang="fr-BE" sz="3400" b="1" dirty="0"/>
              <a:t>A. Analyse des risques</a:t>
            </a:r>
            <a:br>
              <a:rPr lang="fr-BE" sz="3400" b="1" dirty="0"/>
            </a:br>
            <a:r>
              <a:rPr lang="fr-BE" sz="2200" b="1" i="1" dirty="0">
                <a:solidFill>
                  <a:schemeClr val="bg1">
                    <a:lumMod val="50000"/>
                  </a:schemeClr>
                </a:solidFill>
              </a:rPr>
              <a:t>art. VIII.1-1 du code</a:t>
            </a:r>
            <a:endParaRPr lang="fr-BE" sz="3400" b="1" i="1" dirty="0"/>
          </a:p>
        </p:txBody>
      </p:sp>
      <p:sp>
        <p:nvSpPr>
          <p:cNvPr id="3" name="Content Placeholder 2">
            <a:extLst>
              <a:ext uri="{FF2B5EF4-FFF2-40B4-BE49-F238E27FC236}">
                <a16:creationId xmlns:a16="http://schemas.microsoft.com/office/drawing/2014/main" id="{ECAB5BCF-9740-764D-B6B8-F4EAB969DB0F}"/>
              </a:ext>
            </a:extLst>
          </p:cNvPr>
          <p:cNvSpPr>
            <a:spLocks noGrp="1"/>
          </p:cNvSpPr>
          <p:nvPr>
            <p:ph idx="1"/>
          </p:nvPr>
        </p:nvSpPr>
        <p:spPr>
          <a:xfrm>
            <a:off x="427703" y="1022592"/>
            <a:ext cx="9909241" cy="5664823"/>
          </a:xfrm>
          <a:solidFill>
            <a:schemeClr val="bg1"/>
          </a:solidFill>
        </p:spPr>
        <p:txBody>
          <a:bodyPr>
            <a:normAutofit/>
          </a:bodyPr>
          <a:lstStyle/>
          <a:p>
            <a:pPr marL="0" indent="0" algn="just">
              <a:spcBef>
                <a:spcPts val="600"/>
              </a:spcBef>
              <a:spcAft>
                <a:spcPts val="600"/>
              </a:spcAft>
              <a:buNone/>
            </a:pPr>
            <a:r>
              <a:rPr lang="fr-BE" dirty="0">
                <a:solidFill>
                  <a:srgbClr val="002060"/>
                </a:solidFill>
              </a:rPr>
              <a:t>L’employeur prend en compte </a:t>
            </a:r>
            <a:r>
              <a:rPr lang="fr-BE" b="1" dirty="0">
                <a:solidFill>
                  <a:srgbClr val="002060"/>
                </a:solidFill>
              </a:rPr>
              <a:t>l’ergonomie au travail</a:t>
            </a:r>
            <a:r>
              <a:rPr lang="fr-BE" dirty="0">
                <a:solidFill>
                  <a:srgbClr val="002060"/>
                </a:solidFill>
              </a:rPr>
              <a:t> lors de la </a:t>
            </a:r>
            <a:r>
              <a:rPr lang="fr-BE" b="1" dirty="0">
                <a:solidFill>
                  <a:srgbClr val="002060"/>
                </a:solidFill>
              </a:rPr>
              <a:t>conception, de l’aménagement et de l’adaptation des postes de travail</a:t>
            </a:r>
            <a:endParaRPr lang="fr-BE" dirty="0">
              <a:solidFill>
                <a:srgbClr val="002060"/>
              </a:solidFill>
            </a:endParaRPr>
          </a:p>
          <a:p>
            <a:pPr lvl="1" algn="just">
              <a:spcBef>
                <a:spcPts val="600"/>
              </a:spcBef>
              <a:spcAft>
                <a:spcPts val="600"/>
              </a:spcAft>
            </a:pPr>
            <a:r>
              <a:rPr lang="fr-BE" sz="2800" dirty="0">
                <a:solidFill>
                  <a:srgbClr val="002060"/>
                </a:solidFill>
              </a:rPr>
              <a:t>Pourquoi?</a:t>
            </a:r>
          </a:p>
          <a:p>
            <a:pPr marL="914400" lvl="2" indent="0" algn="just">
              <a:spcBef>
                <a:spcPts val="600"/>
              </a:spcBef>
              <a:spcAft>
                <a:spcPts val="600"/>
              </a:spcAft>
              <a:buNone/>
            </a:pPr>
            <a:r>
              <a:rPr lang="fr-BE" sz="2600" b="1" dirty="0">
                <a:solidFill>
                  <a:srgbClr val="002060"/>
                </a:solidFill>
              </a:rPr>
              <a:t>prévenir les TMS </a:t>
            </a:r>
            <a:r>
              <a:rPr lang="fr-BE" sz="2600" dirty="0">
                <a:solidFill>
                  <a:srgbClr val="002060"/>
                </a:solidFill>
              </a:rPr>
              <a:t>et</a:t>
            </a:r>
            <a:r>
              <a:rPr lang="fr-BE" sz="2600" b="1" dirty="0">
                <a:solidFill>
                  <a:srgbClr val="002060"/>
                </a:solidFill>
              </a:rPr>
              <a:t> d’autres problèmes de santé </a:t>
            </a:r>
            <a:r>
              <a:rPr lang="fr-BE" sz="2600" dirty="0">
                <a:solidFill>
                  <a:srgbClr val="002060"/>
                </a:solidFill>
              </a:rPr>
              <a:t>causés ou aggravés par les risques musculosquelettiques au travail</a:t>
            </a:r>
          </a:p>
          <a:p>
            <a:pPr lvl="1" algn="just">
              <a:spcBef>
                <a:spcPts val="600"/>
              </a:spcBef>
              <a:spcAft>
                <a:spcPts val="600"/>
              </a:spcAft>
            </a:pPr>
            <a:r>
              <a:rPr lang="fr-FR" sz="2600" dirty="0">
                <a:solidFill>
                  <a:srgbClr val="002060"/>
                </a:solidFill>
              </a:rPr>
              <a:t>Comment? </a:t>
            </a:r>
            <a:r>
              <a:rPr lang="fr-FR" sz="2600" b="1" dirty="0">
                <a:solidFill>
                  <a:schemeClr val="accent4"/>
                </a:solidFill>
              </a:rPr>
              <a:t>ANALYSE DES RISQUES</a:t>
            </a:r>
          </a:p>
          <a:p>
            <a:pPr lvl="2" algn="just">
              <a:spcBef>
                <a:spcPts val="600"/>
              </a:spcBef>
              <a:spcAft>
                <a:spcPts val="600"/>
              </a:spcAft>
              <a:buFont typeface="Wingdings" panose="05000000000000000000" pitchFamily="2" charset="2"/>
              <a:buChar char="ü"/>
            </a:pPr>
            <a:r>
              <a:rPr lang="fr-BE" sz="2200" b="1" dirty="0">
                <a:solidFill>
                  <a:schemeClr val="accent4"/>
                </a:solidFill>
              </a:rPr>
              <a:t> Facteurs de risques biomécaniques </a:t>
            </a:r>
            <a:r>
              <a:rPr lang="fr-BE" sz="1800" dirty="0">
                <a:solidFill>
                  <a:schemeClr val="accent4"/>
                </a:solidFill>
              </a:rPr>
              <a:t>(</a:t>
            </a:r>
            <a:r>
              <a:rPr lang="fr-BE" sz="1800" i="1" dirty="0" err="1">
                <a:solidFill>
                  <a:schemeClr val="accent4"/>
                </a:solidFill>
              </a:rPr>
              <a:t>cfr</a:t>
            </a:r>
            <a:r>
              <a:rPr lang="fr-BE" sz="1800" i="1" dirty="0">
                <a:solidFill>
                  <a:schemeClr val="accent4"/>
                </a:solidFill>
              </a:rPr>
              <a:t> liste non limitative art. VIII.1-1,§2 du code)</a:t>
            </a:r>
          </a:p>
          <a:p>
            <a:pPr lvl="2">
              <a:buFont typeface="Wingdings" panose="05000000000000000000" pitchFamily="2" charset="2"/>
              <a:buChar char="ü"/>
            </a:pPr>
            <a:r>
              <a:rPr lang="fr-BE" sz="2200" dirty="0">
                <a:solidFill>
                  <a:schemeClr val="accent4"/>
                </a:solidFill>
              </a:rPr>
              <a:t> </a:t>
            </a:r>
            <a:r>
              <a:rPr lang="fr-BE" sz="2200" b="1" dirty="0">
                <a:solidFill>
                  <a:schemeClr val="accent4"/>
                </a:solidFill>
              </a:rPr>
              <a:t>Autres facteurs de risques liés au poste de travail </a:t>
            </a:r>
          </a:p>
          <a:p>
            <a:pPr lvl="2">
              <a:spcAft>
                <a:spcPts val="600"/>
              </a:spcAft>
              <a:buFont typeface="Wingdings" panose="05000000000000000000" pitchFamily="2" charset="2"/>
              <a:buChar char="ü"/>
            </a:pPr>
            <a:r>
              <a:rPr lang="fr-BE" sz="2200" b="1" dirty="0">
                <a:solidFill>
                  <a:schemeClr val="accent4"/>
                </a:solidFill>
              </a:rPr>
              <a:t> Résultats des analyses des risques des autres domaines du bien-être au travail </a:t>
            </a:r>
            <a:r>
              <a:rPr lang="fr-BE" sz="2200" dirty="0">
                <a:solidFill>
                  <a:schemeClr val="accent4"/>
                </a:solidFill>
              </a:rPr>
              <a:t>ayant un impact (potentiel) sur les risques musculosquelettiques au travail</a:t>
            </a:r>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10</a:t>
            </a:fld>
            <a:endParaRPr lang="en-BE"/>
          </a:p>
        </p:txBody>
      </p:sp>
      <p:pic>
        <p:nvPicPr>
          <p:cNvPr id="5" name="Image 4">
            <a:extLst>
              <a:ext uri="{FF2B5EF4-FFF2-40B4-BE49-F238E27FC236}">
                <a16:creationId xmlns:a16="http://schemas.microsoft.com/office/drawing/2014/main" id="{97F6DF41-FC7C-A61D-B19C-BCE99FC33CD8}"/>
              </a:ext>
            </a:extLst>
          </p:cNvPr>
          <p:cNvPicPr>
            <a:picLocks noChangeAspect="1"/>
          </p:cNvPicPr>
          <p:nvPr/>
        </p:nvPicPr>
        <p:blipFill>
          <a:blip r:embed="rId3"/>
          <a:stretch>
            <a:fillRect/>
          </a:stretch>
        </p:blipFill>
        <p:spPr>
          <a:xfrm>
            <a:off x="10563281" y="873529"/>
            <a:ext cx="1201016" cy="4810161"/>
          </a:xfrm>
          <a:prstGeom prst="rect">
            <a:avLst/>
          </a:prstGeom>
        </p:spPr>
      </p:pic>
    </p:spTree>
    <p:extLst>
      <p:ext uri="{BB962C8B-B14F-4D97-AF65-F5344CB8AC3E}">
        <p14:creationId xmlns:p14="http://schemas.microsoft.com/office/powerpoint/2010/main" val="3441726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05592F-09C8-E74A-CDE8-C4E653091B64}"/>
              </a:ext>
            </a:extLst>
          </p:cNvPr>
          <p:cNvSpPr>
            <a:spLocks noGrp="1"/>
          </p:cNvSpPr>
          <p:nvPr>
            <p:ph type="title"/>
          </p:nvPr>
        </p:nvSpPr>
        <p:spPr>
          <a:xfrm>
            <a:off x="1421674" y="242578"/>
            <a:ext cx="9220200" cy="819150"/>
          </a:xfrm>
        </p:spPr>
        <p:txBody>
          <a:bodyPr>
            <a:normAutofit fontScale="90000"/>
          </a:bodyPr>
          <a:lstStyle/>
          <a:p>
            <a:r>
              <a:rPr lang="fr-BE" sz="3200" b="1" dirty="0"/>
              <a:t>A. Analyse des risques : qui?</a:t>
            </a:r>
            <a:br>
              <a:rPr lang="fr-BE" sz="3200" b="1" dirty="0"/>
            </a:br>
            <a:r>
              <a:rPr lang="fr-BE" sz="3200" b="1" dirty="0"/>
              <a:t> </a:t>
            </a:r>
            <a:r>
              <a:rPr lang="fr-BE" sz="2200" b="1" i="1" dirty="0">
                <a:solidFill>
                  <a:schemeClr val="bg1">
                    <a:lumMod val="50000"/>
                  </a:schemeClr>
                </a:solidFill>
              </a:rPr>
              <a:t>art. VIII.1-2 du code</a:t>
            </a:r>
          </a:p>
        </p:txBody>
      </p:sp>
      <p:sp>
        <p:nvSpPr>
          <p:cNvPr id="4" name="Tijdelijke aanduiding voor dianummer 3">
            <a:extLst>
              <a:ext uri="{FF2B5EF4-FFF2-40B4-BE49-F238E27FC236}">
                <a16:creationId xmlns:a16="http://schemas.microsoft.com/office/drawing/2014/main" id="{DFC2DE33-CB64-5366-D60B-A9887B7D9487}"/>
              </a:ext>
            </a:extLst>
          </p:cNvPr>
          <p:cNvSpPr>
            <a:spLocks noGrp="1"/>
          </p:cNvSpPr>
          <p:nvPr>
            <p:ph type="sldNum" sz="quarter" idx="12"/>
          </p:nvPr>
        </p:nvSpPr>
        <p:spPr/>
        <p:txBody>
          <a:bodyPr/>
          <a:lstStyle/>
          <a:p>
            <a:fld id="{E280F6CC-6784-A943-B01C-08A9FA42E5E8}" type="slidenum">
              <a:rPr lang="fr-BE" smtClean="0"/>
              <a:t>11</a:t>
            </a:fld>
            <a:endParaRPr lang="fr-BE" dirty="0"/>
          </a:p>
        </p:txBody>
      </p:sp>
      <p:graphicFrame>
        <p:nvGraphicFramePr>
          <p:cNvPr id="5" name="Diagram 4">
            <a:extLst>
              <a:ext uri="{FF2B5EF4-FFF2-40B4-BE49-F238E27FC236}">
                <a16:creationId xmlns:a16="http://schemas.microsoft.com/office/drawing/2014/main" id="{0F34EB4B-7290-502A-AC3D-C4FEEF4315C1}"/>
              </a:ext>
            </a:extLst>
          </p:cNvPr>
          <p:cNvGraphicFramePr/>
          <p:nvPr>
            <p:extLst>
              <p:ext uri="{D42A27DB-BD31-4B8C-83A1-F6EECF244321}">
                <p14:modId xmlns:p14="http://schemas.microsoft.com/office/powerpoint/2010/main" val="1368188638"/>
              </p:ext>
            </p:extLst>
          </p:nvPr>
        </p:nvGraphicFramePr>
        <p:xfrm>
          <a:off x="2106992" y="242578"/>
          <a:ext cx="10528658" cy="6018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Afbeelding 11">
            <a:extLst>
              <a:ext uri="{FF2B5EF4-FFF2-40B4-BE49-F238E27FC236}">
                <a16:creationId xmlns:a16="http://schemas.microsoft.com/office/drawing/2014/main" id="{6805118B-6212-FB9B-ADF9-B7AEB662CAD3}"/>
              </a:ext>
            </a:extLst>
          </p:cNvPr>
          <p:cNvPicPr>
            <a:picLocks noChangeAspect="1"/>
          </p:cNvPicPr>
          <p:nvPr/>
        </p:nvPicPr>
        <p:blipFill>
          <a:blip r:embed="rId8"/>
          <a:stretch>
            <a:fillRect/>
          </a:stretch>
        </p:blipFill>
        <p:spPr>
          <a:xfrm>
            <a:off x="1080277" y="1571377"/>
            <a:ext cx="1349414" cy="1291205"/>
          </a:xfrm>
          <a:prstGeom prst="rect">
            <a:avLst/>
          </a:prstGeom>
          <a:ln>
            <a:solidFill>
              <a:schemeClr val="accent1"/>
            </a:solidFill>
          </a:ln>
        </p:spPr>
      </p:pic>
      <p:pic>
        <p:nvPicPr>
          <p:cNvPr id="3" name="Afbeelding 2">
            <a:extLst>
              <a:ext uri="{FF2B5EF4-FFF2-40B4-BE49-F238E27FC236}">
                <a16:creationId xmlns:a16="http://schemas.microsoft.com/office/drawing/2014/main" id="{F66DFAFC-AF0B-0996-2ADD-AF6632B6C00F}"/>
              </a:ext>
            </a:extLst>
          </p:cNvPr>
          <p:cNvPicPr>
            <a:picLocks noChangeAspect="1"/>
          </p:cNvPicPr>
          <p:nvPr/>
        </p:nvPicPr>
        <p:blipFill>
          <a:blip r:embed="rId9"/>
          <a:stretch>
            <a:fillRect/>
          </a:stretch>
        </p:blipFill>
        <p:spPr>
          <a:xfrm>
            <a:off x="1272346" y="3059273"/>
            <a:ext cx="965275" cy="1323231"/>
          </a:xfrm>
          <a:prstGeom prst="rect">
            <a:avLst/>
          </a:prstGeom>
        </p:spPr>
      </p:pic>
    </p:spTree>
    <p:extLst>
      <p:ext uri="{BB962C8B-B14F-4D97-AF65-F5344CB8AC3E}">
        <p14:creationId xmlns:p14="http://schemas.microsoft.com/office/powerpoint/2010/main" val="2223806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FDE51-8E1B-1086-53F6-4FF803B03350}"/>
              </a:ext>
            </a:extLst>
          </p:cNvPr>
          <p:cNvSpPr>
            <a:spLocks noGrp="1"/>
          </p:cNvSpPr>
          <p:nvPr>
            <p:ph type="title"/>
          </p:nvPr>
        </p:nvSpPr>
        <p:spPr>
          <a:xfrm>
            <a:off x="1612900" y="267774"/>
            <a:ext cx="5002763" cy="496437"/>
          </a:xfrm>
        </p:spPr>
        <p:txBody>
          <a:bodyPr>
            <a:normAutofit/>
          </a:bodyPr>
          <a:lstStyle/>
          <a:p>
            <a:r>
              <a:rPr lang="fr-BE" sz="2800" b="1" dirty="0"/>
              <a:t>A. Analyse des risques: quand?</a:t>
            </a:r>
            <a:endParaRPr lang="fr-BE" sz="2800" dirty="0"/>
          </a:p>
        </p:txBody>
      </p:sp>
      <p:sp>
        <p:nvSpPr>
          <p:cNvPr id="3" name="Tijdelijke aanduiding voor inhoud 2">
            <a:extLst>
              <a:ext uri="{FF2B5EF4-FFF2-40B4-BE49-F238E27FC236}">
                <a16:creationId xmlns:a16="http://schemas.microsoft.com/office/drawing/2014/main" id="{A1762B8C-60EF-C7F5-95CC-8B9CE0929424}"/>
              </a:ext>
            </a:extLst>
          </p:cNvPr>
          <p:cNvSpPr>
            <a:spLocks noGrp="1"/>
          </p:cNvSpPr>
          <p:nvPr>
            <p:ph idx="1"/>
          </p:nvPr>
        </p:nvSpPr>
        <p:spPr>
          <a:xfrm>
            <a:off x="838133" y="1046253"/>
            <a:ext cx="9613967" cy="5081497"/>
          </a:xfrm>
          <a:noFill/>
        </p:spPr>
        <p:txBody>
          <a:bodyPr>
            <a:normAutofit/>
          </a:bodyPr>
          <a:lstStyle/>
          <a:p>
            <a:pPr marL="0" indent="0" algn="l">
              <a:spcBef>
                <a:spcPts val="0"/>
              </a:spcBef>
              <a:buNone/>
            </a:pPr>
            <a:r>
              <a:rPr lang="fr-BE" sz="2400" b="1" i="0" u="none" strike="noStrike" baseline="0" dirty="0">
                <a:solidFill>
                  <a:schemeClr val="accent4"/>
                </a:solidFill>
              </a:rPr>
              <a:t>L’employeur réalise l’analyse des risques</a:t>
            </a:r>
            <a:r>
              <a:rPr lang="fr-BE" sz="2400" b="1" dirty="0">
                <a:solidFill>
                  <a:schemeClr val="accent4"/>
                </a:solidFill>
              </a:rPr>
              <a:t> </a:t>
            </a:r>
            <a:r>
              <a:rPr lang="fr-BE" sz="2400" b="1" i="0" u="none" strike="noStrike" baseline="0" dirty="0">
                <a:solidFill>
                  <a:schemeClr val="accent4"/>
                </a:solidFill>
              </a:rPr>
              <a:t>:</a:t>
            </a:r>
          </a:p>
          <a:p>
            <a:pPr lvl="1">
              <a:spcBef>
                <a:spcPts val="600"/>
              </a:spcBef>
            </a:pPr>
            <a:r>
              <a:rPr lang="fr-BE" sz="1800" b="1" dirty="0">
                <a:solidFill>
                  <a:srgbClr val="002060"/>
                </a:solidFill>
              </a:rPr>
              <a:t>L</a:t>
            </a:r>
            <a:r>
              <a:rPr lang="fr-BE" sz="1800" b="1" i="0" u="none" strike="noStrike" baseline="0" dirty="0">
                <a:solidFill>
                  <a:srgbClr val="002060"/>
                </a:solidFill>
              </a:rPr>
              <a:t>ors de la </a:t>
            </a:r>
            <a:r>
              <a:rPr lang="fr-BE" sz="1800" b="1" i="0" u="sng" strike="noStrike" baseline="0" dirty="0">
                <a:solidFill>
                  <a:srgbClr val="002060"/>
                </a:solidFill>
              </a:rPr>
              <a:t>conception</a:t>
            </a:r>
            <a:r>
              <a:rPr lang="fr-BE" sz="1800" b="1" i="0" u="none" strike="noStrike" baseline="0" dirty="0">
                <a:solidFill>
                  <a:srgbClr val="002060"/>
                </a:solidFill>
              </a:rPr>
              <a:t> des postes de travail</a:t>
            </a:r>
          </a:p>
          <a:p>
            <a:pPr marL="457200" lvl="1" indent="0">
              <a:spcBef>
                <a:spcPts val="600"/>
              </a:spcBef>
              <a:buNone/>
            </a:pPr>
            <a:r>
              <a:rPr lang="fr-BE" sz="1800" dirty="0">
                <a:solidFill>
                  <a:srgbClr val="002060"/>
                </a:solidFill>
              </a:rPr>
              <a:t>	= dès les plans de conception, avec les concepteurs</a:t>
            </a:r>
            <a:endParaRPr lang="fr-BE" sz="1800" b="0" i="0" u="none" strike="noStrike" baseline="0" dirty="0">
              <a:solidFill>
                <a:srgbClr val="002060"/>
              </a:solidFill>
            </a:endParaRPr>
          </a:p>
          <a:p>
            <a:pPr lvl="1">
              <a:spcBef>
                <a:spcPts val="600"/>
              </a:spcBef>
            </a:pPr>
            <a:r>
              <a:rPr lang="fr-BE" sz="1800" b="1" dirty="0">
                <a:solidFill>
                  <a:srgbClr val="002060"/>
                </a:solidFill>
              </a:rPr>
              <a:t>Lors de </a:t>
            </a:r>
            <a:r>
              <a:rPr lang="fr-BE" sz="1800" b="1" u="sng" dirty="0">
                <a:solidFill>
                  <a:srgbClr val="002060"/>
                </a:solidFill>
              </a:rPr>
              <a:t>l’aménagement</a:t>
            </a:r>
            <a:r>
              <a:rPr lang="fr-BE" sz="1800" b="1" dirty="0">
                <a:solidFill>
                  <a:srgbClr val="002060"/>
                </a:solidFill>
              </a:rPr>
              <a:t> des postes de travail</a:t>
            </a:r>
            <a:endParaRPr lang="fr-BE" sz="1800" b="1" i="0" u="none" strike="noStrike" baseline="0" dirty="0">
              <a:solidFill>
                <a:srgbClr val="002060"/>
              </a:solidFill>
            </a:endParaRPr>
          </a:p>
          <a:p>
            <a:pPr marL="457200" lvl="1" indent="0">
              <a:spcBef>
                <a:spcPts val="600"/>
              </a:spcBef>
              <a:buNone/>
            </a:pPr>
            <a:r>
              <a:rPr lang="fr-BE" sz="1800" b="0" i="0" u="none" strike="noStrike" baseline="0" dirty="0">
                <a:solidFill>
                  <a:srgbClr val="002060"/>
                </a:solidFill>
              </a:rPr>
              <a:t>	= réfléchir au positionnemen</a:t>
            </a:r>
            <a:r>
              <a:rPr lang="fr-BE" sz="1800" dirty="0">
                <a:solidFill>
                  <a:srgbClr val="002060"/>
                </a:solidFill>
              </a:rPr>
              <a:t>t des éléments complémentaires </a:t>
            </a:r>
            <a:endParaRPr lang="fr-BE" sz="1800" b="0" i="0" u="none" strike="noStrike" baseline="0" dirty="0">
              <a:solidFill>
                <a:srgbClr val="002060"/>
              </a:solidFill>
            </a:endParaRPr>
          </a:p>
          <a:p>
            <a:pPr marL="457200" lvl="1" indent="0">
              <a:spcBef>
                <a:spcPts val="600"/>
              </a:spcBef>
              <a:buNone/>
            </a:pPr>
            <a:r>
              <a:rPr lang="fr-BE" sz="1800" b="0" i="0" u="none" strike="noStrike" baseline="0" dirty="0">
                <a:solidFill>
                  <a:srgbClr val="002060"/>
                </a:solidFill>
              </a:rPr>
              <a:t>	(ex. </a:t>
            </a:r>
            <a:r>
              <a:rPr lang="fr-BE" sz="1800" dirty="0">
                <a:solidFill>
                  <a:srgbClr val="002060"/>
                </a:solidFill>
              </a:rPr>
              <a:t>armoires, étagères, câbles, tables, chaises, éclairage, etc…</a:t>
            </a:r>
            <a:r>
              <a:rPr lang="fr-BE" sz="1800" b="0" i="0" u="none" strike="noStrike" baseline="0" dirty="0">
                <a:solidFill>
                  <a:srgbClr val="002060"/>
                </a:solidFill>
              </a:rPr>
              <a:t>)</a:t>
            </a:r>
          </a:p>
          <a:p>
            <a:pPr lvl="1">
              <a:spcBef>
                <a:spcPts val="600"/>
              </a:spcBef>
            </a:pPr>
            <a:r>
              <a:rPr lang="fr-BE" sz="1800" b="1" dirty="0">
                <a:solidFill>
                  <a:srgbClr val="002060"/>
                </a:solidFill>
              </a:rPr>
              <a:t>Lors de </a:t>
            </a:r>
            <a:r>
              <a:rPr lang="fr-BE" sz="1800" b="1" u="sng" dirty="0">
                <a:solidFill>
                  <a:srgbClr val="002060"/>
                </a:solidFill>
              </a:rPr>
              <a:t>l’adaptation</a:t>
            </a:r>
            <a:r>
              <a:rPr lang="fr-BE" sz="1800" b="1" dirty="0">
                <a:solidFill>
                  <a:srgbClr val="002060"/>
                </a:solidFill>
              </a:rPr>
              <a:t> du poste de travail</a:t>
            </a:r>
            <a:endParaRPr lang="fr-BE" sz="1800" b="1" i="0" u="none" strike="noStrike" baseline="0" dirty="0">
              <a:solidFill>
                <a:srgbClr val="002060"/>
              </a:solidFill>
            </a:endParaRPr>
          </a:p>
          <a:p>
            <a:pPr marL="457200" lvl="1" indent="0">
              <a:spcBef>
                <a:spcPts val="600"/>
              </a:spcBef>
              <a:buNone/>
            </a:pPr>
            <a:r>
              <a:rPr lang="fr-BE" sz="1800" dirty="0">
                <a:solidFill>
                  <a:srgbClr val="002060"/>
                </a:solidFill>
              </a:rPr>
              <a:t>	</a:t>
            </a:r>
            <a:r>
              <a:rPr lang="fr-BE" sz="1800" dirty="0">
                <a:solidFill>
                  <a:srgbClr val="002060"/>
                </a:solidFill>
                <a:sym typeface="Wingdings" panose="05000000000000000000" pitchFamily="2" charset="2"/>
              </a:rPr>
              <a:t>= vérifier si les résultats de l’AR s’améliorent? </a:t>
            </a:r>
          </a:p>
          <a:p>
            <a:pPr marL="0" indent="0" algn="l">
              <a:spcBef>
                <a:spcPts val="600"/>
              </a:spcBef>
              <a:buNone/>
            </a:pPr>
            <a:endParaRPr lang="fr-BE" sz="2000" b="0" i="0" u="none" strike="noStrike" baseline="0" dirty="0">
              <a:solidFill>
                <a:srgbClr val="002060"/>
              </a:solidFill>
              <a:sym typeface="Wingdings" panose="05000000000000000000" pitchFamily="2" charset="2"/>
            </a:endParaRPr>
          </a:p>
          <a:p>
            <a:pPr marL="0" indent="0">
              <a:spcBef>
                <a:spcPts val="0"/>
              </a:spcBef>
              <a:buNone/>
            </a:pPr>
            <a:r>
              <a:rPr lang="fr-BE" sz="2400" b="1" dirty="0">
                <a:solidFill>
                  <a:schemeClr val="accent4"/>
                </a:solidFill>
                <a:sym typeface="Wingdings" panose="05000000000000000000" pitchFamily="2" charset="2"/>
              </a:rPr>
              <a:t>L’employeur vérifie si une actualisation est nécessaire: </a:t>
            </a:r>
          </a:p>
          <a:p>
            <a:pPr lvl="1">
              <a:spcBef>
                <a:spcPts val="600"/>
              </a:spcBef>
            </a:pPr>
            <a:r>
              <a:rPr lang="fr-BE" sz="1800" b="1" dirty="0">
                <a:solidFill>
                  <a:srgbClr val="002060"/>
                </a:solidFill>
                <a:sym typeface="Wingdings" panose="05000000000000000000" pitchFamily="2" charset="2"/>
              </a:rPr>
              <a:t>Régulièrement</a:t>
            </a:r>
            <a:r>
              <a:rPr lang="fr-BE" sz="1800" dirty="0">
                <a:solidFill>
                  <a:srgbClr val="002060"/>
                </a:solidFill>
                <a:sym typeface="Wingdings" panose="05000000000000000000" pitchFamily="2" charset="2"/>
              </a:rPr>
              <a:t> (au moins une fois par an)</a:t>
            </a:r>
          </a:p>
          <a:p>
            <a:pPr lvl="1">
              <a:spcBef>
                <a:spcPts val="600"/>
              </a:spcBef>
            </a:pPr>
            <a:r>
              <a:rPr lang="fr-BE" sz="1800" b="1" i="0" u="none" strike="noStrike" baseline="0" dirty="0">
                <a:solidFill>
                  <a:srgbClr val="002060"/>
                </a:solidFill>
                <a:sym typeface="Wingdings" panose="05000000000000000000" pitchFamily="2" charset="2"/>
              </a:rPr>
              <a:t>Lors de tout changement </a:t>
            </a:r>
            <a:r>
              <a:rPr lang="fr-BE" sz="1800" b="0" i="0" u="none" strike="noStrike" baseline="0" dirty="0">
                <a:solidFill>
                  <a:srgbClr val="002060"/>
                </a:solidFill>
                <a:sym typeface="Wingdings" panose="05000000000000000000" pitchFamily="2" charset="2"/>
              </a:rPr>
              <a:t>pouvant affecter l’exposition aux risques musculosquelettiques </a:t>
            </a:r>
          </a:p>
          <a:p>
            <a:pPr marL="914400" lvl="2" indent="0">
              <a:spcBef>
                <a:spcPts val="600"/>
              </a:spcBef>
              <a:buNone/>
            </a:pPr>
            <a:r>
              <a:rPr lang="fr-BE" sz="1800" dirty="0">
                <a:solidFill>
                  <a:srgbClr val="002060"/>
                </a:solidFill>
                <a:sym typeface="Wingdings" panose="05000000000000000000" pitchFamily="2" charset="2"/>
              </a:rPr>
              <a:t> Mettre à jour si nécessaire. </a:t>
            </a:r>
            <a:endParaRPr lang="fr-BE" sz="1800" b="0" i="0" u="none" strike="noStrike" baseline="0" dirty="0">
              <a:solidFill>
                <a:srgbClr val="002060"/>
              </a:solidFill>
              <a:sym typeface="Wingdings" panose="05000000000000000000" pitchFamily="2" charset="2"/>
            </a:endParaRPr>
          </a:p>
          <a:p>
            <a:pPr marL="0" indent="0">
              <a:spcBef>
                <a:spcPts val="600"/>
              </a:spcBef>
              <a:buNone/>
            </a:pPr>
            <a:endParaRPr lang="fr-BE" sz="2400" b="1" i="0" u="none" strike="noStrike" baseline="0" dirty="0"/>
          </a:p>
          <a:p>
            <a:pPr marL="0" indent="0">
              <a:spcBef>
                <a:spcPts val="600"/>
              </a:spcBef>
              <a:buNone/>
            </a:pPr>
            <a:endParaRPr lang="fr-BE" sz="2400" b="1" i="0" u="none" strike="noStrike" baseline="0" dirty="0"/>
          </a:p>
          <a:p>
            <a:pPr marL="0" indent="0" algn="l">
              <a:buNone/>
            </a:pPr>
            <a:endParaRPr lang="fr-BE" sz="1800" b="0" i="0" u="none" strike="noStrike" baseline="0" dirty="0">
              <a:highlight>
                <a:srgbClr val="FFFF00"/>
              </a:highlight>
            </a:endParaRPr>
          </a:p>
          <a:p>
            <a:pPr marL="914400" lvl="2" indent="0">
              <a:buNone/>
            </a:pPr>
            <a:endParaRPr lang="fr-BE" sz="1800" dirty="0"/>
          </a:p>
          <a:p>
            <a:pPr lvl="1"/>
            <a:endParaRPr lang="fr-BE" sz="1200" b="0" i="0" u="none" strike="noStrike" baseline="0" dirty="0">
              <a:latin typeface="CIDFont+F1"/>
            </a:endParaRPr>
          </a:p>
        </p:txBody>
      </p:sp>
      <p:sp>
        <p:nvSpPr>
          <p:cNvPr id="4" name="Tijdelijke aanduiding voor dianummer 3">
            <a:extLst>
              <a:ext uri="{FF2B5EF4-FFF2-40B4-BE49-F238E27FC236}">
                <a16:creationId xmlns:a16="http://schemas.microsoft.com/office/drawing/2014/main" id="{6514BAEC-A5D7-F271-2DB8-28470AED228E}"/>
              </a:ext>
            </a:extLst>
          </p:cNvPr>
          <p:cNvSpPr>
            <a:spLocks noGrp="1"/>
          </p:cNvSpPr>
          <p:nvPr>
            <p:ph type="sldNum" sz="quarter" idx="12"/>
          </p:nvPr>
        </p:nvSpPr>
        <p:spPr/>
        <p:txBody>
          <a:bodyPr/>
          <a:lstStyle/>
          <a:p>
            <a:fld id="{E280F6CC-6784-A943-B01C-08A9FA42E5E8}" type="slidenum">
              <a:rPr lang="fr-BE" smtClean="0"/>
              <a:t>12</a:t>
            </a:fld>
            <a:endParaRPr lang="fr-BE" dirty="0"/>
          </a:p>
        </p:txBody>
      </p:sp>
      <p:pic>
        <p:nvPicPr>
          <p:cNvPr id="6" name="Afbeelding 5" descr="Afbeelding met tekening, schets, Lijnillustraties, illustratie&#10;&#10;Automatisch gegenereerde beschrijving">
            <a:extLst>
              <a:ext uri="{FF2B5EF4-FFF2-40B4-BE49-F238E27FC236}">
                <a16:creationId xmlns:a16="http://schemas.microsoft.com/office/drawing/2014/main" id="{F7E91658-AA00-D370-C021-68BAD8E5E9AD}"/>
              </a:ext>
            </a:extLst>
          </p:cNvPr>
          <p:cNvPicPr>
            <a:picLocks noChangeAspect="1"/>
          </p:cNvPicPr>
          <p:nvPr/>
        </p:nvPicPr>
        <p:blipFill>
          <a:blip r:embed="rId3"/>
          <a:stretch>
            <a:fillRect/>
          </a:stretch>
        </p:blipFill>
        <p:spPr>
          <a:xfrm>
            <a:off x="10641008" y="107909"/>
            <a:ext cx="1422473" cy="1593932"/>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66958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756915" y="50459"/>
            <a:ext cx="9077307" cy="927304"/>
          </a:xfrm>
        </p:spPr>
        <p:txBody>
          <a:bodyPr>
            <a:noAutofit/>
          </a:bodyPr>
          <a:lstStyle/>
          <a:p>
            <a:pPr>
              <a:lnSpc>
                <a:spcPct val="100000"/>
              </a:lnSpc>
              <a:spcAft>
                <a:spcPts val="1200"/>
              </a:spcAft>
            </a:pPr>
            <a:r>
              <a:rPr lang="fr-BE" sz="2800" b="1" dirty="0"/>
              <a:t>A. Analyse des risques: facteurs de risques biomécaniques</a:t>
            </a:r>
            <a:br>
              <a:rPr lang="fr-BE" sz="2800" b="1" dirty="0"/>
            </a:br>
            <a:r>
              <a:rPr lang="fr-BE" sz="2800" b="1" dirty="0"/>
              <a:t> </a:t>
            </a:r>
            <a:r>
              <a:rPr lang="fr-BE" sz="2000" b="1" i="1" dirty="0">
                <a:solidFill>
                  <a:schemeClr val="bg1">
                    <a:lumMod val="50000"/>
                  </a:schemeClr>
                </a:solidFill>
              </a:rPr>
              <a:t>art. VIII.1-1,§2  du code</a:t>
            </a:r>
            <a:endParaRPr lang="fr-BE" sz="1800" b="1" i="1" dirty="0">
              <a:solidFill>
                <a:schemeClr val="bg1">
                  <a:lumMod val="50000"/>
                </a:schemeClr>
              </a:solidFill>
            </a:endParaRPr>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13</a:t>
            </a:fld>
            <a:endParaRPr lang="en-BE"/>
          </a:p>
        </p:txBody>
      </p:sp>
      <p:graphicFrame>
        <p:nvGraphicFramePr>
          <p:cNvPr id="7" name="Diagramme 6">
            <a:extLst>
              <a:ext uri="{FF2B5EF4-FFF2-40B4-BE49-F238E27FC236}">
                <a16:creationId xmlns:a16="http://schemas.microsoft.com/office/drawing/2014/main" id="{0B6D36D6-327B-D3B0-AF2B-DD2951DC478F}"/>
              </a:ext>
            </a:extLst>
          </p:cNvPr>
          <p:cNvGraphicFramePr/>
          <p:nvPr>
            <p:extLst>
              <p:ext uri="{D42A27DB-BD31-4B8C-83A1-F6EECF244321}">
                <p14:modId xmlns:p14="http://schemas.microsoft.com/office/powerpoint/2010/main" val="2532902598"/>
              </p:ext>
            </p:extLst>
          </p:nvPr>
        </p:nvGraphicFramePr>
        <p:xfrm>
          <a:off x="1271858" y="1043636"/>
          <a:ext cx="9943674" cy="5340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Image 11">
            <a:extLst>
              <a:ext uri="{FF2B5EF4-FFF2-40B4-BE49-F238E27FC236}">
                <a16:creationId xmlns:a16="http://schemas.microsoft.com/office/drawing/2014/main" id="{77F586DF-7AD3-7D4B-6187-D22A0B9C9CF2}"/>
              </a:ext>
            </a:extLst>
          </p:cNvPr>
          <p:cNvPicPr>
            <a:picLocks noChangeAspect="1"/>
          </p:cNvPicPr>
          <p:nvPr/>
        </p:nvPicPr>
        <p:blipFill rotWithShape="1">
          <a:blip r:embed="rId7"/>
          <a:srcRect t="21280" r="10604"/>
          <a:stretch/>
        </p:blipFill>
        <p:spPr>
          <a:xfrm>
            <a:off x="10336453" y="572021"/>
            <a:ext cx="1563324" cy="1394621"/>
          </a:xfrm>
          <a:prstGeom prst="rect">
            <a:avLst/>
          </a:prstGeom>
          <a:ln>
            <a:solidFill>
              <a:schemeClr val="accent1"/>
            </a:solidFill>
          </a:ln>
          <a:effectLst>
            <a:outerShdw blurRad="50800" dist="38100" dir="2700000" algn="tl" rotWithShape="0">
              <a:prstClr val="black">
                <a:alpha val="40000"/>
              </a:prstClr>
            </a:outerShdw>
          </a:effectLst>
        </p:spPr>
      </p:pic>
      <p:pic>
        <p:nvPicPr>
          <p:cNvPr id="14" name="Image 13">
            <a:extLst>
              <a:ext uri="{FF2B5EF4-FFF2-40B4-BE49-F238E27FC236}">
                <a16:creationId xmlns:a16="http://schemas.microsoft.com/office/drawing/2014/main" id="{9AA27747-6AE3-C37C-5D54-D42F596D896F}"/>
              </a:ext>
            </a:extLst>
          </p:cNvPr>
          <p:cNvPicPr>
            <a:picLocks noChangeAspect="1"/>
          </p:cNvPicPr>
          <p:nvPr/>
        </p:nvPicPr>
        <p:blipFill>
          <a:blip r:embed="rId8"/>
          <a:stretch>
            <a:fillRect/>
          </a:stretch>
        </p:blipFill>
        <p:spPr>
          <a:xfrm>
            <a:off x="10834223" y="4906870"/>
            <a:ext cx="1199757" cy="1775641"/>
          </a:xfrm>
          <a:prstGeom prst="rect">
            <a:avLst/>
          </a:prstGeom>
          <a:ln>
            <a:solidFill>
              <a:schemeClr val="accent1"/>
            </a:solidFill>
          </a:ln>
          <a:effectLst>
            <a:outerShdw blurRad="50800" dist="38100" dir="2700000" algn="tl" rotWithShape="0">
              <a:prstClr val="black">
                <a:alpha val="40000"/>
              </a:prstClr>
            </a:outerShdw>
          </a:effectLst>
        </p:spPr>
      </p:pic>
      <p:pic>
        <p:nvPicPr>
          <p:cNvPr id="16" name="Image 15">
            <a:extLst>
              <a:ext uri="{FF2B5EF4-FFF2-40B4-BE49-F238E27FC236}">
                <a16:creationId xmlns:a16="http://schemas.microsoft.com/office/drawing/2014/main" id="{39AD7001-73DD-13FA-CFA2-39DAFB5AFF95}"/>
              </a:ext>
            </a:extLst>
          </p:cNvPr>
          <p:cNvPicPr>
            <a:picLocks noChangeAspect="1"/>
          </p:cNvPicPr>
          <p:nvPr/>
        </p:nvPicPr>
        <p:blipFill rotWithShape="1">
          <a:blip r:embed="rId9"/>
          <a:srcRect t="7650"/>
          <a:stretch/>
        </p:blipFill>
        <p:spPr>
          <a:xfrm>
            <a:off x="158019" y="572021"/>
            <a:ext cx="1432151" cy="1532798"/>
          </a:xfrm>
          <a:prstGeom prst="rect">
            <a:avLst/>
          </a:prstGeom>
          <a:ln>
            <a:solidFill>
              <a:srgbClr val="0079CC"/>
            </a:solidFill>
          </a:ln>
          <a:effectLst>
            <a:outerShdw blurRad="50800" dist="38100" dir="2700000" algn="tl" rotWithShape="0">
              <a:prstClr val="black">
                <a:alpha val="40000"/>
              </a:prstClr>
            </a:outerShdw>
          </a:effectLst>
        </p:spPr>
      </p:pic>
      <p:pic>
        <p:nvPicPr>
          <p:cNvPr id="22" name="Image 21">
            <a:extLst>
              <a:ext uri="{FF2B5EF4-FFF2-40B4-BE49-F238E27FC236}">
                <a16:creationId xmlns:a16="http://schemas.microsoft.com/office/drawing/2014/main" id="{6940AFBA-9F35-9EA4-631A-8D9A54E151D0}"/>
              </a:ext>
            </a:extLst>
          </p:cNvPr>
          <p:cNvPicPr>
            <a:picLocks noChangeAspect="1"/>
          </p:cNvPicPr>
          <p:nvPr/>
        </p:nvPicPr>
        <p:blipFill>
          <a:blip r:embed="rId10"/>
          <a:stretch>
            <a:fillRect/>
          </a:stretch>
        </p:blipFill>
        <p:spPr>
          <a:xfrm>
            <a:off x="158020" y="5258907"/>
            <a:ext cx="1432151" cy="1450994"/>
          </a:xfrm>
          <a:prstGeom prst="rect">
            <a:avLst/>
          </a:prstGeom>
          <a:ln>
            <a:solidFill>
              <a:schemeClr val="accent1"/>
            </a:solidFill>
          </a:ln>
          <a:effectLst>
            <a:outerShdw blurRad="50800" dist="38100" dir="2700000" algn="tl" rotWithShape="0">
              <a:prstClr val="black">
                <a:alpha val="40000"/>
              </a:prstClr>
            </a:outerShdw>
          </a:effectLst>
        </p:spPr>
      </p:pic>
      <p:pic>
        <p:nvPicPr>
          <p:cNvPr id="24" name="Image 23">
            <a:extLst>
              <a:ext uri="{FF2B5EF4-FFF2-40B4-BE49-F238E27FC236}">
                <a16:creationId xmlns:a16="http://schemas.microsoft.com/office/drawing/2014/main" id="{7A3AA01F-1CCA-F445-F5BA-AE9362A37E46}"/>
              </a:ext>
            </a:extLst>
          </p:cNvPr>
          <p:cNvPicPr>
            <a:picLocks noChangeAspect="1"/>
          </p:cNvPicPr>
          <p:nvPr/>
        </p:nvPicPr>
        <p:blipFill>
          <a:blip r:embed="rId11"/>
          <a:stretch>
            <a:fillRect/>
          </a:stretch>
        </p:blipFill>
        <p:spPr>
          <a:xfrm>
            <a:off x="5570112" y="5092291"/>
            <a:ext cx="1345527" cy="1535166"/>
          </a:xfrm>
          <a:prstGeom prst="rect">
            <a:avLst/>
          </a:prstGeom>
          <a:ln>
            <a:solidFill>
              <a:schemeClr val="accent1"/>
            </a:solidFill>
          </a:ln>
          <a:effectLst>
            <a:outerShdw blurRad="50800" dist="38100" dir="2700000" algn="tl" rotWithShape="0">
              <a:prstClr val="black">
                <a:alpha val="40000"/>
              </a:prstClr>
            </a:outerShdw>
          </a:effectLst>
        </p:spPr>
      </p:pic>
      <p:pic>
        <p:nvPicPr>
          <p:cNvPr id="5" name="Image 4">
            <a:extLst>
              <a:ext uri="{FF2B5EF4-FFF2-40B4-BE49-F238E27FC236}">
                <a16:creationId xmlns:a16="http://schemas.microsoft.com/office/drawing/2014/main" id="{C594B556-9374-E3E6-4AA9-E1A69BFFAC17}"/>
              </a:ext>
            </a:extLst>
          </p:cNvPr>
          <p:cNvPicPr>
            <a:picLocks noChangeAspect="1"/>
          </p:cNvPicPr>
          <p:nvPr/>
        </p:nvPicPr>
        <p:blipFill>
          <a:blip r:embed="rId12"/>
          <a:stretch>
            <a:fillRect/>
          </a:stretch>
        </p:blipFill>
        <p:spPr>
          <a:xfrm>
            <a:off x="5570112" y="678765"/>
            <a:ext cx="1482488" cy="1604336"/>
          </a:xfrm>
          <a:prstGeom prst="rect">
            <a:avLst/>
          </a:prstGeom>
        </p:spPr>
      </p:pic>
    </p:spTree>
    <p:extLst>
      <p:ext uri="{BB962C8B-B14F-4D97-AF65-F5344CB8AC3E}">
        <p14:creationId xmlns:p14="http://schemas.microsoft.com/office/powerpoint/2010/main" val="2699966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2BA5235-2746-F0DD-8A96-EAEF23210829}"/>
              </a:ext>
            </a:extLst>
          </p:cNvPr>
          <p:cNvPicPr>
            <a:picLocks noChangeAspect="1"/>
          </p:cNvPicPr>
          <p:nvPr/>
        </p:nvPicPr>
        <p:blipFill>
          <a:blip r:embed="rId3"/>
          <a:stretch>
            <a:fillRect/>
          </a:stretch>
        </p:blipFill>
        <p:spPr>
          <a:xfrm>
            <a:off x="527955" y="1279973"/>
            <a:ext cx="10815241" cy="4298053"/>
          </a:xfrm>
          <a:prstGeom prst="rect">
            <a:avLst/>
          </a:prstGeom>
        </p:spPr>
      </p:pic>
      <p:sp>
        <p:nvSpPr>
          <p:cNvPr id="5" name="Slide Number Placeholder 4">
            <a:extLst>
              <a:ext uri="{FF2B5EF4-FFF2-40B4-BE49-F238E27FC236}">
                <a16:creationId xmlns:a16="http://schemas.microsoft.com/office/drawing/2014/main" id="{3BA5C7C7-C19A-D243-BB1C-B315F8996FFD}"/>
              </a:ext>
            </a:extLst>
          </p:cNvPr>
          <p:cNvSpPr>
            <a:spLocks noGrp="1"/>
          </p:cNvSpPr>
          <p:nvPr>
            <p:ph type="sldNum" sz="quarter" idx="12"/>
          </p:nvPr>
        </p:nvSpPr>
        <p:spPr/>
        <p:txBody>
          <a:bodyPr/>
          <a:lstStyle/>
          <a:p>
            <a:fld id="{E280F6CC-6784-A943-B01C-08A9FA42E5E8}" type="slidenum">
              <a:rPr lang="en-BE" smtClean="0"/>
              <a:t>14</a:t>
            </a:fld>
            <a:endParaRPr lang="en-BE"/>
          </a:p>
        </p:txBody>
      </p:sp>
      <p:pic>
        <p:nvPicPr>
          <p:cNvPr id="7" name="Image 6">
            <a:extLst>
              <a:ext uri="{FF2B5EF4-FFF2-40B4-BE49-F238E27FC236}">
                <a16:creationId xmlns:a16="http://schemas.microsoft.com/office/drawing/2014/main" id="{A26CC05A-55E3-92BE-1449-88CB2F4B6147}"/>
              </a:ext>
            </a:extLst>
          </p:cNvPr>
          <p:cNvPicPr>
            <a:picLocks noChangeAspect="1"/>
          </p:cNvPicPr>
          <p:nvPr/>
        </p:nvPicPr>
        <p:blipFill>
          <a:blip r:embed="rId4"/>
          <a:stretch>
            <a:fillRect/>
          </a:stretch>
        </p:blipFill>
        <p:spPr>
          <a:xfrm>
            <a:off x="953577" y="1980940"/>
            <a:ext cx="10284843" cy="1902117"/>
          </a:xfrm>
          <a:prstGeom prst="rect">
            <a:avLst/>
          </a:prstGeom>
        </p:spPr>
      </p:pic>
      <p:pic>
        <p:nvPicPr>
          <p:cNvPr id="8" name="Image 7">
            <a:extLst>
              <a:ext uri="{FF2B5EF4-FFF2-40B4-BE49-F238E27FC236}">
                <a16:creationId xmlns:a16="http://schemas.microsoft.com/office/drawing/2014/main" id="{6DCFEFCF-A065-3CC2-E588-92331DA555FC}"/>
              </a:ext>
            </a:extLst>
          </p:cNvPr>
          <p:cNvPicPr>
            <a:picLocks noChangeAspect="1"/>
          </p:cNvPicPr>
          <p:nvPr/>
        </p:nvPicPr>
        <p:blipFill>
          <a:blip r:embed="rId5"/>
          <a:stretch>
            <a:fillRect/>
          </a:stretch>
        </p:blipFill>
        <p:spPr>
          <a:xfrm>
            <a:off x="4047241" y="3883057"/>
            <a:ext cx="7191179" cy="2300404"/>
          </a:xfrm>
          <a:prstGeom prst="rect">
            <a:avLst/>
          </a:prstGeom>
        </p:spPr>
      </p:pic>
      <p:sp>
        <p:nvSpPr>
          <p:cNvPr id="9" name="Titel 5">
            <a:extLst>
              <a:ext uri="{FF2B5EF4-FFF2-40B4-BE49-F238E27FC236}">
                <a16:creationId xmlns:a16="http://schemas.microsoft.com/office/drawing/2014/main" id="{54CA27BE-9791-0B57-0F8D-147D88D481E2}"/>
              </a:ext>
            </a:extLst>
          </p:cNvPr>
          <p:cNvSpPr>
            <a:spLocks noGrp="1"/>
          </p:cNvSpPr>
          <p:nvPr>
            <p:ph type="title"/>
          </p:nvPr>
        </p:nvSpPr>
        <p:spPr>
          <a:xfrm>
            <a:off x="942976" y="338485"/>
            <a:ext cx="9220200" cy="887216"/>
          </a:xfrm>
        </p:spPr>
        <p:txBody>
          <a:bodyPr/>
          <a:lstStyle/>
          <a:p>
            <a:r>
              <a:rPr lang="nl-BE" sz="2800" b="1" i="1" dirty="0"/>
              <a:t>Facteurs de </a:t>
            </a:r>
            <a:r>
              <a:rPr lang="nl-BE" sz="2800" b="1" i="1" dirty="0" err="1"/>
              <a:t>risques</a:t>
            </a:r>
            <a:r>
              <a:rPr lang="nl-BE" sz="2800" b="1" i="1" dirty="0"/>
              <a:t> </a:t>
            </a:r>
            <a:r>
              <a:rPr lang="nl-BE" sz="2800" b="1" i="1" dirty="0" err="1"/>
              <a:t>biomécaniques</a:t>
            </a:r>
            <a:endParaRPr lang="nl-BE" sz="2800" b="1" i="1" dirty="0"/>
          </a:p>
        </p:txBody>
      </p:sp>
    </p:spTree>
    <p:extLst>
      <p:ext uri="{BB962C8B-B14F-4D97-AF65-F5344CB8AC3E}">
        <p14:creationId xmlns:p14="http://schemas.microsoft.com/office/powerpoint/2010/main" val="331514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411F98A-3DB8-0B48-AA04-AEF9E45666BE}"/>
              </a:ext>
            </a:extLst>
          </p:cNvPr>
          <p:cNvSpPr>
            <a:spLocks noGrp="1"/>
          </p:cNvSpPr>
          <p:nvPr>
            <p:ph type="sldNum" sz="quarter" idx="12"/>
          </p:nvPr>
        </p:nvSpPr>
        <p:spPr/>
        <p:txBody>
          <a:bodyPr/>
          <a:lstStyle/>
          <a:p>
            <a:fld id="{E280F6CC-6784-A943-B01C-08A9FA42E5E8}" type="slidenum">
              <a:rPr lang="en-BE" smtClean="0"/>
              <a:t>15</a:t>
            </a:fld>
            <a:endParaRPr lang="en-BE"/>
          </a:p>
        </p:txBody>
      </p:sp>
      <p:pic>
        <p:nvPicPr>
          <p:cNvPr id="7" name="Picture 2" descr="Tijd-duur klok">
            <a:extLst>
              <a:ext uri="{FF2B5EF4-FFF2-40B4-BE49-F238E27FC236}">
                <a16:creationId xmlns:a16="http://schemas.microsoft.com/office/drawing/2014/main" id="{C16BFFAF-A313-01CD-3E1B-36AAAD55EB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275" y="1628001"/>
            <a:ext cx="1829126" cy="14954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quentie van geluid">
            <a:extLst>
              <a:ext uri="{FF2B5EF4-FFF2-40B4-BE49-F238E27FC236}">
                <a16:creationId xmlns:a16="http://schemas.microsoft.com/office/drawing/2014/main" id="{39B7B1C4-FE21-94E3-7FBC-266C98199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1427" y="1696097"/>
            <a:ext cx="2028420" cy="1325563"/>
          </a:xfrm>
          <a:prstGeom prst="rect">
            <a:avLst/>
          </a:prstGeom>
          <a:noFill/>
          <a:extLst>
            <a:ext uri="{909E8E84-426E-40DD-AFC4-6F175D3DCCD1}">
              <a14:hiddenFill xmlns:a14="http://schemas.microsoft.com/office/drawing/2010/main">
                <a:solidFill>
                  <a:srgbClr val="FFFFFF"/>
                </a:solidFill>
              </a14:hiddenFill>
            </a:ext>
          </a:extLst>
        </p:spPr>
      </p:pic>
      <p:sp>
        <p:nvSpPr>
          <p:cNvPr id="9" name="Tijdelijke aanduiding voor inhoud 2">
            <a:extLst>
              <a:ext uri="{FF2B5EF4-FFF2-40B4-BE49-F238E27FC236}">
                <a16:creationId xmlns:a16="http://schemas.microsoft.com/office/drawing/2014/main" id="{3BA765E6-C3A9-93A4-821D-BC9029AA7A6E}"/>
              </a:ext>
            </a:extLst>
          </p:cNvPr>
          <p:cNvSpPr txBox="1">
            <a:spLocks/>
          </p:cNvSpPr>
          <p:nvPr/>
        </p:nvSpPr>
        <p:spPr>
          <a:xfrm>
            <a:off x="838200" y="1307712"/>
            <a:ext cx="10775094" cy="42425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nl-BE" sz="1800" dirty="0">
                <a:latin typeface="CIDFont+F1"/>
              </a:rPr>
              <a:t>la </a:t>
            </a:r>
            <a:r>
              <a:rPr lang="nl-BE" sz="1800" b="1" dirty="0" err="1">
                <a:highlight>
                  <a:srgbClr val="FFFF00"/>
                </a:highlight>
                <a:latin typeface="CIDFont+F1"/>
              </a:rPr>
              <a:t>durée</a:t>
            </a:r>
            <a:r>
              <a:rPr lang="nl-BE" sz="1800" b="1" dirty="0">
                <a:highlight>
                  <a:srgbClr val="FFFF00"/>
                </a:highlight>
                <a:latin typeface="CIDFont+F1"/>
              </a:rPr>
              <a:t> </a:t>
            </a:r>
            <a:r>
              <a:rPr lang="nl-BE" sz="1800" dirty="0">
                <a:latin typeface="CIDFont+F1"/>
              </a:rPr>
              <a:t>et la </a:t>
            </a:r>
            <a:r>
              <a:rPr lang="nl-BE" sz="1800" b="1" dirty="0" err="1">
                <a:highlight>
                  <a:srgbClr val="FFFF00"/>
                </a:highlight>
                <a:latin typeface="CIDFont+F1"/>
              </a:rPr>
              <a:t>fréquence</a:t>
            </a:r>
            <a:r>
              <a:rPr lang="nl-BE" sz="1800" b="1" dirty="0">
                <a:highlight>
                  <a:srgbClr val="FFFF00"/>
                </a:highlight>
                <a:latin typeface="CIDFont+F1"/>
              </a:rPr>
              <a:t> des </a:t>
            </a:r>
            <a:r>
              <a:rPr lang="nl-BE" sz="1800" dirty="0" err="1">
                <a:latin typeface="CIDFont+F1"/>
              </a:rPr>
              <a:t>mouvements</a:t>
            </a:r>
            <a:r>
              <a:rPr lang="nl-BE" sz="1800" dirty="0">
                <a:latin typeface="CIDFont+F1"/>
              </a:rPr>
              <a:t> </a:t>
            </a:r>
            <a:r>
              <a:rPr lang="nl-BE" sz="1800" dirty="0" err="1">
                <a:latin typeface="CIDFont+F1"/>
              </a:rPr>
              <a:t>ou</a:t>
            </a:r>
            <a:r>
              <a:rPr lang="nl-BE" sz="1800" dirty="0">
                <a:latin typeface="CIDFont+F1"/>
              </a:rPr>
              <a:t> des </a:t>
            </a:r>
            <a:r>
              <a:rPr lang="nl-BE" sz="1800" dirty="0" err="1">
                <a:latin typeface="CIDFont+F1"/>
              </a:rPr>
              <a:t>tâches</a:t>
            </a:r>
            <a:endParaRPr lang="nl-BE" sz="1800" dirty="0">
              <a:latin typeface="CIDFont+F1"/>
            </a:endParaRPr>
          </a:p>
          <a:p>
            <a:endParaRPr lang="nl-BE" sz="1800" dirty="0">
              <a:latin typeface="CIDFont+F1"/>
            </a:endParaRPr>
          </a:p>
          <a:p>
            <a:endParaRPr lang="nl-BE" sz="1800" dirty="0">
              <a:latin typeface="CIDFont+F1"/>
            </a:endParaRPr>
          </a:p>
          <a:p>
            <a:endParaRPr lang="nl-BE" sz="1800" dirty="0">
              <a:latin typeface="CIDFont+F1"/>
            </a:endParaRPr>
          </a:p>
          <a:p>
            <a:endParaRPr lang="nl-BE" sz="1800" dirty="0">
              <a:latin typeface="CIDFont+F1"/>
            </a:endParaRPr>
          </a:p>
          <a:p>
            <a:r>
              <a:rPr lang="nl-BE" sz="1800" dirty="0">
                <a:latin typeface="CIDFont+F1"/>
              </a:rPr>
              <a:t>les </a:t>
            </a:r>
            <a:r>
              <a:rPr lang="nl-BE" sz="1800" b="1" dirty="0" err="1">
                <a:highlight>
                  <a:srgbClr val="FFFF00"/>
                </a:highlight>
                <a:latin typeface="CIDFont+F1"/>
              </a:rPr>
              <a:t>postures</a:t>
            </a:r>
            <a:r>
              <a:rPr lang="nl-BE" sz="1800" b="1" dirty="0">
                <a:highlight>
                  <a:srgbClr val="FFFF00"/>
                </a:highlight>
                <a:latin typeface="CIDFont+F1"/>
              </a:rPr>
              <a:t> de </a:t>
            </a:r>
            <a:r>
              <a:rPr lang="nl-BE" sz="1800" b="1" dirty="0" err="1">
                <a:highlight>
                  <a:srgbClr val="FFFF00"/>
                </a:highlight>
                <a:latin typeface="CIDFont+F1"/>
              </a:rPr>
              <a:t>travail</a:t>
            </a:r>
            <a:r>
              <a:rPr lang="nl-BE" sz="1800" dirty="0">
                <a:latin typeface="CIDFont+F1"/>
              </a:rPr>
              <a:t>, en particulier les </a:t>
            </a:r>
            <a:r>
              <a:rPr lang="nl-BE" sz="1800" dirty="0" err="1">
                <a:latin typeface="CIDFont+F1"/>
              </a:rPr>
              <a:t>postures</a:t>
            </a:r>
            <a:r>
              <a:rPr lang="nl-BE" sz="1800" dirty="0">
                <a:latin typeface="CIDFont+F1"/>
              </a:rPr>
              <a:t> </a:t>
            </a:r>
            <a:r>
              <a:rPr lang="nl-BE" sz="1800" dirty="0" err="1">
                <a:latin typeface="CIDFont+F1"/>
              </a:rPr>
              <a:t>extrêmes</a:t>
            </a:r>
            <a:r>
              <a:rPr lang="nl-BE" sz="1800" dirty="0">
                <a:latin typeface="CIDFont+F1"/>
              </a:rPr>
              <a:t>, </a:t>
            </a:r>
            <a:r>
              <a:rPr lang="nl-BE" sz="1800" dirty="0" err="1">
                <a:latin typeface="CIDFont+F1"/>
              </a:rPr>
              <a:t>inconfortables</a:t>
            </a:r>
            <a:r>
              <a:rPr lang="nl-BE" sz="1800" dirty="0">
                <a:latin typeface="CIDFont+F1"/>
              </a:rPr>
              <a:t>, </a:t>
            </a:r>
            <a:r>
              <a:rPr lang="nl-BE" sz="1800" dirty="0" err="1">
                <a:latin typeface="CIDFont+F1"/>
              </a:rPr>
              <a:t>défavorables</a:t>
            </a:r>
            <a:r>
              <a:rPr lang="nl-BE" sz="1800" dirty="0">
                <a:latin typeface="CIDFont+F1"/>
              </a:rPr>
              <a:t> </a:t>
            </a:r>
            <a:r>
              <a:rPr lang="nl-BE" sz="1800" dirty="0" err="1">
                <a:latin typeface="CIDFont+F1"/>
              </a:rPr>
              <a:t>ou</a:t>
            </a:r>
            <a:r>
              <a:rPr lang="nl-BE" sz="1800" dirty="0">
                <a:latin typeface="CIDFont+F1"/>
              </a:rPr>
              <a:t> </a:t>
            </a:r>
            <a:r>
              <a:rPr lang="nl-BE" sz="1800" dirty="0" err="1">
                <a:latin typeface="CIDFont+F1"/>
              </a:rPr>
              <a:t>statiques</a:t>
            </a:r>
            <a:endParaRPr lang="nl-BE" sz="1800" dirty="0">
              <a:latin typeface="CIDFont+F1"/>
            </a:endParaRPr>
          </a:p>
          <a:p>
            <a:endParaRPr lang="nl-BE" sz="1800" dirty="0">
              <a:latin typeface="CIDFont+F1"/>
            </a:endParaRPr>
          </a:p>
          <a:p>
            <a:endParaRPr lang="nl-BE" sz="1800" dirty="0">
              <a:latin typeface="CIDFont+F1"/>
            </a:endParaRPr>
          </a:p>
        </p:txBody>
      </p:sp>
      <p:pic>
        <p:nvPicPr>
          <p:cNvPr id="10" name="Picture 6" descr="Vroegtijdige signalering van spier- en skeletaandoeningen | NAPO">
            <a:extLst>
              <a:ext uri="{FF2B5EF4-FFF2-40B4-BE49-F238E27FC236}">
                <a16:creationId xmlns:a16="http://schemas.microsoft.com/office/drawing/2014/main" id="{9214DFB8-F24F-0D11-10D1-DE3A5B4F4E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9790" y="3843169"/>
            <a:ext cx="3463807" cy="19805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s://gokaleo.com/wp-content/uploads/2013/07/Screen-Shot-2013-07-29-at-12.19.10-PM.png">
            <a:extLst>
              <a:ext uri="{FF2B5EF4-FFF2-40B4-BE49-F238E27FC236}">
                <a16:creationId xmlns:a16="http://schemas.microsoft.com/office/drawing/2014/main" id="{AD3E7A23-402A-C49E-D5BB-F013816905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9073" y="3827809"/>
            <a:ext cx="2378468" cy="226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a:extLst>
              <a:ext uri="{FF2B5EF4-FFF2-40B4-BE49-F238E27FC236}">
                <a16:creationId xmlns:a16="http://schemas.microsoft.com/office/drawing/2014/main" id="{4F71FDF7-150E-6BAC-0B32-4E90732B7B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8738" y="4185535"/>
            <a:ext cx="2863480" cy="145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el 5">
            <a:extLst>
              <a:ext uri="{FF2B5EF4-FFF2-40B4-BE49-F238E27FC236}">
                <a16:creationId xmlns:a16="http://schemas.microsoft.com/office/drawing/2014/main" id="{325ED8ED-92AF-3878-E026-D95310F9D7E5}"/>
              </a:ext>
            </a:extLst>
          </p:cNvPr>
          <p:cNvSpPr>
            <a:spLocks noGrp="1"/>
          </p:cNvSpPr>
          <p:nvPr>
            <p:ph type="title"/>
          </p:nvPr>
        </p:nvSpPr>
        <p:spPr>
          <a:xfrm>
            <a:off x="942976" y="338485"/>
            <a:ext cx="9220200" cy="887216"/>
          </a:xfrm>
        </p:spPr>
        <p:txBody>
          <a:bodyPr/>
          <a:lstStyle/>
          <a:p>
            <a:r>
              <a:rPr lang="nl-BE" sz="2800" b="1" i="1" dirty="0"/>
              <a:t>Facteurs de </a:t>
            </a:r>
            <a:r>
              <a:rPr lang="nl-BE" sz="2800" b="1" i="1" dirty="0" err="1"/>
              <a:t>risques</a:t>
            </a:r>
            <a:r>
              <a:rPr lang="nl-BE" sz="2800" b="1" i="1" dirty="0"/>
              <a:t> </a:t>
            </a:r>
            <a:r>
              <a:rPr lang="nl-BE" sz="2800" b="1" i="1" dirty="0" err="1"/>
              <a:t>biomécaniques</a:t>
            </a:r>
            <a:endParaRPr lang="nl-BE" sz="2800" b="1" i="1" dirty="0"/>
          </a:p>
        </p:txBody>
      </p:sp>
      <p:pic>
        <p:nvPicPr>
          <p:cNvPr id="14" name="Image 13">
            <a:extLst>
              <a:ext uri="{FF2B5EF4-FFF2-40B4-BE49-F238E27FC236}">
                <a16:creationId xmlns:a16="http://schemas.microsoft.com/office/drawing/2014/main" id="{C973ACAA-60F8-B73E-8227-A12F05C7645A}"/>
              </a:ext>
            </a:extLst>
          </p:cNvPr>
          <p:cNvPicPr>
            <a:picLocks noChangeAspect="1"/>
          </p:cNvPicPr>
          <p:nvPr/>
        </p:nvPicPr>
        <p:blipFill>
          <a:blip r:embed="rId8"/>
          <a:stretch>
            <a:fillRect/>
          </a:stretch>
        </p:blipFill>
        <p:spPr>
          <a:xfrm>
            <a:off x="248459" y="4107873"/>
            <a:ext cx="2863480" cy="1604867"/>
          </a:xfrm>
          <a:prstGeom prst="rect">
            <a:avLst/>
          </a:prstGeom>
        </p:spPr>
      </p:pic>
    </p:spTree>
    <p:extLst>
      <p:ext uri="{BB962C8B-B14F-4D97-AF65-F5344CB8AC3E}">
        <p14:creationId xmlns:p14="http://schemas.microsoft.com/office/powerpoint/2010/main" val="187338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1762B8C-60EF-C7F5-95CC-8B9CE0929424}"/>
              </a:ext>
            </a:extLst>
          </p:cNvPr>
          <p:cNvSpPr>
            <a:spLocks noGrp="1"/>
          </p:cNvSpPr>
          <p:nvPr>
            <p:ph idx="1"/>
          </p:nvPr>
        </p:nvSpPr>
        <p:spPr>
          <a:xfrm>
            <a:off x="838200" y="1348600"/>
            <a:ext cx="10775094" cy="4240437"/>
          </a:xfrm>
        </p:spPr>
        <p:txBody>
          <a:bodyPr>
            <a:normAutofit/>
          </a:bodyPr>
          <a:lstStyle/>
          <a:p>
            <a:pPr algn="l"/>
            <a:r>
              <a:rPr lang="nl-BE" sz="1800" b="0" i="0" u="none" strike="noStrike" baseline="0" dirty="0">
                <a:latin typeface="CIDFont+F1"/>
              </a:rPr>
              <a:t>les </a:t>
            </a:r>
            <a:r>
              <a:rPr lang="nl-BE" sz="1800" b="1" i="0" u="none" strike="noStrike" baseline="0" dirty="0">
                <a:highlight>
                  <a:srgbClr val="FFFF00"/>
                </a:highlight>
                <a:latin typeface="CIDFont+F1"/>
              </a:rPr>
              <a:t>mouvements de travail</a:t>
            </a:r>
            <a:r>
              <a:rPr lang="nl-BE" sz="1800" b="0" i="0" u="none" strike="noStrike" baseline="0" dirty="0">
                <a:latin typeface="CIDFont+F1"/>
              </a:rPr>
              <a:t>, notamment l'amplitude, l'angle et la vitesse des mouvements</a:t>
            </a:r>
          </a:p>
          <a:p>
            <a:pPr algn="l"/>
            <a:endParaRPr lang="nl-BE" sz="1800" b="0" i="0" u="none" strike="noStrike" baseline="0" dirty="0">
              <a:latin typeface="CIDFont+F1"/>
            </a:endParaRPr>
          </a:p>
          <a:p>
            <a:pPr algn="l"/>
            <a:endParaRPr lang="nl-BE" sz="1800" dirty="0">
              <a:latin typeface="CIDFont+F1"/>
            </a:endParaRPr>
          </a:p>
          <a:p>
            <a:pPr algn="l"/>
            <a:endParaRPr lang="nl-BE" sz="1800" dirty="0">
              <a:latin typeface="CIDFont+F1"/>
            </a:endParaRPr>
          </a:p>
          <a:p>
            <a:pPr algn="l"/>
            <a:endParaRPr lang="nl-BE" sz="1800" dirty="0">
              <a:latin typeface="CIDFont+F1"/>
            </a:endParaRPr>
          </a:p>
          <a:p>
            <a:pPr algn="l"/>
            <a:endParaRPr lang="nl-BE" sz="1800" dirty="0">
              <a:latin typeface="CIDFont+F1"/>
            </a:endParaRPr>
          </a:p>
          <a:p>
            <a:pPr algn="l"/>
            <a:endParaRPr lang="nl-BE" sz="1800" b="0" i="0" u="none" strike="noStrike" baseline="0" dirty="0">
              <a:latin typeface="CIDFont+F1"/>
            </a:endParaRPr>
          </a:p>
          <a:p>
            <a:pPr algn="l"/>
            <a:endParaRPr lang="nl-BE" sz="1800" b="0" i="0" u="none" strike="noStrike" baseline="0" dirty="0">
              <a:latin typeface="CIDFont+F1"/>
            </a:endParaRPr>
          </a:p>
          <a:p>
            <a:pPr algn="l"/>
            <a:r>
              <a:rPr lang="nl-BE" sz="1800" b="0" i="0" u="none" strike="noStrike" baseline="0" dirty="0">
                <a:latin typeface="CIDFont+F1"/>
              </a:rPr>
              <a:t>la </a:t>
            </a:r>
            <a:r>
              <a:rPr lang="nl-BE" sz="1800" b="1" i="0" u="none" strike="noStrike" baseline="0" dirty="0">
                <a:highlight>
                  <a:srgbClr val="FFFF00"/>
                </a:highlight>
                <a:latin typeface="CIDFont+F1"/>
              </a:rPr>
              <a:t>force de contact</a:t>
            </a:r>
            <a:r>
              <a:rPr lang="nl-BE" sz="1800" b="0" i="0" u="none" strike="noStrike" baseline="0" dirty="0">
                <a:latin typeface="CIDFont+F1"/>
              </a:rPr>
              <a:t>, notamment lors de la </a:t>
            </a:r>
            <a:r>
              <a:rPr lang="nl-BE" sz="1800" b="0" i="0" u="none" strike="noStrike" baseline="0" dirty="0" err="1">
                <a:latin typeface="CIDFont+F1"/>
              </a:rPr>
              <a:t>préhension</a:t>
            </a:r>
            <a:r>
              <a:rPr lang="nl-BE" sz="1800" b="0" i="0" u="none" strike="noStrike" baseline="0" dirty="0">
                <a:latin typeface="CIDFont+F1"/>
              </a:rPr>
              <a:t> des </a:t>
            </a:r>
            <a:r>
              <a:rPr lang="nl-BE" sz="1800" b="0" i="0" u="none" strike="noStrike" baseline="0" dirty="0" err="1">
                <a:latin typeface="CIDFont+F1"/>
              </a:rPr>
              <a:t>outils</a:t>
            </a:r>
            <a:r>
              <a:rPr lang="nl-BE" sz="1800" b="0" i="0" u="none" strike="noStrike" baseline="0" dirty="0">
                <a:latin typeface="CIDFont+F1"/>
              </a:rPr>
              <a:t>, ou la pression locale.</a:t>
            </a:r>
          </a:p>
        </p:txBody>
      </p:sp>
      <p:sp>
        <p:nvSpPr>
          <p:cNvPr id="4" name="Tijdelijke aanduiding voor dianummer 3">
            <a:extLst>
              <a:ext uri="{FF2B5EF4-FFF2-40B4-BE49-F238E27FC236}">
                <a16:creationId xmlns:a16="http://schemas.microsoft.com/office/drawing/2014/main" id="{6514BAEC-A5D7-F271-2DB8-28470AED228E}"/>
              </a:ext>
            </a:extLst>
          </p:cNvPr>
          <p:cNvSpPr>
            <a:spLocks noGrp="1"/>
          </p:cNvSpPr>
          <p:nvPr>
            <p:ph type="sldNum" sz="quarter" idx="12"/>
          </p:nvPr>
        </p:nvSpPr>
        <p:spPr/>
        <p:txBody>
          <a:bodyPr/>
          <a:lstStyle/>
          <a:p>
            <a:fld id="{E280F6CC-6784-A943-B01C-08A9FA42E5E8}" type="slidenum">
              <a:rPr lang="en-BE" smtClean="0"/>
              <a:t>16</a:t>
            </a:fld>
            <a:endParaRPr lang="en-BE"/>
          </a:p>
        </p:txBody>
      </p:sp>
      <p:pic>
        <p:nvPicPr>
          <p:cNvPr id="3074" name="Picture 2" descr="Extract from the Volvo ErgoReport tool (max. reach distance and hand... |  Download Scientific Diagram">
            <a:extLst>
              <a:ext uri="{FF2B5EF4-FFF2-40B4-BE49-F238E27FC236}">
                <a16:creationId xmlns:a16="http://schemas.microsoft.com/office/drawing/2014/main" id="{38DE1735-AE6B-313B-C99B-96B06E35A3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236" t="4132" r="21315" b="56010"/>
          <a:stretch/>
        </p:blipFill>
        <p:spPr bwMode="auto">
          <a:xfrm>
            <a:off x="1343025" y="1726425"/>
            <a:ext cx="2686050" cy="2274075"/>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F5F2C8EA-900A-BD6C-411A-E8ED7DF7ECE5}"/>
              </a:ext>
            </a:extLst>
          </p:cNvPr>
          <p:cNvPicPr>
            <a:picLocks noChangeAspect="1"/>
          </p:cNvPicPr>
          <p:nvPr/>
        </p:nvPicPr>
        <p:blipFill>
          <a:blip r:embed="rId4"/>
          <a:stretch>
            <a:fillRect/>
          </a:stretch>
        </p:blipFill>
        <p:spPr>
          <a:xfrm>
            <a:off x="4476750" y="1699439"/>
            <a:ext cx="3733800" cy="2430999"/>
          </a:xfrm>
          <a:prstGeom prst="rect">
            <a:avLst/>
          </a:prstGeom>
        </p:spPr>
      </p:pic>
      <p:pic>
        <p:nvPicPr>
          <p:cNvPr id="3076" name="Picture 4">
            <a:extLst>
              <a:ext uri="{FF2B5EF4-FFF2-40B4-BE49-F238E27FC236}">
                <a16:creationId xmlns:a16="http://schemas.microsoft.com/office/drawing/2014/main" id="{EDCEC6D9-BA45-356F-AA82-AFFA58A0E85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7978" r="54446"/>
          <a:stretch/>
        </p:blipFill>
        <p:spPr bwMode="auto">
          <a:xfrm>
            <a:off x="8658224" y="1724263"/>
            <a:ext cx="2333625" cy="2267615"/>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432E85AE-4D01-2410-A3A5-FB3561F36FF8}"/>
              </a:ext>
            </a:extLst>
          </p:cNvPr>
          <p:cNvPicPr>
            <a:picLocks noChangeAspect="1"/>
          </p:cNvPicPr>
          <p:nvPr/>
        </p:nvPicPr>
        <p:blipFill>
          <a:blip r:embed="rId6"/>
          <a:stretch>
            <a:fillRect/>
          </a:stretch>
        </p:blipFill>
        <p:spPr>
          <a:xfrm>
            <a:off x="1452562" y="4884736"/>
            <a:ext cx="4410075" cy="1038225"/>
          </a:xfrm>
          <a:prstGeom prst="rect">
            <a:avLst/>
          </a:prstGeom>
        </p:spPr>
      </p:pic>
      <p:pic>
        <p:nvPicPr>
          <p:cNvPr id="7" name="Afbeelding 6">
            <a:extLst>
              <a:ext uri="{FF2B5EF4-FFF2-40B4-BE49-F238E27FC236}">
                <a16:creationId xmlns:a16="http://schemas.microsoft.com/office/drawing/2014/main" id="{BED9E597-9DB6-5511-A0D4-BC1D60181D3C}"/>
              </a:ext>
            </a:extLst>
          </p:cNvPr>
          <p:cNvPicPr>
            <a:picLocks noChangeAspect="1"/>
          </p:cNvPicPr>
          <p:nvPr/>
        </p:nvPicPr>
        <p:blipFill rotWithShape="1">
          <a:blip r:embed="rId7"/>
          <a:srcRect b="9208"/>
          <a:stretch/>
        </p:blipFill>
        <p:spPr>
          <a:xfrm>
            <a:off x="6105525" y="4691958"/>
            <a:ext cx="3457576" cy="1345870"/>
          </a:xfrm>
          <a:prstGeom prst="rect">
            <a:avLst/>
          </a:prstGeom>
        </p:spPr>
      </p:pic>
      <p:sp>
        <p:nvSpPr>
          <p:cNvPr id="10" name="Titel 5">
            <a:extLst>
              <a:ext uri="{FF2B5EF4-FFF2-40B4-BE49-F238E27FC236}">
                <a16:creationId xmlns:a16="http://schemas.microsoft.com/office/drawing/2014/main" id="{5F5EF447-A2F7-3EDD-0B4D-B0DFFB11783E}"/>
              </a:ext>
            </a:extLst>
          </p:cNvPr>
          <p:cNvSpPr>
            <a:spLocks noGrp="1"/>
          </p:cNvSpPr>
          <p:nvPr>
            <p:ph type="title"/>
          </p:nvPr>
        </p:nvSpPr>
        <p:spPr>
          <a:xfrm>
            <a:off x="942976" y="338485"/>
            <a:ext cx="9220200" cy="887216"/>
          </a:xfrm>
        </p:spPr>
        <p:txBody>
          <a:bodyPr/>
          <a:lstStyle/>
          <a:p>
            <a:r>
              <a:rPr lang="nl-BE" sz="2800" b="1" i="1" dirty="0"/>
              <a:t>Facteurs de </a:t>
            </a:r>
            <a:r>
              <a:rPr lang="nl-BE" sz="2800" b="1" i="1" dirty="0" err="1"/>
              <a:t>risques</a:t>
            </a:r>
            <a:r>
              <a:rPr lang="nl-BE" sz="2800" b="1" i="1" dirty="0"/>
              <a:t> </a:t>
            </a:r>
            <a:r>
              <a:rPr lang="nl-BE" sz="2800" b="1" i="1" dirty="0" err="1"/>
              <a:t>biomécaniques</a:t>
            </a:r>
            <a:endParaRPr lang="nl-BE" sz="2800" b="1" i="1" dirty="0"/>
          </a:p>
        </p:txBody>
      </p:sp>
    </p:spTree>
    <p:extLst>
      <p:ext uri="{BB962C8B-B14F-4D97-AF65-F5344CB8AC3E}">
        <p14:creationId xmlns:p14="http://schemas.microsoft.com/office/powerpoint/2010/main" val="2060562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FDE51-8E1B-1086-53F6-4FF803B03350}"/>
              </a:ext>
            </a:extLst>
          </p:cNvPr>
          <p:cNvSpPr>
            <a:spLocks noGrp="1"/>
          </p:cNvSpPr>
          <p:nvPr>
            <p:ph type="title"/>
          </p:nvPr>
        </p:nvSpPr>
        <p:spPr>
          <a:xfrm>
            <a:off x="947928" y="186977"/>
            <a:ext cx="9220200" cy="1092974"/>
          </a:xfrm>
        </p:spPr>
        <p:txBody>
          <a:bodyPr>
            <a:normAutofit/>
          </a:bodyPr>
          <a:lstStyle/>
          <a:p>
            <a:r>
              <a:rPr lang="nl-BE" sz="2800" b="1" i="1" dirty="0"/>
              <a:t>Analyse des </a:t>
            </a:r>
            <a:r>
              <a:rPr lang="nl-BE" sz="2800" b="1" i="1" dirty="0" err="1"/>
              <a:t>risques</a:t>
            </a:r>
            <a:r>
              <a:rPr lang="nl-BE" sz="2800" b="1" i="1" dirty="0"/>
              <a:t> : </a:t>
            </a:r>
            <a:r>
              <a:rPr lang="nl-BE" sz="2800" b="1" i="1" dirty="0" err="1"/>
              <a:t>autres</a:t>
            </a:r>
            <a:r>
              <a:rPr lang="nl-BE" sz="2800" b="1" i="1" dirty="0"/>
              <a:t> facteurs ?</a:t>
            </a:r>
          </a:p>
        </p:txBody>
      </p:sp>
      <p:sp>
        <p:nvSpPr>
          <p:cNvPr id="3" name="Tijdelijke aanduiding voor inhoud 2">
            <a:extLst>
              <a:ext uri="{FF2B5EF4-FFF2-40B4-BE49-F238E27FC236}">
                <a16:creationId xmlns:a16="http://schemas.microsoft.com/office/drawing/2014/main" id="{A1762B8C-60EF-C7F5-95CC-8B9CE0929424}"/>
              </a:ext>
            </a:extLst>
          </p:cNvPr>
          <p:cNvSpPr>
            <a:spLocks noGrp="1"/>
          </p:cNvSpPr>
          <p:nvPr>
            <p:ph idx="1"/>
          </p:nvPr>
        </p:nvSpPr>
        <p:spPr>
          <a:xfrm>
            <a:off x="947928" y="1348600"/>
            <a:ext cx="10775094" cy="4242575"/>
          </a:xfrm>
        </p:spPr>
        <p:txBody>
          <a:bodyPr>
            <a:normAutofit/>
          </a:bodyPr>
          <a:lstStyle/>
          <a:p>
            <a:pPr marL="0" indent="0">
              <a:buNone/>
            </a:pPr>
            <a:r>
              <a:rPr lang="fr-BE" sz="2400" b="1" dirty="0">
                <a:solidFill>
                  <a:schemeClr val="accent4"/>
                </a:solidFill>
                <a:latin typeface="CIDFont+F1"/>
              </a:rPr>
              <a:t>L'employeur tient compte </a:t>
            </a:r>
            <a:r>
              <a:rPr lang="fr-BE" sz="2400" b="1" u="sng" dirty="0">
                <a:solidFill>
                  <a:schemeClr val="accent4"/>
                </a:solidFill>
                <a:latin typeface="CIDFont+F1"/>
              </a:rPr>
              <a:t>des autres facteurs de risque liés au poste de travail</a:t>
            </a:r>
            <a:r>
              <a:rPr lang="fr-BE" sz="2400" b="1" dirty="0">
                <a:solidFill>
                  <a:schemeClr val="accent4"/>
                </a:solidFill>
                <a:latin typeface="CIDFont+F1"/>
              </a:rPr>
              <a:t> lors de la réalisation de l'analyse des risques</a:t>
            </a:r>
          </a:p>
          <a:p>
            <a:pPr marL="0" indent="0" algn="l">
              <a:buNone/>
            </a:pPr>
            <a:endParaRPr lang="fr-BE" sz="1800" dirty="0">
              <a:latin typeface="CIDFont+F1"/>
            </a:endParaRPr>
          </a:p>
          <a:p>
            <a:pPr marL="0" indent="0" algn="l">
              <a:buNone/>
            </a:pPr>
            <a:endParaRPr lang="fr-BE" sz="1800" dirty="0">
              <a:latin typeface="CIDFont+F1"/>
            </a:endParaRPr>
          </a:p>
          <a:p>
            <a:pPr marL="0" indent="0" algn="l">
              <a:buNone/>
            </a:pPr>
            <a:endParaRPr lang="fr-BE" sz="1800" dirty="0">
              <a:latin typeface="CIDFont+F1"/>
            </a:endParaRPr>
          </a:p>
          <a:p>
            <a:pPr marL="0" indent="0" algn="l">
              <a:buNone/>
            </a:pPr>
            <a:endParaRPr lang="fr-BE" sz="1800" dirty="0">
              <a:latin typeface="CIDFont+F1"/>
            </a:endParaRPr>
          </a:p>
          <a:p>
            <a:pPr marL="0" indent="0" algn="l">
              <a:buNone/>
            </a:pPr>
            <a:r>
              <a:rPr lang="fr-BE" sz="2400" b="1" dirty="0">
                <a:solidFill>
                  <a:schemeClr val="accent4"/>
                </a:solidFill>
                <a:latin typeface="CIDFont+F1"/>
              </a:rPr>
              <a:t>et des </a:t>
            </a:r>
            <a:r>
              <a:rPr lang="fr-BE" sz="2400" b="1" u="sng" dirty="0">
                <a:solidFill>
                  <a:schemeClr val="accent4"/>
                </a:solidFill>
                <a:latin typeface="CIDFont+F1"/>
              </a:rPr>
              <a:t>résultats des analyses de risques dans les autres domaines </a:t>
            </a:r>
            <a:r>
              <a:rPr lang="fr-BE" sz="2400" b="1" dirty="0">
                <a:solidFill>
                  <a:schemeClr val="accent4"/>
                </a:solidFill>
                <a:latin typeface="CIDFont+F1"/>
              </a:rPr>
              <a:t>susceptibles d'affecter directement ou indirectement les risques musculosquelettiques au travail</a:t>
            </a:r>
          </a:p>
        </p:txBody>
      </p:sp>
      <p:sp>
        <p:nvSpPr>
          <p:cNvPr id="4" name="Tijdelijke aanduiding voor dianummer 3">
            <a:extLst>
              <a:ext uri="{FF2B5EF4-FFF2-40B4-BE49-F238E27FC236}">
                <a16:creationId xmlns:a16="http://schemas.microsoft.com/office/drawing/2014/main" id="{6514BAEC-A5D7-F271-2DB8-28470AED228E}"/>
              </a:ext>
            </a:extLst>
          </p:cNvPr>
          <p:cNvSpPr>
            <a:spLocks noGrp="1"/>
          </p:cNvSpPr>
          <p:nvPr>
            <p:ph type="sldNum" sz="quarter" idx="12"/>
          </p:nvPr>
        </p:nvSpPr>
        <p:spPr/>
        <p:txBody>
          <a:bodyPr/>
          <a:lstStyle/>
          <a:p>
            <a:fld id="{E280F6CC-6784-A943-B01C-08A9FA42E5E8}" type="slidenum">
              <a:rPr lang="en-BE" smtClean="0"/>
              <a:t>17</a:t>
            </a:fld>
            <a:endParaRPr lang="en-BE" dirty="0"/>
          </a:p>
        </p:txBody>
      </p:sp>
      <p:graphicFrame>
        <p:nvGraphicFramePr>
          <p:cNvPr id="5" name="Tabel 7">
            <a:extLst>
              <a:ext uri="{FF2B5EF4-FFF2-40B4-BE49-F238E27FC236}">
                <a16:creationId xmlns:a16="http://schemas.microsoft.com/office/drawing/2014/main" id="{5AA158A8-C31B-FD58-F837-899469BAF16D}"/>
              </a:ext>
            </a:extLst>
          </p:cNvPr>
          <p:cNvGraphicFramePr>
            <a:graphicFrameLocks noGrp="1"/>
          </p:cNvGraphicFramePr>
          <p:nvPr>
            <p:extLst>
              <p:ext uri="{D42A27DB-BD31-4B8C-83A1-F6EECF244321}">
                <p14:modId xmlns:p14="http://schemas.microsoft.com/office/powerpoint/2010/main" val="2632841367"/>
              </p:ext>
            </p:extLst>
          </p:nvPr>
        </p:nvGraphicFramePr>
        <p:xfrm>
          <a:off x="3124200" y="2227392"/>
          <a:ext cx="7581900" cy="1216624"/>
        </p:xfrm>
        <a:graphic>
          <a:graphicData uri="http://schemas.openxmlformats.org/drawingml/2006/table">
            <a:tbl>
              <a:tblPr firstRow="1" bandRow="1">
                <a:tableStyleId>{0505E3EF-67EA-436B-97B2-0124C06EBD24}</a:tableStyleId>
              </a:tblPr>
              <a:tblGrid>
                <a:gridCol w="3790950">
                  <a:extLst>
                    <a:ext uri="{9D8B030D-6E8A-4147-A177-3AD203B41FA5}">
                      <a16:colId xmlns:a16="http://schemas.microsoft.com/office/drawing/2014/main" val="1240247259"/>
                    </a:ext>
                  </a:extLst>
                </a:gridCol>
                <a:gridCol w="3790950">
                  <a:extLst>
                    <a:ext uri="{9D8B030D-6E8A-4147-A177-3AD203B41FA5}">
                      <a16:colId xmlns:a16="http://schemas.microsoft.com/office/drawing/2014/main" val="3336105243"/>
                    </a:ext>
                  </a:extLst>
                </a:gridCol>
              </a:tblGrid>
              <a:tr h="2732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b="0" i="0" u="none" strike="noStrike" baseline="0" dirty="0">
                          <a:latin typeface="CIDFont+F1"/>
                        </a:rPr>
                        <a:t>Sol (irrégulier, glissant</a:t>
                      </a:r>
                      <a:r>
                        <a:rPr lang="nl-BE" sz="1400" b="0" dirty="0">
                          <a:latin typeface="CIDFont+F1"/>
                        </a:rPr>
                        <a:t> ...)</a:t>
                      </a:r>
                      <a:endParaRPr lang="nl-BE" sz="1400" b="0" i="0" u="none" strike="noStrike" baseline="0" dirty="0">
                        <a:latin typeface="CIDFont+F1"/>
                      </a:endParaRPr>
                    </a:p>
                  </a:txBody>
                  <a:tcPr marL="90796" marR="90796" marT="45398" marB="45398" anchor="ctr"/>
                </a:tc>
                <a:tc>
                  <a:txBody>
                    <a:bodyPr/>
                    <a:lstStyle/>
                    <a:p>
                      <a:pPr algn="l"/>
                      <a:r>
                        <a:rPr lang="nl-BE" sz="1400" b="0" i="0" u="none" strike="noStrike" baseline="0" dirty="0">
                          <a:latin typeface="CIDFont+F1"/>
                        </a:rPr>
                        <a:t>Eclairage</a:t>
                      </a:r>
                      <a:endParaRPr lang="nl-BE" sz="1400" b="0" dirty="0">
                        <a:latin typeface="CIDFont+F1"/>
                      </a:endParaRPr>
                    </a:p>
                  </a:txBody>
                  <a:tcPr marL="90796" marR="90796" marT="45398" marB="45398" anchor="ctr"/>
                </a:tc>
                <a:extLst>
                  <a:ext uri="{0D108BD9-81ED-4DB2-BD59-A6C34878D82A}">
                    <a16:rowId xmlns:a16="http://schemas.microsoft.com/office/drawing/2014/main" val="620910223"/>
                  </a:ext>
                </a:extLst>
              </a:tr>
              <a:tr h="273244">
                <a:tc>
                  <a:txBody>
                    <a:bodyPr/>
                    <a:lstStyle/>
                    <a:p>
                      <a:pPr algn="l"/>
                      <a:r>
                        <a:rPr lang="nl-BE" sz="1400" i="0" u="none" strike="noStrike" baseline="0" dirty="0">
                          <a:latin typeface="CIDFont+F1"/>
                        </a:rPr>
                        <a:t>Circulation</a:t>
                      </a:r>
                      <a:endParaRPr lang="nl-BE" sz="1400" dirty="0">
                        <a:latin typeface="CIDFont+F1"/>
                      </a:endParaRPr>
                    </a:p>
                  </a:txBody>
                  <a:tcPr marL="90796" marR="90796" marT="45398" marB="45398" anchor="ctr"/>
                </a:tc>
                <a:tc>
                  <a:txBody>
                    <a:bodyPr/>
                    <a:lstStyle/>
                    <a:p>
                      <a:pPr algn="l"/>
                      <a:r>
                        <a:rPr lang="nl-BE" sz="1400" i="0" u="none" strike="noStrike" baseline="0" dirty="0">
                          <a:latin typeface="CIDFont+F1"/>
                        </a:rPr>
                        <a:t>Vent </a:t>
                      </a:r>
                    </a:p>
                  </a:txBody>
                  <a:tcPr marL="90796" marR="90796" marT="45398" marB="45398" anchor="ctr"/>
                </a:tc>
                <a:extLst>
                  <a:ext uri="{0D108BD9-81ED-4DB2-BD59-A6C34878D82A}">
                    <a16:rowId xmlns:a16="http://schemas.microsoft.com/office/drawing/2014/main" val="4038405071"/>
                  </a:ext>
                </a:extLst>
              </a:tr>
              <a:tr h="2732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i="0" u="none" strike="noStrike" baseline="0" dirty="0" err="1">
                          <a:latin typeface="CIDFont+F1"/>
                        </a:rPr>
                        <a:t>Espace</a:t>
                      </a:r>
                      <a:r>
                        <a:rPr lang="nl-BE" sz="1400" i="0" u="none" strike="noStrike" baseline="0" dirty="0">
                          <a:latin typeface="CIDFont+F1"/>
                        </a:rPr>
                        <a:t> du </a:t>
                      </a:r>
                      <a:r>
                        <a:rPr lang="nl-BE" sz="1400" i="0" u="none" strike="noStrike" baseline="0" dirty="0" err="1">
                          <a:latin typeface="CIDFont+F1"/>
                        </a:rPr>
                        <a:t>travail</a:t>
                      </a:r>
                      <a:r>
                        <a:rPr lang="nl-BE" sz="1400" i="0" u="none" strike="noStrike" baseline="0" dirty="0">
                          <a:latin typeface="CIDFont+F1"/>
                        </a:rPr>
                        <a:t> (emplois)</a:t>
                      </a:r>
                    </a:p>
                  </a:txBody>
                  <a:tcPr marL="90796" marR="90796" marT="45398" marB="45398" anchor="ctr"/>
                </a:tc>
                <a:tc>
                  <a:txBody>
                    <a:bodyPr/>
                    <a:lstStyle/>
                    <a:p>
                      <a:pPr algn="l"/>
                      <a:r>
                        <a:rPr lang="nl-BE" sz="1400" i="0" u="none" strike="noStrike" baseline="0" dirty="0">
                          <a:latin typeface="CIDFont+F1"/>
                        </a:rPr>
                        <a:t>Humidité </a:t>
                      </a:r>
                    </a:p>
                  </a:txBody>
                  <a:tcPr marL="90796" marR="90796" marT="45398" marB="45398" anchor="ctr"/>
                </a:tc>
                <a:extLst>
                  <a:ext uri="{0D108BD9-81ED-4DB2-BD59-A6C34878D82A}">
                    <a16:rowId xmlns:a16="http://schemas.microsoft.com/office/drawing/2014/main" val="3912347430"/>
                  </a:ext>
                </a:extLst>
              </a:tr>
              <a:tr h="273244">
                <a:tc>
                  <a:txBody>
                    <a:bodyPr/>
                    <a:lstStyle/>
                    <a:p>
                      <a:pPr algn="l"/>
                      <a:r>
                        <a:rPr lang="nl-BE" sz="1400" dirty="0">
                          <a:latin typeface="CIDFont+F1"/>
                        </a:rPr>
                        <a:t>...</a:t>
                      </a:r>
                    </a:p>
                  </a:txBody>
                  <a:tcPr marL="90796" marR="90796" marT="45398" marB="45398" anchor="ctr"/>
                </a:tc>
                <a:tc>
                  <a:txBody>
                    <a:bodyPr/>
                    <a:lstStyle/>
                    <a:p>
                      <a:pPr algn="l"/>
                      <a:r>
                        <a:rPr lang="nl-BE" sz="1400" dirty="0">
                          <a:latin typeface="CIDFont+F1"/>
                        </a:rPr>
                        <a:t>...</a:t>
                      </a:r>
                    </a:p>
                  </a:txBody>
                  <a:tcPr marL="90796" marR="90796" marT="45398" marB="45398" anchor="ctr"/>
                </a:tc>
                <a:extLst>
                  <a:ext uri="{0D108BD9-81ED-4DB2-BD59-A6C34878D82A}">
                    <a16:rowId xmlns:a16="http://schemas.microsoft.com/office/drawing/2014/main" val="3044783863"/>
                  </a:ext>
                </a:extLst>
              </a:tr>
            </a:tbl>
          </a:graphicData>
        </a:graphic>
      </p:graphicFrame>
      <p:graphicFrame>
        <p:nvGraphicFramePr>
          <p:cNvPr id="7" name="Tabel 7">
            <a:extLst>
              <a:ext uri="{FF2B5EF4-FFF2-40B4-BE49-F238E27FC236}">
                <a16:creationId xmlns:a16="http://schemas.microsoft.com/office/drawing/2014/main" id="{E3A9D006-DB66-4614-EA85-B4E685273D50}"/>
              </a:ext>
            </a:extLst>
          </p:cNvPr>
          <p:cNvGraphicFramePr>
            <a:graphicFrameLocks noGrp="1"/>
          </p:cNvGraphicFramePr>
          <p:nvPr>
            <p:extLst>
              <p:ext uri="{D42A27DB-BD31-4B8C-83A1-F6EECF244321}">
                <p14:modId xmlns:p14="http://schemas.microsoft.com/office/powerpoint/2010/main" val="4066270297"/>
              </p:ext>
            </p:extLst>
          </p:nvPr>
        </p:nvGraphicFramePr>
        <p:xfrm>
          <a:off x="3124200" y="4504866"/>
          <a:ext cx="7581900" cy="1795749"/>
        </p:xfrm>
        <a:graphic>
          <a:graphicData uri="http://schemas.openxmlformats.org/drawingml/2006/table">
            <a:tbl>
              <a:tblPr firstRow="1" bandRow="1">
                <a:tableStyleId>{0505E3EF-67EA-436B-97B2-0124C06EBD24}</a:tableStyleId>
              </a:tblPr>
              <a:tblGrid>
                <a:gridCol w="4124833">
                  <a:extLst>
                    <a:ext uri="{9D8B030D-6E8A-4147-A177-3AD203B41FA5}">
                      <a16:colId xmlns:a16="http://schemas.microsoft.com/office/drawing/2014/main" val="1240247259"/>
                    </a:ext>
                  </a:extLst>
                </a:gridCol>
                <a:gridCol w="3457067">
                  <a:extLst>
                    <a:ext uri="{9D8B030D-6E8A-4147-A177-3AD203B41FA5}">
                      <a16:colId xmlns:a16="http://schemas.microsoft.com/office/drawing/2014/main" val="3336105243"/>
                    </a:ext>
                  </a:extLst>
                </a:gridCol>
              </a:tblGrid>
              <a:tr h="345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noProof="0" dirty="0">
                          <a:latin typeface="CIDFont+F1"/>
                        </a:rPr>
                        <a:t>Livre VIII Titre 2 (écrans de visualisation) </a:t>
                      </a:r>
                      <a:endParaRPr lang="fr-FR" sz="1400" b="0" i="0" u="none" strike="noStrike" baseline="0" noProof="0" dirty="0">
                        <a:latin typeface="CIDFont+F1"/>
                      </a:endParaRPr>
                    </a:p>
                  </a:txBody>
                  <a:tcPr anchor="ctr"/>
                </a:tc>
                <a:tc>
                  <a:txBody>
                    <a:bodyPr/>
                    <a:lstStyle/>
                    <a:p>
                      <a:pPr algn="l"/>
                      <a:r>
                        <a:rPr lang="fr-FR" sz="1400" b="0" noProof="0" dirty="0">
                          <a:latin typeface="CIDFont+F1"/>
                        </a:rPr>
                        <a:t>Livre VIII Titre 3 (manutention manuelle de charges)</a:t>
                      </a:r>
                    </a:p>
                  </a:txBody>
                  <a:tcPr anchor="ctr"/>
                </a:tc>
                <a:extLst>
                  <a:ext uri="{0D108BD9-81ED-4DB2-BD59-A6C34878D82A}">
                    <a16:rowId xmlns:a16="http://schemas.microsoft.com/office/drawing/2014/main" val="620910223"/>
                  </a:ext>
                </a:extLst>
              </a:tr>
              <a:tr h="345294">
                <a:tc>
                  <a:txBody>
                    <a:bodyPr/>
                    <a:lstStyle/>
                    <a:p>
                      <a:pPr algn="l"/>
                      <a:r>
                        <a:rPr lang="fr-FR" sz="1400" b="0" noProof="0" dirty="0">
                          <a:latin typeface="CIDFont+F1"/>
                        </a:rPr>
                        <a:t>Livre VIII Titre 4 (travail debout)</a:t>
                      </a:r>
                    </a:p>
                  </a:txBody>
                  <a:tcPr anchor="ctr"/>
                </a:tc>
                <a:tc>
                  <a:txBody>
                    <a:bodyPr/>
                    <a:lstStyle/>
                    <a:p>
                      <a:pPr algn="l"/>
                      <a:r>
                        <a:rPr lang="fr-FR" sz="1400" b="0" i="0" u="none" strike="noStrike" baseline="0" noProof="0" dirty="0">
                          <a:latin typeface="CIDFont+F1"/>
                        </a:rPr>
                        <a:t>Vibrations</a:t>
                      </a:r>
                    </a:p>
                  </a:txBody>
                  <a:tcPr anchor="ctr"/>
                </a:tc>
                <a:extLst>
                  <a:ext uri="{0D108BD9-81ED-4DB2-BD59-A6C34878D82A}">
                    <a16:rowId xmlns:a16="http://schemas.microsoft.com/office/drawing/2014/main" val="4038405071"/>
                  </a:ext>
                </a:extLst>
              </a:tr>
              <a:tr h="345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baseline="0" noProof="0" dirty="0">
                          <a:latin typeface="CIDFont+F1"/>
                        </a:rPr>
                        <a:t>Bruit</a:t>
                      </a:r>
                    </a:p>
                  </a:txBody>
                  <a:tcPr anchor="ctr"/>
                </a:tc>
                <a:tc>
                  <a:txBody>
                    <a:bodyPr/>
                    <a:lstStyle/>
                    <a:p>
                      <a:pPr algn="l"/>
                      <a:r>
                        <a:rPr lang="fr-FR" sz="1400" b="0" i="0" u="none" strike="noStrike" baseline="0" noProof="0" dirty="0">
                          <a:latin typeface="CIDFont+F1"/>
                        </a:rPr>
                        <a:t>Ambiances thermiques (froid) </a:t>
                      </a:r>
                    </a:p>
                  </a:txBody>
                  <a:tcPr anchor="ctr"/>
                </a:tc>
                <a:extLst>
                  <a:ext uri="{0D108BD9-81ED-4DB2-BD59-A6C34878D82A}">
                    <a16:rowId xmlns:a16="http://schemas.microsoft.com/office/drawing/2014/main" val="3912347430"/>
                  </a:ext>
                </a:extLst>
              </a:tr>
              <a:tr h="587001">
                <a:tc>
                  <a:txBody>
                    <a:bodyPr/>
                    <a:lstStyle/>
                    <a:p>
                      <a:pPr algn="l"/>
                      <a:r>
                        <a:rPr lang="fr-FR" sz="1400" b="0" i="0" u="none" strike="noStrike" baseline="0" noProof="0" dirty="0">
                          <a:latin typeface="CIDFont+F1"/>
                        </a:rPr>
                        <a:t>Risques psychosociaux (autonomie, stress, satisfaction, implication …)</a:t>
                      </a:r>
                    </a:p>
                  </a:txBody>
                  <a:tcPr anchor="ctr"/>
                </a:tc>
                <a:tc>
                  <a:txBody>
                    <a:bodyPr/>
                    <a:lstStyle/>
                    <a:p>
                      <a:pPr algn="l"/>
                      <a:r>
                        <a:rPr lang="fr-FR" sz="1400" b="0" noProof="0" dirty="0">
                          <a:latin typeface="CIDFont+F1"/>
                        </a:rPr>
                        <a:t>…</a:t>
                      </a:r>
                    </a:p>
                  </a:txBody>
                  <a:tcPr anchor="ctr"/>
                </a:tc>
                <a:extLst>
                  <a:ext uri="{0D108BD9-81ED-4DB2-BD59-A6C34878D82A}">
                    <a16:rowId xmlns:a16="http://schemas.microsoft.com/office/drawing/2014/main" val="3044783863"/>
                  </a:ext>
                </a:extLst>
              </a:tr>
            </a:tbl>
          </a:graphicData>
        </a:graphic>
      </p:graphicFrame>
    </p:spTree>
    <p:extLst>
      <p:ext uri="{BB962C8B-B14F-4D97-AF65-F5344CB8AC3E}">
        <p14:creationId xmlns:p14="http://schemas.microsoft.com/office/powerpoint/2010/main" val="2332843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A6341145-11B9-656F-1FCF-6F9674BAFA84}"/>
              </a:ext>
            </a:extLst>
          </p:cNvPr>
          <p:cNvSpPr txBox="1">
            <a:spLocks/>
          </p:cNvSpPr>
          <p:nvPr/>
        </p:nvSpPr>
        <p:spPr>
          <a:xfrm>
            <a:off x="762000" y="226529"/>
            <a:ext cx="92202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nl-BE" sz="2800" b="1" dirty="0"/>
              <a:t>A. Analyse des </a:t>
            </a:r>
            <a:r>
              <a:rPr lang="nl-BE" sz="2800" b="1" dirty="0" err="1"/>
              <a:t>risques</a:t>
            </a:r>
            <a:r>
              <a:rPr lang="nl-BE" sz="2800" b="1" dirty="0"/>
              <a:t> : </a:t>
            </a:r>
            <a:r>
              <a:rPr lang="nl-BE" sz="2800" b="1" dirty="0" err="1"/>
              <a:t>comment</a:t>
            </a:r>
            <a:r>
              <a:rPr lang="nl-BE" sz="2800" b="1" dirty="0"/>
              <a:t>? </a:t>
            </a:r>
          </a:p>
        </p:txBody>
      </p:sp>
      <p:sp>
        <p:nvSpPr>
          <p:cNvPr id="5" name="Tijdelijke aanduiding voor inhoud 1">
            <a:extLst>
              <a:ext uri="{FF2B5EF4-FFF2-40B4-BE49-F238E27FC236}">
                <a16:creationId xmlns:a16="http://schemas.microsoft.com/office/drawing/2014/main" id="{A0741EB4-0F57-4F20-91A3-A5082D3A4D2C}"/>
              </a:ext>
            </a:extLst>
          </p:cNvPr>
          <p:cNvSpPr txBox="1">
            <a:spLocks/>
          </p:cNvSpPr>
          <p:nvPr/>
        </p:nvSpPr>
        <p:spPr>
          <a:xfrm>
            <a:off x="838200" y="1390782"/>
            <a:ext cx="10775094" cy="37472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dirty="0"/>
              <a:t>Stratégie SOBANE</a:t>
            </a:r>
          </a:p>
        </p:txBody>
      </p:sp>
      <p:pic>
        <p:nvPicPr>
          <p:cNvPr id="9" name="Image 8">
            <a:extLst>
              <a:ext uri="{FF2B5EF4-FFF2-40B4-BE49-F238E27FC236}">
                <a16:creationId xmlns:a16="http://schemas.microsoft.com/office/drawing/2014/main" id="{3ECB3EE8-763C-BB4C-FEC9-850A70E58800}"/>
              </a:ext>
            </a:extLst>
          </p:cNvPr>
          <p:cNvPicPr>
            <a:picLocks noChangeAspect="1"/>
          </p:cNvPicPr>
          <p:nvPr/>
        </p:nvPicPr>
        <p:blipFill>
          <a:blip r:embed="rId3"/>
          <a:stretch>
            <a:fillRect/>
          </a:stretch>
        </p:blipFill>
        <p:spPr>
          <a:xfrm>
            <a:off x="482172" y="1905414"/>
            <a:ext cx="5743575" cy="3524250"/>
          </a:xfrm>
          <a:prstGeom prst="rect">
            <a:avLst/>
          </a:prstGeom>
        </p:spPr>
      </p:pic>
      <p:pic>
        <p:nvPicPr>
          <p:cNvPr id="13" name="Image 12">
            <a:extLst>
              <a:ext uri="{FF2B5EF4-FFF2-40B4-BE49-F238E27FC236}">
                <a16:creationId xmlns:a16="http://schemas.microsoft.com/office/drawing/2014/main" id="{D0EE523A-3BFA-01AE-0E9A-E4B97FC4B324}"/>
              </a:ext>
            </a:extLst>
          </p:cNvPr>
          <p:cNvPicPr>
            <a:picLocks noChangeAspect="1"/>
          </p:cNvPicPr>
          <p:nvPr/>
        </p:nvPicPr>
        <p:blipFill>
          <a:blip r:embed="rId4"/>
          <a:stretch>
            <a:fillRect/>
          </a:stretch>
        </p:blipFill>
        <p:spPr>
          <a:xfrm>
            <a:off x="6096000" y="2097425"/>
            <a:ext cx="5505450" cy="3067050"/>
          </a:xfrm>
          <a:prstGeom prst="rect">
            <a:avLst/>
          </a:prstGeom>
        </p:spPr>
      </p:pic>
    </p:spTree>
    <p:extLst>
      <p:ext uri="{BB962C8B-B14F-4D97-AF65-F5344CB8AC3E}">
        <p14:creationId xmlns:p14="http://schemas.microsoft.com/office/powerpoint/2010/main" val="1368378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D054616-FCD8-45B1-E25F-5EB0376C190E}"/>
              </a:ext>
            </a:extLst>
          </p:cNvPr>
          <p:cNvSpPr>
            <a:spLocks noGrp="1"/>
          </p:cNvSpPr>
          <p:nvPr>
            <p:ph type="sldNum" sz="quarter" idx="12"/>
          </p:nvPr>
        </p:nvSpPr>
        <p:spPr/>
        <p:txBody>
          <a:bodyPr/>
          <a:lstStyle/>
          <a:p>
            <a:fld id="{E280F6CC-6784-A943-B01C-08A9FA42E5E8}" type="slidenum">
              <a:rPr lang="en-BE" smtClean="0"/>
              <a:t>19</a:t>
            </a:fld>
            <a:endParaRPr lang="en-BE"/>
          </a:p>
        </p:txBody>
      </p:sp>
      <p:pic>
        <p:nvPicPr>
          <p:cNvPr id="11" name="Image 10">
            <a:extLst>
              <a:ext uri="{FF2B5EF4-FFF2-40B4-BE49-F238E27FC236}">
                <a16:creationId xmlns:a16="http://schemas.microsoft.com/office/drawing/2014/main" id="{F5142A5E-28FB-F65B-0CB4-6A5AEDB6893E}"/>
              </a:ext>
            </a:extLst>
          </p:cNvPr>
          <p:cNvPicPr>
            <a:picLocks noChangeAspect="1"/>
          </p:cNvPicPr>
          <p:nvPr/>
        </p:nvPicPr>
        <p:blipFill>
          <a:blip r:embed="rId3"/>
          <a:stretch>
            <a:fillRect/>
          </a:stretch>
        </p:blipFill>
        <p:spPr>
          <a:xfrm>
            <a:off x="5278479" y="3607420"/>
            <a:ext cx="3843220" cy="2125469"/>
          </a:xfrm>
          <a:prstGeom prst="rect">
            <a:avLst/>
          </a:prstGeom>
        </p:spPr>
      </p:pic>
      <p:pic>
        <p:nvPicPr>
          <p:cNvPr id="15" name="Image 14">
            <a:extLst>
              <a:ext uri="{FF2B5EF4-FFF2-40B4-BE49-F238E27FC236}">
                <a16:creationId xmlns:a16="http://schemas.microsoft.com/office/drawing/2014/main" id="{373DFC62-DFD2-8E6D-D151-1D9B3531918A}"/>
              </a:ext>
            </a:extLst>
          </p:cNvPr>
          <p:cNvPicPr>
            <a:picLocks noChangeAspect="1"/>
          </p:cNvPicPr>
          <p:nvPr/>
        </p:nvPicPr>
        <p:blipFill>
          <a:blip r:embed="rId4"/>
          <a:stretch>
            <a:fillRect/>
          </a:stretch>
        </p:blipFill>
        <p:spPr>
          <a:xfrm>
            <a:off x="2469130" y="4404732"/>
            <a:ext cx="1925558" cy="1197283"/>
          </a:xfrm>
          <a:prstGeom prst="rect">
            <a:avLst/>
          </a:prstGeom>
        </p:spPr>
      </p:pic>
      <p:pic>
        <p:nvPicPr>
          <p:cNvPr id="21" name="Image 20">
            <a:extLst>
              <a:ext uri="{FF2B5EF4-FFF2-40B4-BE49-F238E27FC236}">
                <a16:creationId xmlns:a16="http://schemas.microsoft.com/office/drawing/2014/main" id="{745162A7-95AF-759B-4377-99A5A002F101}"/>
              </a:ext>
            </a:extLst>
          </p:cNvPr>
          <p:cNvPicPr>
            <a:picLocks noChangeAspect="1"/>
          </p:cNvPicPr>
          <p:nvPr/>
        </p:nvPicPr>
        <p:blipFill>
          <a:blip r:embed="rId5"/>
          <a:stretch>
            <a:fillRect/>
          </a:stretch>
        </p:blipFill>
        <p:spPr>
          <a:xfrm>
            <a:off x="1192946" y="462426"/>
            <a:ext cx="3367904" cy="1495425"/>
          </a:xfrm>
          <a:prstGeom prst="rect">
            <a:avLst/>
          </a:prstGeom>
        </p:spPr>
      </p:pic>
      <p:pic>
        <p:nvPicPr>
          <p:cNvPr id="17" name="Image 16">
            <a:extLst>
              <a:ext uri="{FF2B5EF4-FFF2-40B4-BE49-F238E27FC236}">
                <a16:creationId xmlns:a16="http://schemas.microsoft.com/office/drawing/2014/main" id="{3637C9FD-DC15-C98D-342B-FE26D7CA3C9E}"/>
              </a:ext>
            </a:extLst>
          </p:cNvPr>
          <p:cNvPicPr>
            <a:picLocks noChangeAspect="1"/>
          </p:cNvPicPr>
          <p:nvPr/>
        </p:nvPicPr>
        <p:blipFill>
          <a:blip r:embed="rId6"/>
          <a:stretch>
            <a:fillRect/>
          </a:stretch>
        </p:blipFill>
        <p:spPr>
          <a:xfrm>
            <a:off x="1903836" y="1508069"/>
            <a:ext cx="3642499" cy="2715438"/>
          </a:xfrm>
          <a:prstGeom prst="rect">
            <a:avLst/>
          </a:prstGeom>
        </p:spPr>
      </p:pic>
      <p:pic>
        <p:nvPicPr>
          <p:cNvPr id="7" name="Image 6">
            <a:extLst>
              <a:ext uri="{FF2B5EF4-FFF2-40B4-BE49-F238E27FC236}">
                <a16:creationId xmlns:a16="http://schemas.microsoft.com/office/drawing/2014/main" id="{7C27EBFB-3C16-E884-8672-E768A35D16C3}"/>
              </a:ext>
            </a:extLst>
          </p:cNvPr>
          <p:cNvPicPr>
            <a:picLocks noChangeAspect="1"/>
          </p:cNvPicPr>
          <p:nvPr/>
        </p:nvPicPr>
        <p:blipFill>
          <a:blip r:embed="rId7"/>
          <a:stretch>
            <a:fillRect/>
          </a:stretch>
        </p:blipFill>
        <p:spPr>
          <a:xfrm>
            <a:off x="5303918" y="866273"/>
            <a:ext cx="3642499" cy="1802084"/>
          </a:xfrm>
          <a:prstGeom prst="rect">
            <a:avLst/>
          </a:prstGeom>
        </p:spPr>
      </p:pic>
      <p:pic>
        <p:nvPicPr>
          <p:cNvPr id="13" name="Image 12">
            <a:extLst>
              <a:ext uri="{FF2B5EF4-FFF2-40B4-BE49-F238E27FC236}">
                <a16:creationId xmlns:a16="http://schemas.microsoft.com/office/drawing/2014/main" id="{63291802-5E7C-902D-7ECE-992F3D5C7AD8}"/>
              </a:ext>
            </a:extLst>
          </p:cNvPr>
          <p:cNvPicPr>
            <a:picLocks noChangeAspect="1"/>
          </p:cNvPicPr>
          <p:nvPr/>
        </p:nvPicPr>
        <p:blipFill>
          <a:blip r:embed="rId8"/>
          <a:stretch>
            <a:fillRect/>
          </a:stretch>
        </p:blipFill>
        <p:spPr>
          <a:xfrm>
            <a:off x="7125168" y="2366264"/>
            <a:ext cx="4441670" cy="1802084"/>
          </a:xfrm>
          <a:prstGeom prst="rect">
            <a:avLst/>
          </a:prstGeom>
        </p:spPr>
      </p:pic>
    </p:spTree>
    <p:extLst>
      <p:ext uri="{BB962C8B-B14F-4D97-AF65-F5344CB8AC3E}">
        <p14:creationId xmlns:p14="http://schemas.microsoft.com/office/powerpoint/2010/main" val="2745363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ctromyography | US Ergonomics">
            <a:extLst>
              <a:ext uri="{FF2B5EF4-FFF2-40B4-BE49-F238E27FC236}">
                <a16:creationId xmlns:a16="http://schemas.microsoft.com/office/drawing/2014/main" id="{69234F9B-B9C3-4546-6DB8-459CF866A7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110215" y="3491661"/>
            <a:ext cx="1855321" cy="1391490"/>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C19AD79E-D642-A548-9B53-415E1458DC77}"/>
              </a:ext>
            </a:extLst>
          </p:cNvPr>
          <p:cNvCxnSpPr>
            <a:cxnSpLocks/>
          </p:cNvCxnSpPr>
          <p:nvPr/>
        </p:nvCxnSpPr>
        <p:spPr>
          <a:xfrm>
            <a:off x="687300" y="6055467"/>
            <a:ext cx="10817400" cy="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orakulmio 2"/>
          <p:cNvSpPr/>
          <p:nvPr/>
        </p:nvSpPr>
        <p:spPr>
          <a:xfrm>
            <a:off x="795867" y="932437"/>
            <a:ext cx="10708833" cy="57785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79CC"/>
              </a:buClr>
              <a:buSzTx/>
              <a:buFontTx/>
              <a:buNone/>
              <a:tabLst/>
              <a:defRPr/>
            </a:pPr>
            <a:r>
              <a:rPr kumimoji="0" lang="en-US" sz="2400" b="0" i="1" u="none" strike="noStrike" kern="1200" cap="none" spc="0" normalizeH="0" baseline="0" noProof="0" dirty="0">
                <a:ln>
                  <a:noFill/>
                </a:ln>
                <a:solidFill>
                  <a:srgbClr val="152E47"/>
                </a:solidFill>
                <a:effectLst/>
                <a:uLnTx/>
                <a:uFillTx/>
                <a:latin typeface="Arial" panose="020B0604020202020204" pitchFamily="34" charset="0"/>
                <a:ea typeface="Blogger Sans" panose="02000506030000020004" pitchFamily="2" charset="0"/>
                <a:cs typeface="Arial" panose="020B0604020202020204" pitchFamily="34" charset="0"/>
              </a:rPr>
              <a:t>Quelle </a:t>
            </a:r>
            <a:r>
              <a:rPr kumimoji="0" lang="en-US" sz="2400" b="0" i="1" u="none" strike="noStrike" kern="1200" cap="none" spc="0" normalizeH="0" baseline="0" noProof="0" dirty="0" err="1">
                <a:ln>
                  <a:noFill/>
                </a:ln>
                <a:solidFill>
                  <a:srgbClr val="152E47"/>
                </a:solidFill>
                <a:effectLst/>
                <a:uLnTx/>
                <a:uFillTx/>
                <a:latin typeface="Arial" panose="020B0604020202020204" pitchFamily="34" charset="0"/>
                <a:ea typeface="Blogger Sans" panose="02000506030000020004" pitchFamily="2" charset="0"/>
                <a:cs typeface="Arial" panose="020B0604020202020204" pitchFamily="34" charset="0"/>
              </a:rPr>
              <a:t>méthode</a:t>
            </a:r>
            <a:r>
              <a:rPr kumimoji="0" lang="en-US" sz="2400" b="0" i="1" u="none" strike="noStrike" kern="1200" cap="none" spc="0" normalizeH="0" baseline="0" noProof="0" dirty="0">
                <a:ln>
                  <a:noFill/>
                </a:ln>
                <a:solidFill>
                  <a:srgbClr val="152E47"/>
                </a:solidFill>
                <a:effectLst/>
                <a:uLnTx/>
                <a:uFillTx/>
                <a:latin typeface="Arial" panose="020B0604020202020204" pitchFamily="34" charset="0"/>
                <a:ea typeface="Blogger Sans" panose="02000506030000020004" pitchFamily="2" charset="0"/>
                <a:cs typeface="Arial" panose="020B0604020202020204" pitchFamily="34" charset="0"/>
              </a:rPr>
              <a:t> alors ? </a:t>
            </a:r>
          </a:p>
        </p:txBody>
      </p:sp>
      <p:sp>
        <p:nvSpPr>
          <p:cNvPr id="11" name="Platshållare för bildnummer 10"/>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424F02-78A2-45A7-BCAB-2566EAD71820}" type="slidenum">
              <a:rPr kumimoji="0" lang="sv-S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sp>
        <p:nvSpPr>
          <p:cNvPr id="6" name="Rechthoek 5">
            <a:extLst>
              <a:ext uri="{FF2B5EF4-FFF2-40B4-BE49-F238E27FC236}">
                <a16:creationId xmlns:a16="http://schemas.microsoft.com/office/drawing/2014/main" id="{A4ECEA12-AE65-CD82-035C-CFAF8DBC9C27}"/>
              </a:ext>
            </a:extLst>
          </p:cNvPr>
          <p:cNvSpPr/>
          <p:nvPr/>
        </p:nvSpPr>
        <p:spPr>
          <a:xfrm rot="2378103">
            <a:off x="8316979" y="2080930"/>
            <a:ext cx="1293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w="0"/>
                <a:solidFill>
                  <a:srgbClr val="0079CC"/>
                </a:solidFill>
                <a:effectLst>
                  <a:outerShdw blurRad="38100" dist="25400" dir="5400000" algn="ctr" rotWithShape="0">
                    <a:srgbClr val="6E747A">
                      <a:alpha val="43000"/>
                    </a:srgbClr>
                  </a:outerShdw>
                </a:effectLst>
                <a:uLnTx/>
                <a:uFillTx/>
                <a:latin typeface="Calibri" panose="020F0502020204030204"/>
                <a:ea typeface="+mn-ea"/>
                <a:cs typeface="+mn-cs"/>
              </a:rPr>
              <a:t>ART</a:t>
            </a:r>
          </a:p>
        </p:txBody>
      </p:sp>
      <p:sp>
        <p:nvSpPr>
          <p:cNvPr id="7" name="Rechthoek 6">
            <a:extLst>
              <a:ext uri="{FF2B5EF4-FFF2-40B4-BE49-F238E27FC236}">
                <a16:creationId xmlns:a16="http://schemas.microsoft.com/office/drawing/2014/main" id="{CC75A7EF-5CC1-21D1-263D-58E7BDD622A6}"/>
              </a:ext>
            </a:extLst>
          </p:cNvPr>
          <p:cNvSpPr/>
          <p:nvPr/>
        </p:nvSpPr>
        <p:spPr>
          <a:xfrm>
            <a:off x="576937" y="2080930"/>
            <a:ext cx="1353256" cy="923330"/>
          </a:xfrm>
          <a:prstGeom prst="rect">
            <a:avLst/>
          </a:prstGeom>
          <a:solidFill>
            <a:srgbClr val="FFFF00"/>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w="6600">
                  <a:solidFill>
                    <a:srgbClr val="138665"/>
                  </a:solidFill>
                  <a:prstDash val="solid"/>
                </a:ln>
                <a:solidFill>
                  <a:srgbClr val="FFFFFF"/>
                </a:solidFill>
                <a:effectLst>
                  <a:outerShdw dist="38100" dir="2700000" algn="tl" rotWithShape="0">
                    <a:srgbClr val="138665"/>
                  </a:outerShdw>
                </a:effectLst>
                <a:uLnTx/>
                <a:uFillTx/>
                <a:latin typeface="Calibri" panose="020F0502020204030204"/>
                <a:ea typeface="+mn-ea"/>
                <a:cs typeface="+mn-cs"/>
              </a:rPr>
              <a:t>KIM</a:t>
            </a:r>
          </a:p>
        </p:txBody>
      </p:sp>
      <p:sp>
        <p:nvSpPr>
          <p:cNvPr id="8" name="Rechthoek 7">
            <a:extLst>
              <a:ext uri="{FF2B5EF4-FFF2-40B4-BE49-F238E27FC236}">
                <a16:creationId xmlns:a16="http://schemas.microsoft.com/office/drawing/2014/main" id="{34EA6BAE-814E-DA98-3EBC-229A7E9B8CD0}"/>
              </a:ext>
            </a:extLst>
          </p:cNvPr>
          <p:cNvSpPr/>
          <p:nvPr/>
        </p:nvSpPr>
        <p:spPr>
          <a:xfrm rot="20154049">
            <a:off x="110517" y="2849068"/>
            <a:ext cx="203773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solidFill>
                  <a:srgbClr val="152E47"/>
                </a:solidFill>
                <a:effectLst/>
                <a:uLnTx/>
                <a:uFillTx/>
                <a:latin typeface="Calibri" panose="020F0502020204030204"/>
                <a:ea typeface="+mn-ea"/>
                <a:cs typeface="+mn-cs"/>
              </a:rPr>
              <a:t>HARM</a:t>
            </a:r>
          </a:p>
        </p:txBody>
      </p:sp>
      <p:sp>
        <p:nvSpPr>
          <p:cNvPr id="12" name="Rechthoek 11">
            <a:extLst>
              <a:ext uri="{FF2B5EF4-FFF2-40B4-BE49-F238E27FC236}">
                <a16:creationId xmlns:a16="http://schemas.microsoft.com/office/drawing/2014/main" id="{5BBC29CE-DF97-AE65-3C41-B3874098098C}"/>
              </a:ext>
            </a:extLst>
          </p:cNvPr>
          <p:cNvSpPr/>
          <p:nvPr/>
        </p:nvSpPr>
        <p:spPr>
          <a:xfrm rot="1117334">
            <a:off x="9073182" y="1566227"/>
            <a:ext cx="156953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w="13462">
                  <a:solidFill>
                    <a:srgbClr val="FFFFFF"/>
                  </a:solidFill>
                  <a:prstDash val="solid"/>
                </a:ln>
                <a:solidFill>
                  <a:srgbClr val="152E47">
                    <a:lumMod val="85000"/>
                    <a:lumOff val="15000"/>
                  </a:srgbClr>
                </a:solidFill>
                <a:effectLst>
                  <a:outerShdw dist="38100" dir="2700000" algn="bl" rotWithShape="0">
                    <a:srgbClr val="3C9EFF"/>
                  </a:outerShdw>
                </a:effectLst>
                <a:uLnTx/>
                <a:uFillTx/>
                <a:latin typeface="Calibri" panose="020F0502020204030204"/>
                <a:ea typeface="+mn-ea"/>
                <a:cs typeface="+mn-cs"/>
              </a:rPr>
              <a:t>MAC</a:t>
            </a:r>
          </a:p>
        </p:txBody>
      </p:sp>
      <p:sp>
        <p:nvSpPr>
          <p:cNvPr id="14" name="Rechthoek 13">
            <a:extLst>
              <a:ext uri="{FF2B5EF4-FFF2-40B4-BE49-F238E27FC236}">
                <a16:creationId xmlns:a16="http://schemas.microsoft.com/office/drawing/2014/main" id="{81ED62B6-EEB4-61B3-8C7F-68BCDBC9C07C}"/>
              </a:ext>
            </a:extLst>
          </p:cNvPr>
          <p:cNvSpPr/>
          <p:nvPr/>
        </p:nvSpPr>
        <p:spPr>
          <a:xfrm rot="20373023">
            <a:off x="7432664" y="5401297"/>
            <a:ext cx="4647491"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w="0"/>
                <a:gradFill>
                  <a:gsLst>
                    <a:gs pos="21000">
                      <a:srgbClr val="53575C"/>
                    </a:gs>
                    <a:gs pos="88000">
                      <a:srgbClr val="C5C7CA"/>
                    </a:gs>
                  </a:gsLst>
                  <a:lin ang="5400000"/>
                </a:gradFill>
                <a:effectLst/>
                <a:uLnTx/>
                <a:uFillTx/>
                <a:latin typeface="Calibri" panose="020F0502020204030204"/>
                <a:ea typeface="+mn-ea"/>
                <a:cs typeface="+mn-cs"/>
              </a:rPr>
              <a:t>Thermomètre de levage</a:t>
            </a:r>
          </a:p>
        </p:txBody>
      </p:sp>
      <p:sp>
        <p:nvSpPr>
          <p:cNvPr id="15" name="Rechthoek 14">
            <a:extLst>
              <a:ext uri="{FF2B5EF4-FFF2-40B4-BE49-F238E27FC236}">
                <a16:creationId xmlns:a16="http://schemas.microsoft.com/office/drawing/2014/main" id="{01526FD7-DAFC-1627-6848-9B1B17E9286F}"/>
              </a:ext>
            </a:extLst>
          </p:cNvPr>
          <p:cNvSpPr/>
          <p:nvPr/>
        </p:nvSpPr>
        <p:spPr>
          <a:xfrm>
            <a:off x="210859" y="4779197"/>
            <a:ext cx="222528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w="0"/>
                <a:gradFill>
                  <a:gsLst>
                    <a:gs pos="0">
                      <a:srgbClr val="3C9EFF">
                        <a:lumMod val="50000"/>
                      </a:srgbClr>
                    </a:gs>
                    <a:gs pos="50000">
                      <a:srgbClr val="3C9EFF"/>
                    </a:gs>
                    <a:gs pos="100000">
                      <a:srgbClr val="3C9EFF">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SNOOK</a:t>
            </a:r>
          </a:p>
        </p:txBody>
      </p:sp>
      <p:sp>
        <p:nvSpPr>
          <p:cNvPr id="17" name="Rechthoek 16">
            <a:extLst>
              <a:ext uri="{FF2B5EF4-FFF2-40B4-BE49-F238E27FC236}">
                <a16:creationId xmlns:a16="http://schemas.microsoft.com/office/drawing/2014/main" id="{42841BBB-8779-6722-F7CA-8FBAB2F6CC98}"/>
              </a:ext>
            </a:extLst>
          </p:cNvPr>
          <p:cNvSpPr/>
          <p:nvPr/>
        </p:nvSpPr>
        <p:spPr>
          <a:xfrm rot="4798947">
            <a:off x="10177835" y="2769628"/>
            <a:ext cx="20585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w="12700">
                  <a:solidFill>
                    <a:srgbClr val="152E47">
                      <a:lumMod val="50000"/>
                    </a:srgbClr>
                  </a:solidFill>
                  <a:prstDash val="solid"/>
                </a:ln>
                <a:pattFill prst="narHorz">
                  <a:fgClr>
                    <a:srgbClr val="152E47"/>
                  </a:fgClr>
                  <a:bgClr>
                    <a:srgbClr val="152E47">
                      <a:lumMod val="40000"/>
                      <a:lumOff val="60000"/>
                    </a:srgbClr>
                  </a:bgClr>
                </a:pattFill>
                <a:effectLst>
                  <a:innerShdw blurRad="177800">
                    <a:srgbClr val="152E47">
                      <a:lumMod val="50000"/>
                    </a:srgbClr>
                  </a:innerShdw>
                </a:effectLst>
                <a:uLnTx/>
                <a:uFillTx/>
                <a:latin typeface="Calibri" panose="020F0502020204030204"/>
                <a:ea typeface="+mn-ea"/>
                <a:cs typeface="+mn-cs"/>
              </a:rPr>
              <a:t>NIOSH</a:t>
            </a:r>
          </a:p>
        </p:txBody>
      </p:sp>
      <p:sp>
        <p:nvSpPr>
          <p:cNvPr id="18" name="Rechthoek 17">
            <a:extLst>
              <a:ext uri="{FF2B5EF4-FFF2-40B4-BE49-F238E27FC236}">
                <a16:creationId xmlns:a16="http://schemas.microsoft.com/office/drawing/2014/main" id="{69058B00-17EC-6169-AAAE-F787C44D8F8E}"/>
              </a:ext>
            </a:extLst>
          </p:cNvPr>
          <p:cNvSpPr/>
          <p:nvPr/>
        </p:nvSpPr>
        <p:spPr>
          <a:xfrm rot="15875233">
            <a:off x="237653" y="3936061"/>
            <a:ext cx="144424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solidFill>
                  <a:srgbClr val="00A69C"/>
                </a:solidFill>
                <a:effectLst/>
                <a:uLnTx/>
                <a:uFillTx/>
                <a:latin typeface="Calibri" panose="020F0502020204030204"/>
                <a:ea typeface="+mn-ea"/>
                <a:cs typeface="+mn-cs"/>
              </a:rPr>
              <a:t>PTAI</a:t>
            </a:r>
          </a:p>
        </p:txBody>
      </p:sp>
      <p:sp>
        <p:nvSpPr>
          <p:cNvPr id="19" name="Rechthoek 18">
            <a:extLst>
              <a:ext uri="{FF2B5EF4-FFF2-40B4-BE49-F238E27FC236}">
                <a16:creationId xmlns:a16="http://schemas.microsoft.com/office/drawing/2014/main" id="{DDEB32D9-B289-41A4-48D3-5A326EF8ABFC}"/>
              </a:ext>
            </a:extLst>
          </p:cNvPr>
          <p:cNvSpPr/>
          <p:nvPr/>
        </p:nvSpPr>
        <p:spPr>
          <a:xfrm>
            <a:off x="4774193" y="5893943"/>
            <a:ext cx="173156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pattFill prst="dkUpDiag">
                  <a:fgClr>
                    <a:srgbClr val="FFFFFF">
                      <a:lumMod val="50000"/>
                    </a:srgbClr>
                  </a:fgClr>
                  <a:bgClr>
                    <a:srgbClr val="152E47">
                      <a:lumMod val="75000"/>
                      <a:lumOff val="25000"/>
                    </a:srgbClr>
                  </a:bgClr>
                </a:pattFill>
                <a:effectLst>
                  <a:outerShdw blurRad="38100" dist="19050" dir="2700000" algn="tl" rotWithShape="0">
                    <a:srgbClr val="152E47">
                      <a:lumMod val="50000"/>
                      <a:alpha val="40000"/>
                    </a:srgbClr>
                  </a:outerShdw>
                </a:effectLst>
                <a:uLnTx/>
                <a:uFillTx/>
                <a:latin typeface="Calibri" panose="020F0502020204030204"/>
                <a:ea typeface="+mn-ea"/>
                <a:cs typeface="+mn-cs"/>
              </a:rPr>
              <a:t>RAPP</a:t>
            </a:r>
          </a:p>
        </p:txBody>
      </p:sp>
      <p:sp>
        <p:nvSpPr>
          <p:cNvPr id="20" name="Rechthoek 19">
            <a:extLst>
              <a:ext uri="{FF2B5EF4-FFF2-40B4-BE49-F238E27FC236}">
                <a16:creationId xmlns:a16="http://schemas.microsoft.com/office/drawing/2014/main" id="{A649E7D6-9170-D25D-4F93-E7A3DA676EFE}"/>
              </a:ext>
            </a:extLst>
          </p:cNvPr>
          <p:cNvSpPr/>
          <p:nvPr/>
        </p:nvSpPr>
        <p:spPr>
          <a:xfrm>
            <a:off x="8519039" y="4531629"/>
            <a:ext cx="1854996" cy="923330"/>
          </a:xfrm>
          <a:prstGeom prst="rect">
            <a:avLst/>
          </a:prstGeom>
          <a:solidFill>
            <a:srgbClr val="FF3399"/>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50" normalizeH="0" baseline="0" noProof="0" dirty="0">
                <a:ln w="9525" cmpd="sng">
                  <a:solidFill>
                    <a:srgbClr val="0079CC"/>
                  </a:solidFill>
                  <a:prstDash val="solid"/>
                </a:ln>
                <a:solidFill>
                  <a:srgbClr val="70AD47">
                    <a:tint val="1000"/>
                  </a:srgbClr>
                </a:solidFill>
                <a:effectLst>
                  <a:glow rad="38100">
                    <a:srgbClr val="0079CC">
                      <a:alpha val="40000"/>
                    </a:srgbClr>
                  </a:glow>
                </a:effectLst>
                <a:uLnTx/>
                <a:uFillTx/>
                <a:latin typeface="Calibri" panose="020F0502020204030204"/>
                <a:ea typeface="+mn-ea"/>
                <a:cs typeface="+mn-cs"/>
              </a:rPr>
              <a:t>OCRA</a:t>
            </a:r>
          </a:p>
        </p:txBody>
      </p:sp>
      <p:sp>
        <p:nvSpPr>
          <p:cNvPr id="21" name="Rechthoek 20">
            <a:extLst>
              <a:ext uri="{FF2B5EF4-FFF2-40B4-BE49-F238E27FC236}">
                <a16:creationId xmlns:a16="http://schemas.microsoft.com/office/drawing/2014/main" id="{85FC52C4-F1C5-E838-FEED-261B18D032D2}"/>
              </a:ext>
            </a:extLst>
          </p:cNvPr>
          <p:cNvSpPr/>
          <p:nvPr/>
        </p:nvSpPr>
        <p:spPr>
          <a:xfrm rot="1162458">
            <a:off x="9399978" y="2503536"/>
            <a:ext cx="1662635"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w="6600">
                  <a:solidFill>
                    <a:srgbClr val="138665"/>
                  </a:solidFill>
                  <a:prstDash val="solid"/>
                </a:ln>
                <a:solidFill>
                  <a:srgbClr val="FFFFFF"/>
                </a:solidFill>
                <a:effectLst>
                  <a:outerShdw dist="38100" dir="2700000" algn="tl" rotWithShape="0">
                    <a:srgbClr val="138665"/>
                  </a:outerShdw>
                </a:effectLst>
                <a:uLnTx/>
                <a:uFillTx/>
                <a:latin typeface="Calibri" panose="020F0502020204030204"/>
                <a:ea typeface="+mn-ea"/>
                <a:cs typeface="+mn-cs"/>
              </a:rPr>
              <a:t>DDM</a:t>
            </a:r>
          </a:p>
        </p:txBody>
      </p:sp>
      <p:sp>
        <p:nvSpPr>
          <p:cNvPr id="22" name="Rechthoek 21">
            <a:extLst>
              <a:ext uri="{FF2B5EF4-FFF2-40B4-BE49-F238E27FC236}">
                <a16:creationId xmlns:a16="http://schemas.microsoft.com/office/drawing/2014/main" id="{1E13B050-19F8-0C0E-599D-D1624C492BF1}"/>
              </a:ext>
            </a:extLst>
          </p:cNvPr>
          <p:cNvSpPr/>
          <p:nvPr/>
        </p:nvSpPr>
        <p:spPr>
          <a:xfrm rot="3352423">
            <a:off x="8081236" y="3137061"/>
            <a:ext cx="173958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w="13462">
                  <a:solidFill>
                    <a:srgbClr val="FFFFFF"/>
                  </a:solidFill>
                  <a:prstDash val="solid"/>
                </a:ln>
                <a:solidFill>
                  <a:srgbClr val="152E47">
                    <a:lumMod val="85000"/>
                    <a:lumOff val="15000"/>
                  </a:srgbClr>
                </a:solidFill>
                <a:effectLst>
                  <a:outerShdw dist="38100" dir="2700000" algn="bl" rotWithShape="0">
                    <a:srgbClr val="3C9EFF"/>
                  </a:outerShdw>
                </a:effectLst>
                <a:uLnTx/>
                <a:uFillTx/>
                <a:latin typeface="Calibri" panose="020F0502020204030204"/>
                <a:ea typeface="+mn-ea"/>
                <a:cs typeface="+mn-cs"/>
              </a:rPr>
              <a:t>RULA</a:t>
            </a:r>
          </a:p>
        </p:txBody>
      </p:sp>
      <p:pic>
        <p:nvPicPr>
          <p:cNvPr id="25" name="Afbeelding 24">
            <a:extLst>
              <a:ext uri="{FF2B5EF4-FFF2-40B4-BE49-F238E27FC236}">
                <a16:creationId xmlns:a16="http://schemas.microsoft.com/office/drawing/2014/main" id="{87191388-77AA-8DA1-5A95-0456263D11A8}"/>
              </a:ext>
            </a:extLst>
          </p:cNvPr>
          <p:cNvPicPr>
            <a:picLocks noChangeAspect="1"/>
          </p:cNvPicPr>
          <p:nvPr/>
        </p:nvPicPr>
        <p:blipFill rotWithShape="1">
          <a:blip r:embed="rId4"/>
          <a:srcRect l="10766" r="14876"/>
          <a:stretch/>
        </p:blipFill>
        <p:spPr>
          <a:xfrm>
            <a:off x="6505757" y="2847378"/>
            <a:ext cx="1886947" cy="1691052"/>
          </a:xfrm>
          <a:prstGeom prst="rect">
            <a:avLst/>
          </a:prstGeom>
        </p:spPr>
      </p:pic>
      <p:sp>
        <p:nvSpPr>
          <p:cNvPr id="23" name="Rechthoek 22">
            <a:extLst>
              <a:ext uri="{FF2B5EF4-FFF2-40B4-BE49-F238E27FC236}">
                <a16:creationId xmlns:a16="http://schemas.microsoft.com/office/drawing/2014/main" id="{A0C73180-5FF5-1AFC-63D2-5EB73C3C6D94}"/>
              </a:ext>
            </a:extLst>
          </p:cNvPr>
          <p:cNvSpPr/>
          <p:nvPr/>
        </p:nvSpPr>
        <p:spPr>
          <a:xfrm rot="20535211">
            <a:off x="9300411" y="3549924"/>
            <a:ext cx="171361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solidFill>
                  <a:srgbClr val="00A69C"/>
                </a:solidFill>
                <a:effectLst/>
                <a:uLnTx/>
                <a:uFillTx/>
                <a:latin typeface="Calibri" panose="020F0502020204030204"/>
                <a:ea typeface="+mn-ea"/>
                <a:cs typeface="+mn-cs"/>
              </a:rPr>
              <a:t>REBA</a:t>
            </a:r>
          </a:p>
        </p:txBody>
      </p:sp>
      <p:pic>
        <p:nvPicPr>
          <p:cNvPr id="5" name="Afbeelding 4">
            <a:extLst>
              <a:ext uri="{FF2B5EF4-FFF2-40B4-BE49-F238E27FC236}">
                <a16:creationId xmlns:a16="http://schemas.microsoft.com/office/drawing/2014/main" id="{071B44EC-CE70-A428-87E5-C30237CB55CF}"/>
              </a:ext>
            </a:extLst>
          </p:cNvPr>
          <p:cNvPicPr>
            <a:picLocks noChangeAspect="1"/>
          </p:cNvPicPr>
          <p:nvPr/>
        </p:nvPicPr>
        <p:blipFill rotWithShape="1">
          <a:blip r:embed="rId5"/>
          <a:srcRect l="13359" t="5325" r="13359" b="6666"/>
          <a:stretch/>
        </p:blipFill>
        <p:spPr>
          <a:xfrm>
            <a:off x="1874151" y="1914788"/>
            <a:ext cx="6531330" cy="4412245"/>
          </a:xfrm>
          <a:prstGeom prst="rect">
            <a:avLst/>
          </a:prstGeom>
        </p:spPr>
      </p:pic>
      <p:sp>
        <p:nvSpPr>
          <p:cNvPr id="2" name="Titel 1">
            <a:extLst>
              <a:ext uri="{FF2B5EF4-FFF2-40B4-BE49-F238E27FC236}">
                <a16:creationId xmlns:a16="http://schemas.microsoft.com/office/drawing/2014/main" id="{3F4839A0-2D52-3A2D-5A4A-3E98D72F3273}"/>
              </a:ext>
            </a:extLst>
          </p:cNvPr>
          <p:cNvSpPr>
            <a:spLocks noGrp="1"/>
          </p:cNvSpPr>
          <p:nvPr>
            <p:ph type="title"/>
          </p:nvPr>
        </p:nvSpPr>
        <p:spPr>
          <a:xfrm>
            <a:off x="1559232" y="321359"/>
            <a:ext cx="9220200" cy="1092974"/>
          </a:xfrm>
        </p:spPr>
        <p:txBody>
          <a:bodyPr>
            <a:normAutofit/>
          </a:bodyPr>
          <a:lstStyle/>
          <a:p>
            <a:r>
              <a:rPr lang="nl-BE" sz="3600" b="1" dirty="0"/>
              <a:t>A. Analyse des </a:t>
            </a:r>
            <a:r>
              <a:rPr lang="nl-BE" sz="3600" b="1" dirty="0" err="1"/>
              <a:t>risques</a:t>
            </a:r>
            <a:br>
              <a:rPr lang="nl-BE" sz="3600" dirty="0"/>
            </a:br>
            <a:endParaRPr lang="nl-BE" sz="3600" dirty="0"/>
          </a:p>
        </p:txBody>
      </p:sp>
    </p:spTree>
    <p:extLst>
      <p:ext uri="{BB962C8B-B14F-4D97-AF65-F5344CB8AC3E}">
        <p14:creationId xmlns:p14="http://schemas.microsoft.com/office/powerpoint/2010/main" val="206558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2000"/>
                                        <p:tgtEl>
                                          <p:spTgt spid="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heel(1)">
                                      <p:cBhvr>
                                        <p:cTn id="35" dur="2000"/>
                                        <p:tgtEl>
                                          <p:spTgt spid="8"/>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heel(1)">
                                      <p:cBhvr>
                                        <p:cTn id="38" dur="2000"/>
                                        <p:tgtEl>
                                          <p:spTgt spid="18"/>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heel(1)">
                                      <p:cBhvr>
                                        <p:cTn id="41" dur="2000"/>
                                        <p:tgtEl>
                                          <p:spTgt spid="15"/>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heel(1)">
                                      <p:cBhvr>
                                        <p:cTn id="44" dur="2000"/>
                                        <p:tgtEl>
                                          <p:spTgt spid="22"/>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heel(1)">
                                      <p:cBhvr>
                                        <p:cTn id="47" dur="2000"/>
                                        <p:tgtEl>
                                          <p:spTgt spid="23"/>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20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style.rotation</p:attrName>
                                        </p:attrNameLst>
                                      </p:cBhvr>
                                      <p:tavLst>
                                        <p:tav tm="0">
                                          <p:val>
                                            <p:fltVal val="90"/>
                                          </p:val>
                                        </p:tav>
                                        <p:tav tm="100000">
                                          <p:val>
                                            <p:fltVal val="0"/>
                                          </p:val>
                                        </p:tav>
                                      </p:tavLst>
                                    </p:anim>
                                    <p:animEffect transition="in" filter="fade">
                                      <p:cBhvr>
                                        <p:cTn id="58" dur="1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par>
                                <p:cTn id="64" presetID="31" presetClass="entr" presetSubtype="0" fill="hold" nodeType="withEffect">
                                  <p:stCondLst>
                                    <p:cond delay="0"/>
                                  </p:stCondLst>
                                  <p:childTnLst>
                                    <p:set>
                                      <p:cBhvr>
                                        <p:cTn id="65" dur="1" fill="hold">
                                          <p:stCondLst>
                                            <p:cond delay="0"/>
                                          </p:stCondLst>
                                        </p:cTn>
                                        <p:tgtEl>
                                          <p:spTgt spid="1026"/>
                                        </p:tgtEl>
                                        <p:attrNameLst>
                                          <p:attrName>style.visibility</p:attrName>
                                        </p:attrNameLst>
                                      </p:cBhvr>
                                      <p:to>
                                        <p:strVal val="visible"/>
                                      </p:to>
                                    </p:set>
                                    <p:anim calcmode="lin" valueType="num">
                                      <p:cBhvr>
                                        <p:cTn id="66" dur="1000" fill="hold"/>
                                        <p:tgtEl>
                                          <p:spTgt spid="1026"/>
                                        </p:tgtEl>
                                        <p:attrNameLst>
                                          <p:attrName>ppt_w</p:attrName>
                                        </p:attrNameLst>
                                      </p:cBhvr>
                                      <p:tavLst>
                                        <p:tav tm="0">
                                          <p:val>
                                            <p:fltVal val="0"/>
                                          </p:val>
                                        </p:tav>
                                        <p:tav tm="100000">
                                          <p:val>
                                            <p:strVal val="#ppt_w"/>
                                          </p:val>
                                        </p:tav>
                                      </p:tavLst>
                                    </p:anim>
                                    <p:anim calcmode="lin" valueType="num">
                                      <p:cBhvr>
                                        <p:cTn id="67" dur="1000" fill="hold"/>
                                        <p:tgtEl>
                                          <p:spTgt spid="1026"/>
                                        </p:tgtEl>
                                        <p:attrNameLst>
                                          <p:attrName>ppt_h</p:attrName>
                                        </p:attrNameLst>
                                      </p:cBhvr>
                                      <p:tavLst>
                                        <p:tav tm="0">
                                          <p:val>
                                            <p:fltVal val="0"/>
                                          </p:val>
                                        </p:tav>
                                        <p:tav tm="100000">
                                          <p:val>
                                            <p:strVal val="#ppt_h"/>
                                          </p:val>
                                        </p:tav>
                                      </p:tavLst>
                                    </p:anim>
                                    <p:anim calcmode="lin" valueType="num">
                                      <p:cBhvr>
                                        <p:cTn id="68" dur="1000" fill="hold"/>
                                        <p:tgtEl>
                                          <p:spTgt spid="1026"/>
                                        </p:tgtEl>
                                        <p:attrNameLst>
                                          <p:attrName>style.rotation</p:attrName>
                                        </p:attrNameLst>
                                      </p:cBhvr>
                                      <p:tavLst>
                                        <p:tav tm="0">
                                          <p:val>
                                            <p:fltVal val="90"/>
                                          </p:val>
                                        </p:tav>
                                        <p:tav tm="100000">
                                          <p:val>
                                            <p:fltVal val="0"/>
                                          </p:val>
                                        </p:tav>
                                      </p:tavLst>
                                    </p:anim>
                                    <p:animEffect transition="in" filter="fade">
                                      <p:cBhvr>
                                        <p:cTn id="69" dur="1000"/>
                                        <p:tgtEl>
                                          <p:spTgt spid="102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down)">
                                      <p:cBhvr>
                                        <p:cTn id="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12" grpId="0"/>
      <p:bldP spid="14" grpId="0"/>
      <p:bldP spid="15" grpId="0"/>
      <p:bldP spid="17" grpId="0"/>
      <p:bldP spid="18" grpId="0"/>
      <p:bldP spid="19" grpId="0"/>
      <p:bldP spid="20" grpId="0" animBg="1"/>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559138" y="160117"/>
            <a:ext cx="7954962" cy="820160"/>
          </a:xfrm>
        </p:spPr>
        <p:txBody>
          <a:bodyPr>
            <a:noAutofit/>
          </a:bodyPr>
          <a:lstStyle/>
          <a:p>
            <a:pPr>
              <a:lnSpc>
                <a:spcPct val="100000"/>
              </a:lnSpc>
              <a:spcAft>
                <a:spcPts val="1200"/>
              </a:spcAft>
            </a:pPr>
            <a:r>
              <a:rPr lang="fr-BE" sz="3200" b="1" dirty="0"/>
              <a:t>B. Mesures de prévention </a:t>
            </a:r>
            <a:br>
              <a:rPr lang="fr-BE" sz="3200" b="1" dirty="0"/>
            </a:br>
            <a:r>
              <a:rPr lang="nl-BE" sz="2000" b="1" i="1" dirty="0">
                <a:solidFill>
                  <a:schemeClr val="bg1">
                    <a:lumMod val="50000"/>
                  </a:schemeClr>
                </a:solidFill>
              </a:rPr>
              <a:t>art. VIII.1-3, §1</a:t>
            </a:r>
            <a:r>
              <a:rPr lang="nl-BE" sz="2000" b="1" i="1" baseline="30000" dirty="0">
                <a:solidFill>
                  <a:schemeClr val="bg1">
                    <a:lumMod val="50000"/>
                  </a:schemeClr>
                </a:solidFill>
              </a:rPr>
              <a:t>er</a:t>
            </a:r>
            <a:r>
              <a:rPr lang="nl-BE" sz="2000" b="1" i="1" dirty="0">
                <a:solidFill>
                  <a:schemeClr val="bg1">
                    <a:lumMod val="50000"/>
                  </a:schemeClr>
                </a:solidFill>
              </a:rPr>
              <a:t> du code</a:t>
            </a:r>
            <a:endParaRPr lang="fr-BE" sz="2800" b="1" i="1" dirty="0"/>
          </a:p>
        </p:txBody>
      </p:sp>
      <p:sp>
        <p:nvSpPr>
          <p:cNvPr id="3" name="Content Placeholder 2">
            <a:extLst>
              <a:ext uri="{FF2B5EF4-FFF2-40B4-BE49-F238E27FC236}">
                <a16:creationId xmlns:a16="http://schemas.microsoft.com/office/drawing/2014/main" id="{ECAB5BCF-9740-764D-B6B8-F4EAB969DB0F}"/>
              </a:ext>
            </a:extLst>
          </p:cNvPr>
          <p:cNvSpPr>
            <a:spLocks noGrp="1"/>
          </p:cNvSpPr>
          <p:nvPr>
            <p:ph idx="1"/>
          </p:nvPr>
        </p:nvSpPr>
        <p:spPr>
          <a:xfrm>
            <a:off x="578706" y="1012879"/>
            <a:ext cx="9327294" cy="5097621"/>
          </a:xfrm>
          <a:noFill/>
        </p:spPr>
        <p:txBody>
          <a:bodyPr>
            <a:normAutofit/>
          </a:bodyPr>
          <a:lstStyle/>
          <a:p>
            <a:r>
              <a:rPr lang="fr-BE" sz="2400" b="1" dirty="0">
                <a:solidFill>
                  <a:schemeClr val="accent4"/>
                </a:solidFill>
              </a:rPr>
              <a:t>Mesures de prévention appropriées </a:t>
            </a:r>
            <a:r>
              <a:rPr lang="fr-BE" sz="2400" dirty="0">
                <a:solidFill>
                  <a:srgbClr val="002060"/>
                </a:solidFill>
              </a:rPr>
              <a:t>pour prévenir les risques musculosquelettiques au travail: </a:t>
            </a:r>
          </a:p>
          <a:p>
            <a:pPr lvl="1">
              <a:buFont typeface="Calibri" panose="020F0502020204030204" pitchFamily="34" charset="0"/>
              <a:buChar char="-"/>
            </a:pPr>
            <a:r>
              <a:rPr lang="fr-BE" sz="2000" dirty="0">
                <a:solidFill>
                  <a:srgbClr val="002060"/>
                </a:solidFill>
              </a:rPr>
              <a:t>Base: analyse des risques</a:t>
            </a:r>
          </a:p>
          <a:p>
            <a:pPr lvl="1">
              <a:buFont typeface="Calibri" panose="020F0502020204030204" pitchFamily="34" charset="0"/>
              <a:buChar char="-"/>
            </a:pPr>
            <a:r>
              <a:rPr lang="fr-BE" sz="2000" dirty="0">
                <a:solidFill>
                  <a:srgbClr val="002060"/>
                </a:solidFill>
              </a:rPr>
              <a:t>Application principes généraux de prévention &amp; </a:t>
            </a:r>
          </a:p>
          <a:p>
            <a:pPr marL="457200" lvl="1" indent="0">
              <a:buNone/>
            </a:pPr>
            <a:r>
              <a:rPr lang="fr-BE" sz="2000" dirty="0">
                <a:solidFill>
                  <a:srgbClr val="002060"/>
                </a:solidFill>
              </a:rPr>
              <a:t>     hiérarchie de la prévention</a:t>
            </a:r>
          </a:p>
          <a:p>
            <a:pPr marL="457200" lvl="1" indent="0">
              <a:buNone/>
            </a:pPr>
            <a:r>
              <a:rPr lang="fr-BE" sz="2000" dirty="0">
                <a:solidFill>
                  <a:srgbClr val="002060"/>
                </a:solidFill>
              </a:rPr>
              <a:t>	</a:t>
            </a:r>
            <a:r>
              <a:rPr lang="fr-BE" sz="1600" i="1" dirty="0">
                <a:solidFill>
                  <a:srgbClr val="002060"/>
                </a:solidFill>
              </a:rPr>
              <a:t>Art. 5, §1</a:t>
            </a:r>
            <a:r>
              <a:rPr lang="fr-BE" sz="1600" i="1" baseline="30000" dirty="0">
                <a:solidFill>
                  <a:srgbClr val="002060"/>
                </a:solidFill>
              </a:rPr>
              <a:t>er</a:t>
            </a:r>
            <a:r>
              <a:rPr lang="fr-BE" sz="1600" i="1" dirty="0">
                <a:solidFill>
                  <a:srgbClr val="002060"/>
                </a:solidFill>
              </a:rPr>
              <a:t> Loi Bien-être</a:t>
            </a:r>
            <a:endParaRPr lang="fr-BE" sz="800" dirty="0">
              <a:solidFill>
                <a:srgbClr val="002060"/>
              </a:solidFill>
            </a:endParaRPr>
          </a:p>
          <a:p>
            <a:r>
              <a:rPr lang="fr-BE" sz="2400" b="1" dirty="0">
                <a:solidFill>
                  <a:srgbClr val="002060"/>
                </a:solidFill>
              </a:rPr>
              <a:t>Qui? </a:t>
            </a:r>
          </a:p>
          <a:p>
            <a:pPr lvl="1">
              <a:spcBef>
                <a:spcPts val="0"/>
              </a:spcBef>
              <a:buFont typeface="Courier New" panose="02070309020205020404" pitchFamily="49" charset="0"/>
              <a:buChar char="o"/>
            </a:pPr>
            <a:r>
              <a:rPr lang="fr-BE" sz="2000" dirty="0">
                <a:solidFill>
                  <a:srgbClr val="002060"/>
                </a:solidFill>
              </a:rPr>
              <a:t>Employeur</a:t>
            </a:r>
          </a:p>
          <a:p>
            <a:pPr lvl="1">
              <a:spcBef>
                <a:spcPts val="0"/>
              </a:spcBef>
              <a:buFont typeface="Courier New" panose="02070309020205020404" pitchFamily="49" charset="0"/>
              <a:buChar char="o"/>
            </a:pPr>
            <a:r>
              <a:rPr lang="fr-BE" sz="2000" dirty="0">
                <a:solidFill>
                  <a:srgbClr val="002060"/>
                </a:solidFill>
              </a:rPr>
              <a:t>CP ergonome ?</a:t>
            </a:r>
          </a:p>
          <a:p>
            <a:pPr marL="457200" lvl="1" indent="0">
              <a:spcBef>
                <a:spcPts val="0"/>
              </a:spcBef>
              <a:buNone/>
            </a:pPr>
            <a:r>
              <a:rPr lang="fr-BE" sz="2000" i="1" dirty="0">
                <a:solidFill>
                  <a:srgbClr val="002060"/>
                </a:solidFill>
              </a:rPr>
              <a:t>	</a:t>
            </a:r>
            <a:r>
              <a:rPr lang="fr-BE" sz="1800" i="1" dirty="0">
                <a:solidFill>
                  <a:srgbClr val="002060"/>
                </a:solidFill>
              </a:rPr>
              <a:t>si CP ergonome impliqué dans l’analyse des risques, </a:t>
            </a:r>
          </a:p>
          <a:p>
            <a:pPr marL="457200" lvl="1" indent="0">
              <a:spcBef>
                <a:spcPts val="0"/>
              </a:spcBef>
              <a:buNone/>
            </a:pPr>
            <a:r>
              <a:rPr lang="fr-BE" sz="1800" i="1" dirty="0">
                <a:solidFill>
                  <a:srgbClr val="002060"/>
                </a:solidFill>
              </a:rPr>
              <a:t>	avis obligatoire sur les mesures de prévention </a:t>
            </a:r>
          </a:p>
          <a:p>
            <a:pPr lvl="1">
              <a:spcBef>
                <a:spcPts val="0"/>
              </a:spcBef>
              <a:buFont typeface="Courier New" panose="02070309020205020404" pitchFamily="49" charset="0"/>
              <a:buChar char="o"/>
            </a:pPr>
            <a:r>
              <a:rPr lang="fr-BE" sz="2000" dirty="0">
                <a:solidFill>
                  <a:srgbClr val="002060"/>
                </a:solidFill>
              </a:rPr>
              <a:t>CPPT: avis préalable</a:t>
            </a:r>
          </a:p>
          <a:p>
            <a:pPr lvl="1">
              <a:spcBef>
                <a:spcPts val="0"/>
              </a:spcBef>
              <a:buFont typeface="Courier New" panose="02070309020205020404" pitchFamily="49" charset="0"/>
              <a:buChar char="o"/>
            </a:pPr>
            <a:endParaRPr lang="fr-BE" sz="900" dirty="0">
              <a:solidFill>
                <a:srgbClr val="002060"/>
              </a:solidFill>
            </a:endParaRPr>
          </a:p>
          <a:p>
            <a:r>
              <a:rPr lang="fr-BE" sz="2400" b="1" dirty="0">
                <a:solidFill>
                  <a:srgbClr val="002060"/>
                </a:solidFill>
                <a:sym typeface="Wingdings" panose="05000000000000000000" pitchFamily="2" charset="2"/>
              </a:rPr>
              <a:t>Ajout dans PGP + PAA</a:t>
            </a:r>
            <a:endParaRPr lang="fr-BE" sz="2400" dirty="0">
              <a:solidFill>
                <a:srgbClr val="002060"/>
              </a:solidFill>
            </a:endParaRPr>
          </a:p>
          <a:p>
            <a:pPr lvl="1">
              <a:buFont typeface="Courier New" panose="02070309020205020404" pitchFamily="49" charset="0"/>
              <a:buChar char="o"/>
            </a:pPr>
            <a:endParaRPr lang="fr-BE" sz="2000" dirty="0"/>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21</a:t>
            </a:fld>
            <a:endParaRPr lang="en-BE"/>
          </a:p>
        </p:txBody>
      </p:sp>
      <p:pic>
        <p:nvPicPr>
          <p:cNvPr id="6" name="Image 5">
            <a:extLst>
              <a:ext uri="{FF2B5EF4-FFF2-40B4-BE49-F238E27FC236}">
                <a16:creationId xmlns:a16="http://schemas.microsoft.com/office/drawing/2014/main" id="{F2E518CA-2A7B-877F-AD01-5C4E6A1F1758}"/>
              </a:ext>
            </a:extLst>
          </p:cNvPr>
          <p:cNvPicPr>
            <a:picLocks noChangeAspect="1"/>
          </p:cNvPicPr>
          <p:nvPr/>
        </p:nvPicPr>
        <p:blipFill>
          <a:blip r:embed="rId3"/>
          <a:stretch>
            <a:fillRect/>
          </a:stretch>
        </p:blipFill>
        <p:spPr>
          <a:xfrm>
            <a:off x="10909111" y="48130"/>
            <a:ext cx="1207113" cy="1560711"/>
          </a:xfrm>
          <a:prstGeom prst="rect">
            <a:avLst/>
          </a:prstGeom>
        </p:spPr>
      </p:pic>
      <p:pic>
        <p:nvPicPr>
          <p:cNvPr id="5" name="Image 4">
            <a:extLst>
              <a:ext uri="{FF2B5EF4-FFF2-40B4-BE49-F238E27FC236}">
                <a16:creationId xmlns:a16="http://schemas.microsoft.com/office/drawing/2014/main" id="{D4229F70-9201-2F8B-8DF4-484DB5C414F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colorTemperature colorTemp="11200"/>
                    </a14:imgEffect>
                  </a14:imgLayer>
                </a14:imgProps>
              </a:ext>
            </a:extLst>
          </a:blip>
          <a:srcRect l="7988" t="942" r="4390" b="948"/>
          <a:stretch/>
        </p:blipFill>
        <p:spPr>
          <a:xfrm>
            <a:off x="6338456" y="1626091"/>
            <a:ext cx="5777768" cy="3417326"/>
          </a:xfrm>
          <a:prstGeom prst="rect">
            <a:avLst/>
          </a:prstGeom>
          <a:effectLst>
            <a:softEdge rad="31750"/>
          </a:effectLst>
        </p:spPr>
      </p:pic>
    </p:spTree>
    <p:extLst>
      <p:ext uri="{BB962C8B-B14F-4D97-AF65-F5344CB8AC3E}">
        <p14:creationId xmlns:p14="http://schemas.microsoft.com/office/powerpoint/2010/main" val="3918211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C19AD79E-D642-A548-9B53-415E1458DC77}"/>
              </a:ext>
            </a:extLst>
          </p:cNvPr>
          <p:cNvCxnSpPr>
            <a:cxnSpLocks/>
          </p:cNvCxnSpPr>
          <p:nvPr/>
        </p:nvCxnSpPr>
        <p:spPr>
          <a:xfrm>
            <a:off x="2039475" y="5398850"/>
            <a:ext cx="8113050" cy="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orakulmio 2"/>
          <p:cNvSpPr/>
          <p:nvPr/>
        </p:nvSpPr>
        <p:spPr>
          <a:xfrm>
            <a:off x="2038351" y="1397417"/>
            <a:ext cx="8031625" cy="456535"/>
          </a:xfrm>
          <a:prstGeom prst="rect">
            <a:avLst/>
          </a:prstGeom>
        </p:spPr>
        <p:txBody>
          <a:bodyPr wrap="square">
            <a:spAutoFit/>
          </a:bodyPr>
          <a:lstStyle/>
          <a:p>
            <a:pPr>
              <a:lnSpc>
                <a:spcPct val="150000"/>
              </a:lnSpc>
              <a:buClr>
                <a:schemeClr val="accent1"/>
              </a:buClr>
            </a:pPr>
            <a:r>
              <a:rPr lang="en-US" dirty="0">
                <a:solidFill>
                  <a:srgbClr val="0070C0"/>
                </a:solidFill>
                <a:latin typeface="Arial" panose="020B0604020202020204" pitchFamily="34" charset="0"/>
                <a:ea typeface="Blogger Sans" panose="02000506030000020004" pitchFamily="2" charset="0"/>
                <a:cs typeface="Arial" panose="020B0604020202020204" pitchFamily="34" charset="0"/>
              </a:rPr>
              <a:t>Proposition de mis en oeuvre de </a:t>
            </a:r>
            <a:r>
              <a:rPr lang="en-US" dirty="0" err="1">
                <a:solidFill>
                  <a:srgbClr val="0070C0"/>
                </a:solidFill>
                <a:latin typeface="Arial" panose="020B0604020202020204" pitchFamily="34" charset="0"/>
                <a:ea typeface="Blogger Sans" panose="02000506030000020004" pitchFamily="2" charset="0"/>
                <a:cs typeface="Arial" panose="020B0604020202020204" pitchFamily="34" charset="0"/>
              </a:rPr>
              <a:t>mesures</a:t>
            </a:r>
            <a:r>
              <a:rPr lang="en-US" dirty="0">
                <a:solidFill>
                  <a:srgbClr val="0070C0"/>
                </a:solidFill>
                <a:latin typeface="Arial" panose="020B0604020202020204" pitchFamily="34" charset="0"/>
                <a:ea typeface="Blogger Sans" panose="02000506030000020004" pitchFamily="2" charset="0"/>
                <a:cs typeface="Arial" panose="020B0604020202020204" pitchFamily="34" charset="0"/>
              </a:rPr>
              <a:t> de </a:t>
            </a:r>
            <a:r>
              <a:rPr lang="en-US" dirty="0" err="1">
                <a:solidFill>
                  <a:srgbClr val="0070C0"/>
                </a:solidFill>
                <a:latin typeface="Arial" panose="020B0604020202020204" pitchFamily="34" charset="0"/>
                <a:ea typeface="Blogger Sans" panose="02000506030000020004" pitchFamily="2" charset="0"/>
                <a:cs typeface="Arial" panose="020B0604020202020204" pitchFamily="34" charset="0"/>
              </a:rPr>
              <a:t>prévention</a:t>
            </a:r>
            <a:r>
              <a:rPr lang="en-US" dirty="0">
                <a:solidFill>
                  <a:srgbClr val="0070C0"/>
                </a:solidFill>
                <a:latin typeface="Arial" panose="020B0604020202020204" pitchFamily="34" charset="0"/>
                <a:ea typeface="Blogger Sans" panose="02000506030000020004" pitchFamily="2" charset="0"/>
                <a:cs typeface="Arial" panose="020B0604020202020204" pitchFamily="34" charset="0"/>
              </a:rPr>
              <a:t> </a:t>
            </a:r>
            <a:r>
              <a:rPr lang="en-US" dirty="0">
                <a:latin typeface="Arial" panose="020B0604020202020204" pitchFamily="34" charset="0"/>
                <a:ea typeface="Blogger Sans" panose="02000506030000020004" pitchFamily="2" charset="0"/>
                <a:cs typeface="Arial" panose="020B0604020202020204" pitchFamily="34" charset="0"/>
              </a:rPr>
              <a:t> </a:t>
            </a:r>
          </a:p>
        </p:txBody>
      </p:sp>
      <p:sp>
        <p:nvSpPr>
          <p:cNvPr id="11" name="Platshållare för bildnummer 10"/>
          <p:cNvSpPr>
            <a:spLocks noGrp="1"/>
          </p:cNvSpPr>
          <p:nvPr>
            <p:ph type="sldNum" sz="quarter" idx="12"/>
          </p:nvPr>
        </p:nvSpPr>
        <p:spPr/>
        <p:txBody>
          <a:bodyPr/>
          <a:lstStyle/>
          <a:p>
            <a:fld id="{17424F02-78A2-45A7-BCAB-2566EAD71820}" type="slidenum">
              <a:rPr lang="sv-SE" smtClean="0"/>
              <a:t>22</a:t>
            </a:fld>
            <a:endParaRPr lang="sv-SE"/>
          </a:p>
        </p:txBody>
      </p:sp>
      <p:graphicFrame>
        <p:nvGraphicFramePr>
          <p:cNvPr id="13" name="Tabel 4">
            <a:extLst>
              <a:ext uri="{FF2B5EF4-FFF2-40B4-BE49-F238E27FC236}">
                <a16:creationId xmlns:a16="http://schemas.microsoft.com/office/drawing/2014/main" id="{838AE218-6148-4503-ADEF-10016835DC4B}"/>
              </a:ext>
            </a:extLst>
          </p:cNvPr>
          <p:cNvGraphicFramePr>
            <a:graphicFrameLocks noGrp="1"/>
          </p:cNvGraphicFramePr>
          <p:nvPr/>
        </p:nvGraphicFramePr>
        <p:xfrm>
          <a:off x="369117" y="1850028"/>
          <a:ext cx="10167455" cy="3840480"/>
        </p:xfrm>
        <a:graphic>
          <a:graphicData uri="http://schemas.openxmlformats.org/drawingml/2006/table">
            <a:tbl>
              <a:tblPr firstRow="1" bandRow="1">
                <a:tableStyleId>{5C22544A-7EE6-4342-B048-85BDC9FD1C3A}</a:tableStyleId>
              </a:tblPr>
              <a:tblGrid>
                <a:gridCol w="1196734">
                  <a:extLst>
                    <a:ext uri="{9D8B030D-6E8A-4147-A177-3AD203B41FA5}">
                      <a16:colId xmlns:a16="http://schemas.microsoft.com/office/drawing/2014/main" val="1848159610"/>
                    </a:ext>
                  </a:extLst>
                </a:gridCol>
                <a:gridCol w="3704350">
                  <a:extLst>
                    <a:ext uri="{9D8B030D-6E8A-4147-A177-3AD203B41FA5}">
                      <a16:colId xmlns:a16="http://schemas.microsoft.com/office/drawing/2014/main" val="3512683039"/>
                    </a:ext>
                  </a:extLst>
                </a:gridCol>
                <a:gridCol w="2004041">
                  <a:extLst>
                    <a:ext uri="{9D8B030D-6E8A-4147-A177-3AD203B41FA5}">
                      <a16:colId xmlns:a16="http://schemas.microsoft.com/office/drawing/2014/main" val="3186807386"/>
                    </a:ext>
                  </a:extLst>
                </a:gridCol>
                <a:gridCol w="1121010">
                  <a:extLst>
                    <a:ext uri="{9D8B030D-6E8A-4147-A177-3AD203B41FA5}">
                      <a16:colId xmlns:a16="http://schemas.microsoft.com/office/drawing/2014/main" val="1822767123"/>
                    </a:ext>
                  </a:extLst>
                </a:gridCol>
                <a:gridCol w="1040939">
                  <a:extLst>
                    <a:ext uri="{9D8B030D-6E8A-4147-A177-3AD203B41FA5}">
                      <a16:colId xmlns:a16="http://schemas.microsoft.com/office/drawing/2014/main" val="2758342257"/>
                    </a:ext>
                  </a:extLst>
                </a:gridCol>
                <a:gridCol w="1100381">
                  <a:extLst>
                    <a:ext uri="{9D8B030D-6E8A-4147-A177-3AD203B41FA5}">
                      <a16:colId xmlns:a16="http://schemas.microsoft.com/office/drawing/2014/main" val="883700396"/>
                    </a:ext>
                  </a:extLst>
                </a:gridCol>
              </a:tblGrid>
              <a:tr h="525780">
                <a:tc>
                  <a:txBody>
                    <a:bodyPr/>
                    <a:lstStyle/>
                    <a:p>
                      <a:r>
                        <a:rPr lang="nl-BE" sz="1500" dirty="0"/>
                        <a:t>Emballage </a:t>
                      </a:r>
                      <a:r>
                        <a:rPr lang="nl-BE" sz="1500" dirty="0" err="1"/>
                        <a:t>froid</a:t>
                      </a:r>
                      <a:r>
                        <a:rPr lang="nl-BE" sz="1500" dirty="0"/>
                        <a:t> Z5</a:t>
                      </a:r>
                    </a:p>
                  </a:txBody>
                  <a:tcPr marL="68580" marR="68580" marT="34290" marB="34290"/>
                </a:tc>
                <a:tc>
                  <a:txBody>
                    <a:bodyPr/>
                    <a:lstStyle/>
                    <a:p>
                      <a:r>
                        <a:rPr lang="nl-BE" sz="1500" dirty="0" err="1"/>
                        <a:t>Mesures</a:t>
                      </a:r>
                      <a:endParaRPr lang="nl-BE" sz="1500" dirty="0"/>
                    </a:p>
                  </a:txBody>
                  <a:tcPr marL="68580" marR="68580" marT="34290" marB="34290"/>
                </a:tc>
                <a:tc>
                  <a:txBody>
                    <a:bodyPr/>
                    <a:lstStyle/>
                    <a:p>
                      <a:r>
                        <a:rPr lang="nl-BE" sz="1500" dirty="0" err="1"/>
                        <a:t>Responsable</a:t>
                      </a:r>
                      <a:endParaRPr lang="nl-BE" sz="1500" dirty="0"/>
                    </a:p>
                  </a:txBody>
                  <a:tcPr marL="68580" marR="68580" marT="34290" marB="34290"/>
                </a:tc>
                <a:tc>
                  <a:txBody>
                    <a:bodyPr/>
                    <a:lstStyle/>
                    <a:p>
                      <a:r>
                        <a:rPr lang="nl-BE" sz="1500" dirty="0"/>
                        <a:t>Budget</a:t>
                      </a:r>
                    </a:p>
                  </a:txBody>
                  <a:tcPr marL="68580" marR="68580" marT="34290" marB="34290"/>
                </a:tc>
                <a:tc>
                  <a:txBody>
                    <a:bodyPr/>
                    <a:lstStyle/>
                    <a:p>
                      <a:r>
                        <a:rPr lang="nl-BE" sz="1500" dirty="0"/>
                        <a:t>Timing</a:t>
                      </a:r>
                    </a:p>
                  </a:txBody>
                  <a:tcPr marL="68580" marR="68580" marT="34290" marB="34290"/>
                </a:tc>
                <a:tc>
                  <a:txBody>
                    <a:bodyPr/>
                    <a:lstStyle/>
                    <a:p>
                      <a:r>
                        <a:rPr lang="nl-BE" sz="1500" dirty="0"/>
                        <a:t>Evaluation</a:t>
                      </a:r>
                    </a:p>
                  </a:txBody>
                  <a:tcPr marL="68580" marR="68580" marT="34290" marB="34290"/>
                </a:tc>
                <a:extLst>
                  <a:ext uri="{0D108BD9-81ED-4DB2-BD59-A6C34878D82A}">
                    <a16:rowId xmlns:a16="http://schemas.microsoft.com/office/drawing/2014/main" val="2034016772"/>
                  </a:ext>
                </a:extLst>
              </a:tr>
              <a:tr h="1517537">
                <a:tc>
                  <a:txBody>
                    <a:bodyPr/>
                    <a:lstStyle/>
                    <a:p>
                      <a:r>
                        <a:rPr lang="nl-BE" sz="1400" dirty="0"/>
                        <a:t>Dos</a:t>
                      </a:r>
                    </a:p>
                  </a:txBody>
                  <a:tcPr marL="68580" marR="68580" marT="34290" marB="34290"/>
                </a:tc>
                <a:tc>
                  <a:txBody>
                    <a:bodyPr/>
                    <a:lstStyle/>
                    <a:p>
                      <a:pPr marL="285750" indent="-285750">
                        <a:buFontTx/>
                        <a:buChar char="-"/>
                      </a:pPr>
                      <a:r>
                        <a:rPr lang="nl-BE" sz="1400" dirty="0" err="1"/>
                        <a:t>Butoir</a:t>
                      </a:r>
                      <a:r>
                        <a:rPr lang="nl-BE" sz="1400" dirty="0"/>
                        <a:t>/</a:t>
                      </a:r>
                      <a:r>
                        <a:rPr lang="nl-BE" sz="1400" dirty="0" err="1"/>
                        <a:t>table</a:t>
                      </a:r>
                      <a:r>
                        <a:rPr lang="nl-BE" sz="1400" dirty="0"/>
                        <a:t> </a:t>
                      </a:r>
                      <a:r>
                        <a:rPr lang="nl-BE" sz="1400" dirty="0" err="1"/>
                        <a:t>tournante</a:t>
                      </a:r>
                      <a:endParaRPr lang="nl-BE" sz="1400" dirty="0"/>
                    </a:p>
                    <a:p>
                      <a:pPr marL="285750" indent="-285750">
                        <a:buFontTx/>
                        <a:buChar char="-"/>
                      </a:pPr>
                      <a:r>
                        <a:rPr lang="nl-BE" sz="1400" dirty="0" err="1"/>
                        <a:t>Transpalette</a:t>
                      </a:r>
                      <a:r>
                        <a:rPr lang="nl-BE" sz="1400" dirty="0"/>
                        <a:t> </a:t>
                      </a:r>
                      <a:r>
                        <a:rPr lang="nl-BE" sz="1400" dirty="0" err="1"/>
                        <a:t>réglable</a:t>
                      </a:r>
                      <a:r>
                        <a:rPr lang="nl-BE" sz="1400" dirty="0"/>
                        <a:t> en </a:t>
                      </a:r>
                      <a:r>
                        <a:rPr lang="nl-BE" sz="1400" dirty="0" err="1"/>
                        <a:t>hauteur</a:t>
                      </a:r>
                      <a:endParaRPr lang="nl-BE" sz="1400" dirty="0"/>
                    </a:p>
                    <a:p>
                      <a:pPr marL="285750" indent="-285750">
                        <a:buFontTx/>
                        <a:buChar char="-"/>
                      </a:pPr>
                      <a:r>
                        <a:rPr lang="nl-BE" sz="1400" dirty="0" err="1"/>
                        <a:t>Système</a:t>
                      </a:r>
                      <a:r>
                        <a:rPr lang="nl-BE" sz="1400" dirty="0"/>
                        <a:t> de </a:t>
                      </a:r>
                      <a:r>
                        <a:rPr lang="nl-BE" sz="1400" dirty="0" err="1"/>
                        <a:t>levage</a:t>
                      </a:r>
                      <a:r>
                        <a:rPr lang="nl-BE" sz="1400" dirty="0"/>
                        <a:t> par </a:t>
                      </a:r>
                      <a:r>
                        <a:rPr lang="nl-BE" sz="1400" dirty="0" err="1"/>
                        <a:t>aspiration</a:t>
                      </a:r>
                      <a:r>
                        <a:rPr lang="nl-BE" sz="1400" dirty="0"/>
                        <a:t> service </a:t>
                      </a:r>
                      <a:r>
                        <a:rPr lang="nl-BE" sz="1400" dirty="0" err="1"/>
                        <a:t>intensif</a:t>
                      </a:r>
                      <a:endParaRPr lang="nl-BE" sz="1400" dirty="0"/>
                    </a:p>
                    <a:p>
                      <a:pPr marL="285750" indent="-285750">
                        <a:buFontTx/>
                        <a:buChar char="-"/>
                      </a:pPr>
                      <a:r>
                        <a:rPr lang="nl-BE" sz="1400" dirty="0" err="1"/>
                        <a:t>Rotation</a:t>
                      </a:r>
                      <a:r>
                        <a:rPr lang="nl-BE" sz="1400" dirty="0"/>
                        <a:t> des </a:t>
                      </a:r>
                      <a:r>
                        <a:rPr lang="nl-BE" sz="1400" dirty="0" err="1"/>
                        <a:t>emplois</a:t>
                      </a:r>
                      <a:r>
                        <a:rPr lang="nl-BE" sz="1400" dirty="0"/>
                        <a:t> dans les zones </a:t>
                      </a:r>
                      <a:r>
                        <a:rPr lang="nl-BE" sz="1400" dirty="0" err="1"/>
                        <a:t>chaudes</a:t>
                      </a:r>
                      <a:endParaRPr lang="nl-BE" sz="1400" dirty="0"/>
                    </a:p>
                    <a:p>
                      <a:pPr marL="285750" indent="-285750">
                        <a:buFontTx/>
                        <a:buChar char="-"/>
                      </a:pPr>
                      <a:r>
                        <a:rPr lang="nl-BE" sz="1400" dirty="0"/>
                        <a:t>…</a:t>
                      </a:r>
                    </a:p>
                    <a:p>
                      <a:pPr marL="285750" indent="-285750">
                        <a:buFontTx/>
                        <a:buChar char="-"/>
                      </a:pPr>
                      <a:r>
                        <a:rPr lang="nl-BE" sz="1400" dirty="0"/>
                        <a:t>Formation adéquate</a:t>
                      </a:r>
                    </a:p>
                  </a:txBody>
                  <a:tcPr marL="68580" marR="68580" marT="34290" marB="34290"/>
                </a:tc>
                <a:tc>
                  <a:txBody>
                    <a:bodyPr/>
                    <a:lstStyle/>
                    <a:p>
                      <a:r>
                        <a:rPr lang="nl-BE" sz="1400" dirty="0"/>
                        <a:t>N Cave</a:t>
                      </a:r>
                    </a:p>
                    <a:p>
                      <a:r>
                        <a:rPr lang="nl-BE" sz="1400" dirty="0"/>
                        <a:t>L Cohen</a:t>
                      </a:r>
                    </a:p>
                    <a:p>
                      <a:pPr marL="0" indent="0">
                        <a:buNone/>
                      </a:pPr>
                      <a:r>
                        <a:rPr lang="nl-BE" sz="1400" dirty="0"/>
                        <a:t>A Merkel</a:t>
                      </a:r>
                    </a:p>
                    <a:p>
                      <a:r>
                        <a:rPr lang="nl-BE" sz="1400" dirty="0"/>
                        <a:t>E </a:t>
                      </a:r>
                      <a:r>
                        <a:rPr lang="nl-BE" sz="1400" dirty="0" err="1"/>
                        <a:t>Macron</a:t>
                      </a:r>
                      <a:endParaRPr lang="nl-BE" sz="1400" dirty="0"/>
                    </a:p>
                    <a:p>
                      <a:endParaRPr lang="nl-BE" sz="1400" dirty="0"/>
                    </a:p>
                    <a:p>
                      <a:r>
                        <a:rPr lang="nl-BE" sz="1400" dirty="0"/>
                        <a:t>P </a:t>
                      </a:r>
                      <a:r>
                        <a:rPr lang="nl-BE" sz="1400" dirty="0" err="1"/>
                        <a:t>Guardiola</a:t>
                      </a:r>
                      <a:endParaRPr lang="nl-BE" sz="1400" dirty="0"/>
                    </a:p>
                  </a:txBody>
                  <a:tcPr marL="68580" marR="68580" marT="34290" marB="34290"/>
                </a:tc>
                <a:tc>
                  <a:txBody>
                    <a:bodyPr/>
                    <a:lstStyle/>
                    <a:p>
                      <a:r>
                        <a:rPr lang="nl-BE" sz="1400" dirty="0"/>
                        <a:t>€ 7750</a:t>
                      </a:r>
                    </a:p>
                    <a:p>
                      <a:r>
                        <a:rPr lang="nl-BE" sz="1400" dirty="0"/>
                        <a:t>€10500</a:t>
                      </a:r>
                    </a:p>
                    <a:p>
                      <a:pPr marL="0" indent="0">
                        <a:buFontTx/>
                        <a:buNone/>
                      </a:pPr>
                      <a:r>
                        <a:rPr lang="nl-BE" sz="1400" dirty="0">
                          <a:solidFill>
                            <a:srgbClr val="00B050"/>
                          </a:solidFill>
                        </a:rPr>
                        <a:t>€ 13000</a:t>
                      </a:r>
                    </a:p>
                    <a:p>
                      <a:pPr marL="0" indent="0">
                        <a:buFontTx/>
                        <a:buNone/>
                      </a:pPr>
                      <a:r>
                        <a:rPr lang="nl-BE" sz="1400" dirty="0">
                          <a:solidFill>
                            <a:srgbClr val="00B050"/>
                          </a:solidFill>
                        </a:rPr>
                        <a:t>€ 1000</a:t>
                      </a:r>
                    </a:p>
                    <a:p>
                      <a:pPr marL="285750" indent="-285750">
                        <a:buFontTx/>
                        <a:buChar char="-"/>
                      </a:pPr>
                      <a:endParaRPr lang="nl-BE" sz="1400" dirty="0">
                        <a:solidFill>
                          <a:srgbClr val="00B050"/>
                        </a:solidFill>
                      </a:endParaRPr>
                    </a:p>
                    <a:p>
                      <a:pPr marL="0" indent="0">
                        <a:buFontTx/>
                        <a:buNone/>
                      </a:pPr>
                      <a:r>
                        <a:rPr lang="nl-BE" sz="1400" dirty="0">
                          <a:solidFill>
                            <a:schemeClr val="tx1"/>
                          </a:solidFill>
                        </a:rPr>
                        <a:t>€1500</a:t>
                      </a:r>
                    </a:p>
                  </a:txBody>
                  <a:tcPr marL="68580" marR="68580" marT="34290" marB="34290"/>
                </a:tc>
                <a:tc>
                  <a:txBody>
                    <a:bodyPr/>
                    <a:lstStyle/>
                    <a:p>
                      <a:r>
                        <a:rPr lang="nl-BE" sz="1400" dirty="0"/>
                        <a:t>27/01/22</a:t>
                      </a:r>
                    </a:p>
                    <a:p>
                      <a:r>
                        <a:rPr lang="nl-BE" sz="1400" dirty="0"/>
                        <a:t>15/06/22</a:t>
                      </a:r>
                    </a:p>
                    <a:p>
                      <a:r>
                        <a:rPr lang="nl-BE" sz="1400" dirty="0"/>
                        <a:t>01/03/22</a:t>
                      </a:r>
                    </a:p>
                    <a:p>
                      <a:r>
                        <a:rPr lang="nl-BE" sz="1400" dirty="0"/>
                        <a:t>30/06/22</a:t>
                      </a:r>
                    </a:p>
                    <a:p>
                      <a:endParaRPr lang="nl-BE" sz="1400" dirty="0"/>
                    </a:p>
                    <a:p>
                      <a:r>
                        <a:rPr lang="nl-BE" sz="1400" dirty="0"/>
                        <a:t>12/22</a:t>
                      </a:r>
                    </a:p>
                  </a:txBody>
                  <a:tcPr marL="68580" marR="68580" marT="34290" marB="34290"/>
                </a:tc>
                <a:tc>
                  <a:txBody>
                    <a:bodyPr/>
                    <a:lstStyle/>
                    <a:p>
                      <a:r>
                        <a:rPr lang="nl-BE" sz="1400" dirty="0"/>
                        <a:t>A FAIRE</a:t>
                      </a:r>
                    </a:p>
                    <a:p>
                      <a:r>
                        <a:rPr lang="nl-BE" sz="1400" dirty="0"/>
                        <a:t>A FAIRE</a:t>
                      </a:r>
                    </a:p>
                    <a:p>
                      <a:r>
                        <a:rPr lang="nl-BE" sz="1400" dirty="0">
                          <a:solidFill>
                            <a:srgbClr val="00B050"/>
                          </a:solidFill>
                        </a:rPr>
                        <a:t>FAIT</a:t>
                      </a:r>
                    </a:p>
                    <a:p>
                      <a:r>
                        <a:rPr lang="nl-BE" sz="1400" dirty="0" err="1">
                          <a:solidFill>
                            <a:schemeClr val="accent6">
                              <a:lumMod val="75000"/>
                            </a:schemeClr>
                          </a:solidFill>
                        </a:rPr>
                        <a:t>Partiel</a:t>
                      </a:r>
                      <a:endParaRPr lang="nl-BE" sz="1400" dirty="0">
                        <a:solidFill>
                          <a:schemeClr val="accent6">
                            <a:lumMod val="75000"/>
                          </a:schemeClr>
                        </a:solidFill>
                      </a:endParaRPr>
                    </a:p>
                    <a:p>
                      <a:endParaRPr lang="nl-BE" sz="1400" dirty="0">
                        <a:solidFill>
                          <a:schemeClr val="accent6">
                            <a:lumMod val="75000"/>
                          </a:schemeClr>
                        </a:solidFill>
                      </a:endParaRPr>
                    </a:p>
                    <a:p>
                      <a:r>
                        <a:rPr lang="nl-BE" sz="1400" dirty="0">
                          <a:solidFill>
                            <a:schemeClr val="tx1"/>
                          </a:solidFill>
                        </a:rPr>
                        <a:t>A FAIRE</a:t>
                      </a:r>
                    </a:p>
                  </a:txBody>
                  <a:tcPr marL="68580" marR="68580" marT="34290" marB="34290"/>
                </a:tc>
                <a:extLst>
                  <a:ext uri="{0D108BD9-81ED-4DB2-BD59-A6C34878D82A}">
                    <a16:rowId xmlns:a16="http://schemas.microsoft.com/office/drawing/2014/main" val="3578874950"/>
                  </a:ext>
                </a:extLst>
              </a:tr>
              <a:tr h="480060">
                <a:tc>
                  <a:txBody>
                    <a:bodyPr/>
                    <a:lstStyle/>
                    <a:p>
                      <a:r>
                        <a:rPr lang="nl-BE" sz="1400" dirty="0" err="1"/>
                        <a:t>Travail</a:t>
                      </a:r>
                      <a:r>
                        <a:rPr lang="nl-BE" sz="1400" dirty="0"/>
                        <a:t> </a:t>
                      </a:r>
                      <a:r>
                        <a:rPr lang="nl-BE" sz="1400" dirty="0" err="1"/>
                        <a:t>répétitif</a:t>
                      </a:r>
                      <a:endParaRPr lang="nl-BE" sz="1400" dirty="0"/>
                    </a:p>
                  </a:txBody>
                  <a:tcPr marL="68580" marR="68580" marT="34290" marB="34290"/>
                </a:tc>
                <a:tc>
                  <a:txBody>
                    <a:bodyPr/>
                    <a:lstStyle/>
                    <a:p>
                      <a:endParaRPr lang="nl-BE" sz="1400" dirty="0"/>
                    </a:p>
                  </a:txBody>
                  <a:tcPr marL="68580" marR="68580" marT="34290" marB="34290"/>
                </a:tc>
                <a:tc>
                  <a:txBody>
                    <a:bodyPr/>
                    <a:lstStyle/>
                    <a:p>
                      <a:r>
                        <a:rPr lang="nl-BE" sz="1400" dirty="0"/>
                        <a:t>…</a:t>
                      </a:r>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extLst>
                  <a:ext uri="{0D108BD9-81ED-4DB2-BD59-A6C34878D82A}">
                    <a16:rowId xmlns:a16="http://schemas.microsoft.com/office/drawing/2014/main" val="1238408429"/>
                  </a:ext>
                </a:extLst>
              </a:tr>
              <a:tr h="480060">
                <a:tc>
                  <a:txBody>
                    <a:bodyPr/>
                    <a:lstStyle/>
                    <a:p>
                      <a:r>
                        <a:rPr lang="nl-BE" sz="1400" dirty="0" err="1"/>
                        <a:t>Tirer</a:t>
                      </a:r>
                      <a:r>
                        <a:rPr lang="nl-BE" sz="1400" dirty="0"/>
                        <a:t> - </a:t>
                      </a:r>
                      <a:r>
                        <a:rPr lang="nl-BE" sz="1400" dirty="0" err="1"/>
                        <a:t>pousser</a:t>
                      </a:r>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extLst>
                  <a:ext uri="{0D108BD9-81ED-4DB2-BD59-A6C34878D82A}">
                    <a16:rowId xmlns:a16="http://schemas.microsoft.com/office/drawing/2014/main" val="3982172719"/>
                  </a:ext>
                </a:extLst>
              </a:tr>
              <a:tr h="480060">
                <a:tc>
                  <a:txBody>
                    <a:bodyPr/>
                    <a:lstStyle/>
                    <a:p>
                      <a:r>
                        <a:rPr lang="nl-BE" sz="1400" dirty="0" err="1"/>
                        <a:t>Travail</a:t>
                      </a:r>
                      <a:r>
                        <a:rPr lang="nl-BE" sz="1400" dirty="0"/>
                        <a:t> </a:t>
                      </a:r>
                      <a:r>
                        <a:rPr lang="nl-BE" sz="1400" dirty="0" err="1"/>
                        <a:t>debout</a:t>
                      </a:r>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tc>
                  <a:txBody>
                    <a:bodyPr/>
                    <a:lstStyle/>
                    <a:p>
                      <a:endParaRPr lang="nl-BE" sz="1400" dirty="0"/>
                    </a:p>
                  </a:txBody>
                  <a:tcPr marL="68580" marR="68580" marT="34290" marB="34290"/>
                </a:tc>
                <a:extLst>
                  <a:ext uri="{0D108BD9-81ED-4DB2-BD59-A6C34878D82A}">
                    <a16:rowId xmlns:a16="http://schemas.microsoft.com/office/drawing/2014/main" val="2112694812"/>
                  </a:ext>
                </a:extLst>
              </a:tr>
              <a:tr h="297180">
                <a:tc>
                  <a:txBody>
                    <a:bodyPr/>
                    <a:lstStyle/>
                    <a:p>
                      <a:r>
                        <a:rPr lang="nl-BE" sz="1500" dirty="0"/>
                        <a:t>…</a:t>
                      </a:r>
                    </a:p>
                  </a:txBody>
                  <a:tcPr marL="68580" marR="68580" marT="34290" marB="34290"/>
                </a:tc>
                <a:tc>
                  <a:txBody>
                    <a:bodyPr/>
                    <a:lstStyle/>
                    <a:p>
                      <a:endParaRPr lang="nl-BE" sz="1500" dirty="0"/>
                    </a:p>
                  </a:txBody>
                  <a:tcPr marL="68580" marR="68580" marT="34290" marB="34290"/>
                </a:tc>
                <a:tc>
                  <a:txBody>
                    <a:bodyPr/>
                    <a:lstStyle/>
                    <a:p>
                      <a:endParaRPr lang="nl-BE" sz="1500" dirty="0"/>
                    </a:p>
                  </a:txBody>
                  <a:tcPr marL="68580" marR="68580" marT="34290" marB="34290"/>
                </a:tc>
                <a:tc>
                  <a:txBody>
                    <a:bodyPr/>
                    <a:lstStyle/>
                    <a:p>
                      <a:endParaRPr lang="nl-BE" sz="1500" dirty="0"/>
                    </a:p>
                  </a:txBody>
                  <a:tcPr marL="68580" marR="68580" marT="34290" marB="34290"/>
                </a:tc>
                <a:tc>
                  <a:txBody>
                    <a:bodyPr/>
                    <a:lstStyle/>
                    <a:p>
                      <a:endParaRPr lang="nl-BE" sz="1500" dirty="0"/>
                    </a:p>
                  </a:txBody>
                  <a:tcPr marL="68580" marR="68580" marT="34290" marB="34290"/>
                </a:tc>
                <a:tc>
                  <a:txBody>
                    <a:bodyPr/>
                    <a:lstStyle/>
                    <a:p>
                      <a:endParaRPr lang="nl-BE" sz="1500" dirty="0"/>
                    </a:p>
                  </a:txBody>
                  <a:tcPr marL="68580" marR="68580" marT="34290" marB="34290"/>
                </a:tc>
                <a:extLst>
                  <a:ext uri="{0D108BD9-81ED-4DB2-BD59-A6C34878D82A}">
                    <a16:rowId xmlns:a16="http://schemas.microsoft.com/office/drawing/2014/main" val="2302124635"/>
                  </a:ext>
                </a:extLst>
              </a:tr>
            </a:tbl>
          </a:graphicData>
        </a:graphic>
      </p:graphicFrame>
      <p:sp>
        <p:nvSpPr>
          <p:cNvPr id="10" name="TextBox 20">
            <a:extLst>
              <a:ext uri="{FF2B5EF4-FFF2-40B4-BE49-F238E27FC236}">
                <a16:creationId xmlns:a16="http://schemas.microsoft.com/office/drawing/2014/main" id="{8CA4C580-645E-4820-9619-FA748A653142}"/>
              </a:ext>
            </a:extLst>
          </p:cNvPr>
          <p:cNvSpPr txBox="1"/>
          <p:nvPr/>
        </p:nvSpPr>
        <p:spPr>
          <a:xfrm>
            <a:off x="2038350" y="1169752"/>
            <a:ext cx="8211900" cy="384721"/>
          </a:xfrm>
          <a:prstGeom prst="rect">
            <a:avLst/>
          </a:prstGeom>
        </p:spPr>
        <p:txBody>
          <a:bodyPr wrap="square" lIns="0" tIns="0" rIns="0" bIns="0" rtlCol="0" anchor="t">
            <a:spAutoFit/>
          </a:bodyPr>
          <a:lstStyle/>
          <a:p>
            <a:pPr>
              <a:lnSpc>
                <a:spcPts val="3045"/>
              </a:lnSpc>
            </a:pPr>
            <a:r>
              <a:rPr lang="en-US" sz="2700" dirty="0" err="1">
                <a:solidFill>
                  <a:srgbClr val="0070C0"/>
                </a:solidFill>
                <a:latin typeface="Calibri (Koppen)"/>
                <a:ea typeface="Blogger Sans" panose="02000506030000020004" pitchFamily="2" charset="0"/>
                <a:cs typeface="Arial" panose="020B0604020202020204" pitchFamily="34" charset="0"/>
              </a:rPr>
              <a:t>Qu’attend</a:t>
            </a:r>
            <a:r>
              <a:rPr lang="en-US" sz="2700" dirty="0">
                <a:solidFill>
                  <a:srgbClr val="0070C0"/>
                </a:solidFill>
                <a:latin typeface="Calibri (Koppen)"/>
                <a:ea typeface="Blogger Sans" panose="02000506030000020004" pitchFamily="2" charset="0"/>
                <a:cs typeface="Arial" panose="020B0604020202020204" pitchFamily="34" charset="0"/>
              </a:rPr>
              <a:t> le CBE de </a:t>
            </a:r>
            <a:r>
              <a:rPr lang="en-US" sz="2700" dirty="0" err="1">
                <a:solidFill>
                  <a:srgbClr val="0070C0"/>
                </a:solidFill>
                <a:latin typeface="Calibri (Koppen)"/>
                <a:ea typeface="Blogger Sans" panose="02000506030000020004" pitchFamily="2" charset="0"/>
                <a:cs typeface="Arial" panose="020B0604020202020204" pitchFamily="34" charset="0"/>
              </a:rPr>
              <a:t>l’employeur</a:t>
            </a:r>
            <a:r>
              <a:rPr lang="en-US" sz="2700" dirty="0">
                <a:solidFill>
                  <a:srgbClr val="0070C0"/>
                </a:solidFill>
                <a:latin typeface="Calibri (Koppen)"/>
                <a:ea typeface="Blogger Sans" panose="02000506030000020004" pitchFamily="2" charset="0"/>
                <a:cs typeface="Arial" panose="020B0604020202020204" pitchFamily="34" charset="0"/>
              </a:rPr>
              <a:t>? </a:t>
            </a:r>
          </a:p>
        </p:txBody>
      </p:sp>
      <p:sp>
        <p:nvSpPr>
          <p:cNvPr id="2" name="Title 1">
            <a:extLst>
              <a:ext uri="{FF2B5EF4-FFF2-40B4-BE49-F238E27FC236}">
                <a16:creationId xmlns:a16="http://schemas.microsoft.com/office/drawing/2014/main" id="{29661F1F-BF90-9429-9195-556BFE058E0F}"/>
              </a:ext>
            </a:extLst>
          </p:cNvPr>
          <p:cNvSpPr>
            <a:spLocks noGrp="1"/>
          </p:cNvSpPr>
          <p:nvPr>
            <p:ph type="title"/>
          </p:nvPr>
        </p:nvSpPr>
        <p:spPr>
          <a:xfrm>
            <a:off x="1021810" y="235760"/>
            <a:ext cx="7954962" cy="820160"/>
          </a:xfrm>
        </p:spPr>
        <p:txBody>
          <a:bodyPr>
            <a:noAutofit/>
          </a:bodyPr>
          <a:lstStyle/>
          <a:p>
            <a:pPr>
              <a:lnSpc>
                <a:spcPct val="100000"/>
              </a:lnSpc>
              <a:spcAft>
                <a:spcPts val="1200"/>
              </a:spcAft>
            </a:pPr>
            <a:r>
              <a:rPr lang="fr-BE" sz="3200" b="1" dirty="0"/>
              <a:t>B. Mesures de prévention </a:t>
            </a:r>
            <a:br>
              <a:rPr lang="fr-BE" sz="3200" b="1" dirty="0"/>
            </a:br>
            <a:r>
              <a:rPr lang="nl-BE" sz="2000" b="1" i="1" dirty="0">
                <a:solidFill>
                  <a:schemeClr val="bg1">
                    <a:lumMod val="50000"/>
                  </a:schemeClr>
                </a:solidFill>
              </a:rPr>
              <a:t>art. VIII.1-3, §1</a:t>
            </a:r>
            <a:r>
              <a:rPr lang="nl-BE" sz="2000" b="1" i="1" baseline="30000" dirty="0">
                <a:solidFill>
                  <a:schemeClr val="bg1">
                    <a:lumMod val="50000"/>
                  </a:schemeClr>
                </a:solidFill>
              </a:rPr>
              <a:t>er</a:t>
            </a:r>
            <a:r>
              <a:rPr lang="nl-BE" sz="2000" b="1" i="1" dirty="0">
                <a:solidFill>
                  <a:schemeClr val="bg1">
                    <a:lumMod val="50000"/>
                  </a:schemeClr>
                </a:solidFill>
              </a:rPr>
              <a:t> du code</a:t>
            </a:r>
            <a:endParaRPr lang="fr-BE" sz="2800" b="1" i="1" dirty="0"/>
          </a:p>
        </p:txBody>
      </p:sp>
    </p:spTree>
    <p:extLst>
      <p:ext uri="{BB962C8B-B14F-4D97-AF65-F5344CB8AC3E}">
        <p14:creationId xmlns:p14="http://schemas.microsoft.com/office/powerpoint/2010/main" val="351763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1EC674F1-FC05-E4A3-6A20-AA4993C0FB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pic>
        <p:nvPicPr>
          <p:cNvPr id="6" name="Picture 2" descr="Manual Palletizing &amp; Depalletizing Solutions - Supply Chain Handling  Equipment">
            <a:extLst>
              <a:ext uri="{FF2B5EF4-FFF2-40B4-BE49-F238E27FC236}">
                <a16:creationId xmlns:a16="http://schemas.microsoft.com/office/drawing/2014/main" id="{620227D1-653C-3DE6-022D-5FE99992CF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08"/>
          <a:stretch/>
        </p:blipFill>
        <p:spPr bwMode="auto">
          <a:xfrm>
            <a:off x="5667151" y="1163200"/>
            <a:ext cx="5780591" cy="26367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utomated Guided Vehicles, Storage and Retrieval Machines, 2XL N.V., Warehouse  Automation on Make a GIF">
            <a:extLst>
              <a:ext uri="{FF2B5EF4-FFF2-40B4-BE49-F238E27FC236}">
                <a16:creationId xmlns:a16="http://schemas.microsoft.com/office/drawing/2014/main" id="{29BFAA10-A233-865E-238B-A038CFED6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001" y="1163200"/>
            <a:ext cx="4512556" cy="25383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riven Roller Conveyor with a 30 Degree Powered Diverter on Make a GIF">
            <a:extLst>
              <a:ext uri="{FF2B5EF4-FFF2-40B4-BE49-F238E27FC236}">
                <a16:creationId xmlns:a16="http://schemas.microsoft.com/office/drawing/2014/main" id="{05121B46-12C2-E0C5-9F55-32373E0DCD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0532" y="3964628"/>
            <a:ext cx="3423684" cy="2567763"/>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F2E918D3-9EB7-29FD-7DBE-3513D16275D0}"/>
              </a:ext>
            </a:extLst>
          </p:cNvPr>
          <p:cNvPicPr>
            <a:picLocks noChangeAspect="1"/>
          </p:cNvPicPr>
          <p:nvPr/>
        </p:nvPicPr>
        <p:blipFill>
          <a:blip r:embed="rId6"/>
          <a:stretch>
            <a:fillRect/>
          </a:stretch>
        </p:blipFill>
        <p:spPr>
          <a:xfrm>
            <a:off x="429360" y="4055445"/>
            <a:ext cx="3026220" cy="2631272"/>
          </a:xfrm>
          <a:prstGeom prst="rect">
            <a:avLst/>
          </a:prstGeom>
        </p:spPr>
      </p:pic>
      <p:pic>
        <p:nvPicPr>
          <p:cNvPr id="11" name="Afbeelding 10">
            <a:extLst>
              <a:ext uri="{FF2B5EF4-FFF2-40B4-BE49-F238E27FC236}">
                <a16:creationId xmlns:a16="http://schemas.microsoft.com/office/drawing/2014/main" id="{81D5C299-087C-AC7F-2AA6-CDC14B9E6A94}"/>
              </a:ext>
            </a:extLst>
          </p:cNvPr>
          <p:cNvPicPr>
            <a:picLocks noChangeAspect="1"/>
          </p:cNvPicPr>
          <p:nvPr/>
        </p:nvPicPr>
        <p:blipFill>
          <a:blip r:embed="rId7"/>
          <a:stretch>
            <a:fillRect/>
          </a:stretch>
        </p:blipFill>
        <p:spPr>
          <a:xfrm>
            <a:off x="3443268" y="4064317"/>
            <a:ext cx="3026220" cy="2622400"/>
          </a:xfrm>
          <a:prstGeom prst="rect">
            <a:avLst/>
          </a:prstGeom>
        </p:spPr>
      </p:pic>
      <p:sp>
        <p:nvSpPr>
          <p:cNvPr id="12" name="Pijl: ingekeept rechts 11">
            <a:extLst>
              <a:ext uri="{FF2B5EF4-FFF2-40B4-BE49-F238E27FC236}">
                <a16:creationId xmlns:a16="http://schemas.microsoft.com/office/drawing/2014/main" id="{B002F6B4-F530-C77F-1E48-9DD1808BEB0D}"/>
              </a:ext>
            </a:extLst>
          </p:cNvPr>
          <p:cNvSpPr/>
          <p:nvPr/>
        </p:nvSpPr>
        <p:spPr>
          <a:xfrm>
            <a:off x="3323943" y="5694800"/>
            <a:ext cx="531627" cy="329609"/>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6D4539AC-A9E7-7D6B-8A7A-417FC34FD76D}"/>
              </a:ext>
            </a:extLst>
          </p:cNvPr>
          <p:cNvSpPr>
            <a:spLocks noGrp="1"/>
          </p:cNvSpPr>
          <p:nvPr>
            <p:ph type="title"/>
          </p:nvPr>
        </p:nvSpPr>
        <p:spPr>
          <a:xfrm>
            <a:off x="779457" y="137614"/>
            <a:ext cx="9220200" cy="1325563"/>
          </a:xfrm>
        </p:spPr>
        <p:txBody>
          <a:bodyPr/>
          <a:lstStyle/>
          <a:p>
            <a:r>
              <a:rPr lang="fr-BE" sz="3200" b="1" dirty="0"/>
              <a:t>B. Mesures de prévention</a:t>
            </a:r>
            <a:endParaRPr lang="en-BE" sz="1200" b="1" dirty="0">
              <a:solidFill>
                <a:schemeClr val="tx1"/>
              </a:solidFill>
            </a:endParaRPr>
          </a:p>
        </p:txBody>
      </p:sp>
      <p:sp>
        <p:nvSpPr>
          <p:cNvPr id="2" name="Tekstvak 2">
            <a:extLst>
              <a:ext uri="{FF2B5EF4-FFF2-40B4-BE49-F238E27FC236}">
                <a16:creationId xmlns:a16="http://schemas.microsoft.com/office/drawing/2014/main" id="{A2CA790C-DD31-B16D-00EC-F5A73B883F4B}"/>
              </a:ext>
            </a:extLst>
          </p:cNvPr>
          <p:cNvSpPr txBox="1"/>
          <p:nvPr/>
        </p:nvSpPr>
        <p:spPr>
          <a:xfrm>
            <a:off x="534452" y="3874043"/>
            <a:ext cx="4114800" cy="461665"/>
          </a:xfrm>
          <a:prstGeom prst="rect">
            <a:avLst/>
          </a:prstGeom>
          <a:noFill/>
        </p:spPr>
        <p:txBody>
          <a:bodyPr wrap="square" rtlCol="0">
            <a:spAutoFit/>
          </a:bodyPr>
          <a:lstStyle/>
          <a:p>
            <a:r>
              <a:rPr lang="fr-FR" sz="2400" b="1" dirty="0">
                <a:solidFill>
                  <a:schemeClr val="accent2"/>
                </a:solidFill>
              </a:rPr>
              <a:t>Elimination et </a:t>
            </a:r>
            <a:r>
              <a:rPr lang="fr-BE" sz="2400" b="1" dirty="0">
                <a:solidFill>
                  <a:schemeClr val="accent2"/>
                </a:solidFill>
              </a:rPr>
              <a:t>substitution</a:t>
            </a:r>
          </a:p>
        </p:txBody>
      </p:sp>
    </p:spTree>
    <p:extLst>
      <p:ext uri="{BB962C8B-B14F-4D97-AF65-F5344CB8AC3E}">
        <p14:creationId xmlns:p14="http://schemas.microsoft.com/office/powerpoint/2010/main" val="2743898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DE635-8AE3-9845-A439-C6994BA89630}"/>
              </a:ext>
            </a:extLst>
          </p:cNvPr>
          <p:cNvSpPr>
            <a:spLocks noGrp="1"/>
          </p:cNvSpPr>
          <p:nvPr>
            <p:ph type="title"/>
          </p:nvPr>
        </p:nvSpPr>
        <p:spPr/>
        <p:txBody>
          <a:bodyPr/>
          <a:lstStyle/>
          <a:p>
            <a:r>
              <a:rPr lang="fr-BE" sz="3200" b="1" dirty="0"/>
              <a:t>B. Mesures de prévention</a:t>
            </a:r>
            <a:endParaRPr lang="en-BE" sz="1200" b="1" dirty="0">
              <a:solidFill>
                <a:schemeClr val="tx1"/>
              </a:solidFill>
            </a:endParaRPr>
          </a:p>
        </p:txBody>
      </p:sp>
      <p:sp>
        <p:nvSpPr>
          <p:cNvPr id="7" name="Slide Number Placeholder 6">
            <a:extLst>
              <a:ext uri="{FF2B5EF4-FFF2-40B4-BE49-F238E27FC236}">
                <a16:creationId xmlns:a16="http://schemas.microsoft.com/office/drawing/2014/main" id="{800C6727-08FD-0F42-9640-B0956CF46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pic>
        <p:nvPicPr>
          <p:cNvPr id="8" name="Picture 4" descr="Flasche Gezähnt Moschee vacuum box lifter Ausdrücklich Versengen Fjord">
            <a:extLst>
              <a:ext uri="{FF2B5EF4-FFF2-40B4-BE49-F238E27FC236}">
                <a16:creationId xmlns:a16="http://schemas.microsoft.com/office/drawing/2014/main" id="{A7FCE72B-A1E7-D0B6-C6B3-C02BA8C7FB6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987300" y="1728884"/>
            <a:ext cx="2866012" cy="305435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2E36E60-1A87-CAA1-9EEE-894AFBCAA76A}"/>
              </a:ext>
            </a:extLst>
          </p:cNvPr>
          <p:cNvPicPr>
            <a:picLocks noChangeAspect="1"/>
          </p:cNvPicPr>
          <p:nvPr/>
        </p:nvPicPr>
        <p:blipFill>
          <a:blip r:embed="rId4"/>
          <a:stretch>
            <a:fillRect/>
          </a:stretch>
        </p:blipFill>
        <p:spPr>
          <a:xfrm>
            <a:off x="3418681" y="3118425"/>
            <a:ext cx="5919729" cy="2682472"/>
          </a:xfrm>
          <a:prstGeom prst="rect">
            <a:avLst/>
          </a:prstGeom>
        </p:spPr>
      </p:pic>
      <p:pic>
        <p:nvPicPr>
          <p:cNvPr id="10" name="Image 9">
            <a:extLst>
              <a:ext uri="{FF2B5EF4-FFF2-40B4-BE49-F238E27FC236}">
                <a16:creationId xmlns:a16="http://schemas.microsoft.com/office/drawing/2014/main" id="{DF798A33-96F1-32EE-9D75-6B3C327095B3}"/>
              </a:ext>
            </a:extLst>
          </p:cNvPr>
          <p:cNvPicPr>
            <a:picLocks noChangeAspect="1"/>
          </p:cNvPicPr>
          <p:nvPr/>
        </p:nvPicPr>
        <p:blipFill>
          <a:blip r:embed="rId5"/>
          <a:stretch>
            <a:fillRect/>
          </a:stretch>
        </p:blipFill>
        <p:spPr>
          <a:xfrm>
            <a:off x="8601728" y="987134"/>
            <a:ext cx="3279932" cy="3286029"/>
          </a:xfrm>
          <a:prstGeom prst="rect">
            <a:avLst/>
          </a:prstGeom>
        </p:spPr>
      </p:pic>
      <p:sp>
        <p:nvSpPr>
          <p:cNvPr id="3" name="Tekstvak 4">
            <a:extLst>
              <a:ext uri="{FF2B5EF4-FFF2-40B4-BE49-F238E27FC236}">
                <a16:creationId xmlns:a16="http://schemas.microsoft.com/office/drawing/2014/main" id="{56D15DAE-A750-A186-B902-18990C5EDB6B}"/>
              </a:ext>
            </a:extLst>
          </p:cNvPr>
          <p:cNvSpPr txBox="1"/>
          <p:nvPr/>
        </p:nvSpPr>
        <p:spPr>
          <a:xfrm>
            <a:off x="4321145" y="1961989"/>
            <a:ext cx="4114800" cy="461665"/>
          </a:xfrm>
          <a:prstGeom prst="rect">
            <a:avLst/>
          </a:prstGeom>
          <a:noFill/>
        </p:spPr>
        <p:txBody>
          <a:bodyPr wrap="square" rtlCol="0">
            <a:spAutoFit/>
          </a:bodyPr>
          <a:lstStyle/>
          <a:p>
            <a:r>
              <a:rPr lang="fr-FR" sz="2400" b="1" dirty="0">
                <a:solidFill>
                  <a:schemeClr val="accent2"/>
                </a:solidFill>
              </a:rPr>
              <a:t>Mesures collectives</a:t>
            </a:r>
          </a:p>
        </p:txBody>
      </p:sp>
    </p:spTree>
    <p:extLst>
      <p:ext uri="{BB962C8B-B14F-4D97-AF65-F5344CB8AC3E}">
        <p14:creationId xmlns:p14="http://schemas.microsoft.com/office/powerpoint/2010/main" val="39517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6AC606C6-805B-B1D1-C1C3-E639FF6D66EA}"/>
              </a:ext>
            </a:extLst>
          </p:cNvPr>
          <p:cNvPicPr>
            <a:picLocks noGrp="1" noChangeAspect="1"/>
          </p:cNvPicPr>
          <p:nvPr>
            <p:ph sz="half" idx="1"/>
          </p:nvPr>
        </p:nvPicPr>
        <p:blipFill>
          <a:blip r:embed="rId3"/>
          <a:stretch>
            <a:fillRect/>
          </a:stretch>
        </p:blipFill>
        <p:spPr>
          <a:xfrm>
            <a:off x="953268" y="1739900"/>
            <a:ext cx="2133620" cy="3709988"/>
          </a:xfrm>
          <a:prstGeom prst="rect">
            <a:avLst/>
          </a:prstGeom>
        </p:spPr>
      </p:pic>
      <p:sp>
        <p:nvSpPr>
          <p:cNvPr id="5" name="Slide Number Placeholder 4">
            <a:extLst>
              <a:ext uri="{FF2B5EF4-FFF2-40B4-BE49-F238E27FC236}">
                <a16:creationId xmlns:a16="http://schemas.microsoft.com/office/drawing/2014/main" id="{BC2779F5-7E21-9540-A245-CCC440032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DD69B0F7-94F6-9B82-1F47-008056A5A303}"/>
              </a:ext>
            </a:extLst>
          </p:cNvPr>
          <p:cNvPicPr>
            <a:picLocks noChangeAspect="1"/>
          </p:cNvPicPr>
          <p:nvPr/>
        </p:nvPicPr>
        <p:blipFill>
          <a:blip r:embed="rId4"/>
          <a:stretch>
            <a:fillRect/>
          </a:stretch>
        </p:blipFill>
        <p:spPr>
          <a:xfrm>
            <a:off x="3315983" y="2838060"/>
            <a:ext cx="5418442" cy="2938527"/>
          </a:xfrm>
          <a:prstGeom prst="rect">
            <a:avLst/>
          </a:prstGeom>
        </p:spPr>
      </p:pic>
      <p:pic>
        <p:nvPicPr>
          <p:cNvPr id="8" name="Image 7">
            <a:extLst>
              <a:ext uri="{FF2B5EF4-FFF2-40B4-BE49-F238E27FC236}">
                <a16:creationId xmlns:a16="http://schemas.microsoft.com/office/drawing/2014/main" id="{804FD2AB-62D2-9758-E1DA-3B9A557259F8}"/>
              </a:ext>
            </a:extLst>
          </p:cNvPr>
          <p:cNvPicPr>
            <a:picLocks noChangeAspect="1"/>
          </p:cNvPicPr>
          <p:nvPr/>
        </p:nvPicPr>
        <p:blipFill>
          <a:blip r:embed="rId5"/>
          <a:stretch>
            <a:fillRect/>
          </a:stretch>
        </p:blipFill>
        <p:spPr>
          <a:xfrm>
            <a:off x="8471263" y="1060315"/>
            <a:ext cx="3762933" cy="3922645"/>
          </a:xfrm>
          <a:prstGeom prst="rect">
            <a:avLst/>
          </a:prstGeom>
        </p:spPr>
      </p:pic>
      <p:sp>
        <p:nvSpPr>
          <p:cNvPr id="9" name="Title 1">
            <a:extLst>
              <a:ext uri="{FF2B5EF4-FFF2-40B4-BE49-F238E27FC236}">
                <a16:creationId xmlns:a16="http://schemas.microsoft.com/office/drawing/2014/main" id="{6EE6A8DB-8353-ECDA-2291-3104BC33AF02}"/>
              </a:ext>
            </a:extLst>
          </p:cNvPr>
          <p:cNvSpPr>
            <a:spLocks noGrp="1"/>
          </p:cNvSpPr>
          <p:nvPr>
            <p:ph type="title"/>
          </p:nvPr>
        </p:nvSpPr>
        <p:spPr>
          <a:xfrm>
            <a:off x="838200" y="279400"/>
            <a:ext cx="10515600" cy="1325563"/>
          </a:xfrm>
        </p:spPr>
        <p:txBody>
          <a:bodyPr/>
          <a:lstStyle/>
          <a:p>
            <a:r>
              <a:rPr lang="fr-BE" sz="3200" b="1" dirty="0"/>
              <a:t>B. Mesures de prévention </a:t>
            </a:r>
            <a:endParaRPr lang="en-BE" sz="1200" b="1" dirty="0">
              <a:solidFill>
                <a:schemeClr val="tx1"/>
              </a:solidFill>
            </a:endParaRPr>
          </a:p>
        </p:txBody>
      </p:sp>
      <p:sp>
        <p:nvSpPr>
          <p:cNvPr id="2" name="Tekstvak 2">
            <a:extLst>
              <a:ext uri="{FF2B5EF4-FFF2-40B4-BE49-F238E27FC236}">
                <a16:creationId xmlns:a16="http://schemas.microsoft.com/office/drawing/2014/main" id="{2C0D5E29-4122-5F49-1C0B-E01E8E95DFD8}"/>
              </a:ext>
            </a:extLst>
          </p:cNvPr>
          <p:cNvSpPr txBox="1"/>
          <p:nvPr/>
        </p:nvSpPr>
        <p:spPr>
          <a:xfrm>
            <a:off x="3818666" y="1554635"/>
            <a:ext cx="3530925" cy="830997"/>
          </a:xfrm>
          <a:prstGeom prst="rect">
            <a:avLst/>
          </a:prstGeom>
          <a:noFill/>
        </p:spPr>
        <p:txBody>
          <a:bodyPr wrap="square" rtlCol="0">
            <a:spAutoFit/>
          </a:bodyPr>
          <a:lstStyle/>
          <a:p>
            <a:r>
              <a:rPr lang="fr-FR" sz="2400" b="1" dirty="0">
                <a:solidFill>
                  <a:schemeClr val="accent2"/>
                </a:solidFill>
              </a:rPr>
              <a:t>EPI, limitation du dommage et signalisation</a:t>
            </a:r>
          </a:p>
        </p:txBody>
      </p:sp>
    </p:spTree>
    <p:extLst>
      <p:ext uri="{BB962C8B-B14F-4D97-AF65-F5344CB8AC3E}">
        <p14:creationId xmlns:p14="http://schemas.microsoft.com/office/powerpoint/2010/main" val="3249178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464122" y="165855"/>
            <a:ext cx="7954962" cy="820160"/>
          </a:xfrm>
        </p:spPr>
        <p:txBody>
          <a:bodyPr>
            <a:noAutofit/>
          </a:bodyPr>
          <a:lstStyle/>
          <a:p>
            <a:pPr>
              <a:lnSpc>
                <a:spcPct val="100000"/>
              </a:lnSpc>
              <a:spcAft>
                <a:spcPts val="1200"/>
              </a:spcAft>
            </a:pPr>
            <a:r>
              <a:rPr lang="fr-BE" sz="3000" b="1" dirty="0"/>
              <a:t>B. Mesures de prévention &amp; SDGR</a:t>
            </a:r>
            <a:br>
              <a:rPr lang="fr-BE" sz="3200" b="1" dirty="0"/>
            </a:br>
            <a:r>
              <a:rPr kumimoji="0" lang="nl-BE" sz="1800" b="1" i="1" u="none" strike="noStrike" kern="1200" cap="none" spc="0" normalizeH="0" baseline="0" noProof="0" dirty="0">
                <a:ln>
                  <a:noFill/>
                </a:ln>
                <a:solidFill>
                  <a:srgbClr val="FFFFFF">
                    <a:lumMod val="50000"/>
                  </a:srgbClr>
                </a:solidFill>
                <a:effectLst/>
                <a:uLnTx/>
                <a:uFillTx/>
                <a:latin typeface="Calibri" panose="020F0502020204030204"/>
                <a:ea typeface="+mj-ea"/>
                <a:cs typeface="+mj-cs"/>
              </a:rPr>
              <a:t>art. VIII.1-3, §2 et art. VIII.1-4 du code</a:t>
            </a:r>
            <a:endParaRPr lang="fr-BE" sz="2800" b="1" i="1" dirty="0"/>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0F6CC-6784-A943-B01C-08A9FA42E5E8}" type="slidenum">
              <a:rPr kumimoji="0" lang="en-BE" sz="1400" b="0" i="0" u="none" strike="noStrike" kern="1200" cap="none" spc="0" normalizeH="0" baseline="0" noProof="0" smtClean="0">
                <a:ln>
                  <a:noFill/>
                </a:ln>
                <a:solidFill>
                  <a:srgbClr val="0079C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BE" sz="1400" b="0" i="0" u="none" strike="noStrike" kern="1200" cap="none" spc="0" normalizeH="0" baseline="0" noProof="0">
              <a:ln>
                <a:noFill/>
              </a:ln>
              <a:solidFill>
                <a:srgbClr val="0079CC"/>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B16C5DA-C0B7-6D14-0B6C-42CF1D4C1C4C}"/>
              </a:ext>
            </a:extLst>
          </p:cNvPr>
          <p:cNvSpPr txBox="1">
            <a:spLocks/>
          </p:cNvSpPr>
          <p:nvPr/>
        </p:nvSpPr>
        <p:spPr>
          <a:xfrm>
            <a:off x="858420" y="1007260"/>
            <a:ext cx="10475160" cy="2286000"/>
          </a:xfrm>
          <a:prstGeom prst="rect">
            <a:avLst/>
          </a:prstGeom>
          <a:solidFill>
            <a:srgbClr val="FFFFFF"/>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fr-BE" sz="2600" b="1" i="0" u="none" strike="noStrike" kern="1200" cap="none" spc="0" normalizeH="0" baseline="0" noProof="0" dirty="0">
                <a:ln>
                  <a:noFill/>
                </a:ln>
                <a:solidFill>
                  <a:srgbClr val="002060"/>
                </a:solidFill>
                <a:effectLst/>
                <a:uLnTx/>
                <a:uFillTx/>
                <a:latin typeface="Calibri" panose="020F0502020204030204"/>
                <a:ea typeface="+mn-ea"/>
                <a:cs typeface="+mn-cs"/>
              </a:rPr>
              <a:t>Évaluation des mesures de prévention: </a:t>
            </a:r>
          </a:p>
          <a:p>
            <a:pPr>
              <a:spcBef>
                <a:spcPts val="500"/>
              </a:spcBef>
            </a:pPr>
            <a:r>
              <a:rPr kumimoji="0" lang="fr-BE" sz="2600" b="0" i="0" u="none" strike="noStrike" kern="1200" cap="none" spc="0" normalizeH="0" baseline="0" noProof="0" dirty="0">
                <a:ln>
                  <a:noFill/>
                </a:ln>
                <a:solidFill>
                  <a:srgbClr val="002060"/>
                </a:solidFill>
                <a:effectLst/>
                <a:uLnTx/>
                <a:uFillTx/>
                <a:latin typeface="Calibri" panose="020F0502020204030204"/>
                <a:ea typeface="+mn-ea"/>
                <a:cs typeface="+mn-cs"/>
              </a:rPr>
              <a:t>Quand? </a:t>
            </a:r>
          </a:p>
          <a:p>
            <a:pPr lvl="1">
              <a:buFont typeface="Wingdings" panose="05000000000000000000" pitchFamily="2" charset="2"/>
              <a:buChar char="ü"/>
            </a:pPr>
            <a:r>
              <a:rPr kumimoji="0" lang="fr-BE" sz="2200" b="0" i="0" u="none" strike="noStrike" kern="1200" cap="none" spc="0" normalizeH="0" baseline="0" noProof="0" dirty="0">
                <a:ln>
                  <a:noFill/>
                </a:ln>
                <a:solidFill>
                  <a:srgbClr val="002060"/>
                </a:solidFill>
                <a:effectLst/>
                <a:uLnTx/>
                <a:uFillTx/>
                <a:latin typeface="Calibri" panose="020F0502020204030204"/>
                <a:ea typeface="+mn-ea"/>
                <a:cs typeface="+mn-cs"/>
              </a:rPr>
              <a:t> Régulièrement (au moins annuellement)</a:t>
            </a:r>
          </a:p>
          <a:p>
            <a:pPr lvl="1">
              <a:buFont typeface="Wingdings" panose="05000000000000000000" pitchFamily="2" charset="2"/>
              <a:buChar char="ü"/>
            </a:pPr>
            <a:r>
              <a:rPr kumimoji="0" lang="fr-BE" sz="2200" b="0" i="0" u="none" strike="noStrike" kern="1200" cap="none" spc="0" normalizeH="0" baseline="0" noProof="0" dirty="0">
                <a:ln>
                  <a:noFill/>
                </a:ln>
                <a:solidFill>
                  <a:srgbClr val="002060"/>
                </a:solidFill>
                <a:effectLst/>
                <a:uLnTx/>
                <a:uFillTx/>
                <a:latin typeface="Calibri" panose="020F0502020204030204"/>
                <a:ea typeface="+mn-ea"/>
                <a:cs typeface="+mn-cs"/>
              </a:rPr>
              <a:t>En cas de changement pouvant affecter l’exposition aux risques musculosquelettiques</a:t>
            </a:r>
          </a:p>
          <a:p>
            <a:pPr lvl="1">
              <a:buFont typeface="Wingdings" panose="05000000000000000000" pitchFamily="2" charset="2"/>
              <a:buChar char="ü"/>
            </a:pPr>
            <a:endParaRPr kumimoji="0" lang="fr-BE" sz="22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a:spcBef>
                <a:spcPts val="500"/>
              </a:spcBef>
            </a:pPr>
            <a:r>
              <a:rPr kumimoji="0" lang="fr-BE" sz="2600" b="0" i="0" u="none" strike="noStrike" kern="1200" cap="none" spc="0" normalizeH="0" baseline="0" noProof="0" dirty="0">
                <a:ln>
                  <a:noFill/>
                </a:ln>
                <a:solidFill>
                  <a:srgbClr val="002060"/>
                </a:solidFill>
                <a:effectLst/>
                <a:uLnTx/>
                <a:uFillTx/>
                <a:latin typeface="Calibri" panose="020F0502020204030204"/>
                <a:ea typeface="+mn-ea"/>
                <a:cs typeface="+mn-cs"/>
              </a:rPr>
              <a:t>Tenir compte de :</a:t>
            </a: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1" algn="l" defTabSz="914400" rtl="0" eaLnBrk="1" fontAlgn="auto" latinLnBrk="0" hangingPunct="1">
              <a:lnSpc>
                <a:spcPct val="90000"/>
              </a:lnSpc>
              <a:spcBef>
                <a:spcPts val="500"/>
              </a:spcBef>
              <a:spcAft>
                <a:spcPts val="0"/>
              </a:spcAft>
              <a:buClrTx/>
              <a:buSzTx/>
              <a:tabLst/>
              <a:defRPr/>
            </a:pPr>
            <a:endParaRPr kumimoji="0" lang="fr-BE"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kumimoji="0" lang="fr-BE" sz="2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kumimoji="0" lang="fr-BE" sz="2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kumimoji="0" lang="fr-BE" sz="2800" b="0" i="0" u="none" strike="noStrike" kern="1200" cap="none" spc="0" normalizeH="0" baseline="0" noProof="0" dirty="0">
              <a:ln>
                <a:noFill/>
              </a:ln>
              <a:solidFill>
                <a:srgbClr val="152E47"/>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FAED8B70-61A4-9D9C-D65D-F4AFC3A38F74}"/>
              </a:ext>
            </a:extLst>
          </p:cNvPr>
          <p:cNvPicPr>
            <a:picLocks noChangeAspect="1"/>
          </p:cNvPicPr>
          <p:nvPr/>
        </p:nvPicPr>
        <p:blipFill>
          <a:blip r:embed="rId3"/>
          <a:stretch>
            <a:fillRect/>
          </a:stretch>
        </p:blipFill>
        <p:spPr>
          <a:xfrm>
            <a:off x="9705304" y="190827"/>
            <a:ext cx="1707028" cy="1365622"/>
          </a:xfrm>
          <a:prstGeom prst="rect">
            <a:avLst/>
          </a:prstGeom>
        </p:spPr>
      </p:pic>
      <p:graphicFrame>
        <p:nvGraphicFramePr>
          <p:cNvPr id="7" name="Diagram 4">
            <a:extLst>
              <a:ext uri="{FF2B5EF4-FFF2-40B4-BE49-F238E27FC236}">
                <a16:creationId xmlns:a16="http://schemas.microsoft.com/office/drawing/2014/main" id="{2149BB94-B0A7-2359-3A5A-D8AF7D695948}"/>
              </a:ext>
            </a:extLst>
          </p:cNvPr>
          <p:cNvGraphicFramePr/>
          <p:nvPr/>
        </p:nvGraphicFramePr>
        <p:xfrm>
          <a:off x="814384" y="1355072"/>
          <a:ext cx="10925396" cy="58020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860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215221" y="193459"/>
            <a:ext cx="8506307" cy="901205"/>
          </a:xfrm>
        </p:spPr>
        <p:txBody>
          <a:bodyPr>
            <a:noAutofit/>
          </a:bodyPr>
          <a:lstStyle/>
          <a:p>
            <a:pPr>
              <a:lnSpc>
                <a:spcPct val="100000"/>
              </a:lnSpc>
              <a:spcAft>
                <a:spcPts val="1200"/>
              </a:spcAft>
            </a:pPr>
            <a:r>
              <a:rPr lang="fr-BE" sz="3000" b="1" dirty="0"/>
              <a:t> C. Information &amp; formation des travailleurs</a:t>
            </a:r>
            <a:br>
              <a:rPr lang="fr-BE" sz="2800" b="1" dirty="0"/>
            </a:br>
            <a:r>
              <a:rPr lang="fr-BE" sz="2000" b="1" dirty="0"/>
              <a:t>      </a:t>
            </a:r>
            <a:r>
              <a:rPr lang="nl-BE" sz="1800" b="1" i="1" dirty="0">
                <a:solidFill>
                  <a:schemeClr val="bg1">
                    <a:lumMod val="50000"/>
                  </a:schemeClr>
                </a:solidFill>
              </a:rPr>
              <a:t>art. VIII.1-5 du code</a:t>
            </a:r>
            <a:endParaRPr lang="fr-BE" sz="1800" b="1" i="1" dirty="0"/>
          </a:p>
        </p:txBody>
      </p:sp>
      <p:sp>
        <p:nvSpPr>
          <p:cNvPr id="3" name="Content Placeholder 2">
            <a:extLst>
              <a:ext uri="{FF2B5EF4-FFF2-40B4-BE49-F238E27FC236}">
                <a16:creationId xmlns:a16="http://schemas.microsoft.com/office/drawing/2014/main" id="{ECAB5BCF-9740-764D-B6B8-F4EAB969DB0F}"/>
              </a:ext>
            </a:extLst>
          </p:cNvPr>
          <p:cNvSpPr>
            <a:spLocks noGrp="1"/>
          </p:cNvSpPr>
          <p:nvPr>
            <p:ph idx="1"/>
          </p:nvPr>
        </p:nvSpPr>
        <p:spPr>
          <a:xfrm>
            <a:off x="1322874" y="2944961"/>
            <a:ext cx="4040287" cy="2226572"/>
          </a:xfrm>
        </p:spPr>
        <p:txBody>
          <a:bodyPr>
            <a:normAutofit/>
          </a:bodyPr>
          <a:lstStyle/>
          <a:p>
            <a:pPr marL="0" indent="0">
              <a:buNone/>
            </a:pPr>
            <a:r>
              <a:rPr lang="fr-BE" sz="2000" dirty="0">
                <a:solidFill>
                  <a:srgbClr val="002060"/>
                </a:solidFill>
              </a:rPr>
              <a:t>Travailleurs + CPPT = </a:t>
            </a:r>
          </a:p>
          <a:p>
            <a:pPr marL="0" indent="0">
              <a:buNone/>
            </a:pPr>
            <a:r>
              <a:rPr lang="fr-BE" sz="2000" b="1" dirty="0">
                <a:solidFill>
                  <a:srgbClr val="002060"/>
                </a:solidFill>
              </a:rPr>
              <a:t>informés et formés concernant: </a:t>
            </a:r>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27</a:t>
            </a:fld>
            <a:endParaRPr lang="en-BE"/>
          </a:p>
        </p:txBody>
      </p:sp>
      <p:grpSp>
        <p:nvGrpSpPr>
          <p:cNvPr id="7" name="Groupe 6">
            <a:extLst>
              <a:ext uri="{FF2B5EF4-FFF2-40B4-BE49-F238E27FC236}">
                <a16:creationId xmlns:a16="http://schemas.microsoft.com/office/drawing/2014/main" id="{699C68E1-004A-F097-4FA3-B268B62BA17A}"/>
              </a:ext>
            </a:extLst>
          </p:cNvPr>
          <p:cNvGrpSpPr/>
          <p:nvPr/>
        </p:nvGrpSpPr>
        <p:grpSpPr>
          <a:xfrm>
            <a:off x="6501815" y="1041656"/>
            <a:ext cx="2890760" cy="1080000"/>
            <a:chOff x="3715080" y="13456"/>
            <a:chExt cx="2115895" cy="956985"/>
          </a:xfrm>
        </p:grpSpPr>
        <p:sp>
          <p:nvSpPr>
            <p:cNvPr id="25" name="Rectangle 24">
              <a:extLst>
                <a:ext uri="{FF2B5EF4-FFF2-40B4-BE49-F238E27FC236}">
                  <a16:creationId xmlns:a16="http://schemas.microsoft.com/office/drawing/2014/main" id="{2E1CAEFE-90C1-AE8B-F6CD-53A1B9270D24}"/>
                </a:ext>
              </a:extLst>
            </p:cNvPr>
            <p:cNvSpPr/>
            <p:nvPr/>
          </p:nvSpPr>
          <p:spPr>
            <a:xfrm>
              <a:off x="3715080" y="13456"/>
              <a:ext cx="2115895" cy="956985"/>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6" name="ZoneTexte 25">
              <a:extLst>
                <a:ext uri="{FF2B5EF4-FFF2-40B4-BE49-F238E27FC236}">
                  <a16:creationId xmlns:a16="http://schemas.microsoft.com/office/drawing/2014/main" id="{3C589448-1F18-03DD-5AE9-8E08EF0E981D}"/>
                </a:ext>
              </a:extLst>
            </p:cNvPr>
            <p:cNvSpPr txBox="1"/>
            <p:nvPr/>
          </p:nvSpPr>
          <p:spPr>
            <a:xfrm>
              <a:off x="3715080" y="13456"/>
              <a:ext cx="2115895" cy="9569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BE" sz="1600" b="1" kern="1200" dirty="0"/>
                <a:t>Nature des risques et facteurs de risques biomécaniques  + conséquences possibles pour la santé (TMS)</a:t>
              </a:r>
            </a:p>
          </p:txBody>
        </p:sp>
      </p:grpSp>
      <p:sp>
        <p:nvSpPr>
          <p:cNvPr id="8" name="Rectangle 7">
            <a:extLst>
              <a:ext uri="{FF2B5EF4-FFF2-40B4-BE49-F238E27FC236}">
                <a16:creationId xmlns:a16="http://schemas.microsoft.com/office/drawing/2014/main" id="{41359C5A-7F47-254E-0E52-300B4A0F69FD}"/>
              </a:ext>
            </a:extLst>
          </p:cNvPr>
          <p:cNvSpPr/>
          <p:nvPr/>
        </p:nvSpPr>
        <p:spPr>
          <a:xfrm>
            <a:off x="5468375" y="1029263"/>
            <a:ext cx="972000" cy="108000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grpSp>
        <p:nvGrpSpPr>
          <p:cNvPr id="9" name="Groupe 8">
            <a:extLst>
              <a:ext uri="{FF2B5EF4-FFF2-40B4-BE49-F238E27FC236}">
                <a16:creationId xmlns:a16="http://schemas.microsoft.com/office/drawing/2014/main" id="{662BFC54-6522-8C0C-0A08-E4D470B3DD2E}"/>
              </a:ext>
            </a:extLst>
          </p:cNvPr>
          <p:cNvGrpSpPr/>
          <p:nvPr/>
        </p:nvGrpSpPr>
        <p:grpSpPr>
          <a:xfrm>
            <a:off x="5468375" y="2144152"/>
            <a:ext cx="2890092" cy="1080000"/>
            <a:chOff x="2681640" y="1115952"/>
            <a:chExt cx="2115895" cy="956985"/>
          </a:xfrm>
        </p:grpSpPr>
        <p:sp>
          <p:nvSpPr>
            <p:cNvPr id="23" name="Rectangle 22">
              <a:extLst>
                <a:ext uri="{FF2B5EF4-FFF2-40B4-BE49-F238E27FC236}">
                  <a16:creationId xmlns:a16="http://schemas.microsoft.com/office/drawing/2014/main" id="{6264942F-5D85-9423-3AAD-6300D7D29B14}"/>
                </a:ext>
              </a:extLst>
            </p:cNvPr>
            <p:cNvSpPr/>
            <p:nvPr/>
          </p:nvSpPr>
          <p:spPr>
            <a:xfrm>
              <a:off x="2681640" y="1115952"/>
              <a:ext cx="2115895" cy="956985"/>
            </a:xfrm>
            <a:prstGeom prst="rect">
              <a:avLst/>
            </a:prstGeom>
          </p:spPr>
          <p:style>
            <a:lnRef idx="2">
              <a:schemeClr val="lt1">
                <a:hueOff val="0"/>
                <a:satOff val="0"/>
                <a:lumOff val="0"/>
                <a:alphaOff val="0"/>
              </a:schemeClr>
            </a:lnRef>
            <a:fillRef idx="1">
              <a:schemeClr val="accent3">
                <a:hueOff val="-504254"/>
                <a:satOff val="11414"/>
                <a:lumOff val="3627"/>
                <a:alphaOff val="0"/>
              </a:schemeClr>
            </a:fillRef>
            <a:effectRef idx="0">
              <a:schemeClr val="accent3">
                <a:hueOff val="-504254"/>
                <a:satOff val="11414"/>
                <a:lumOff val="3627"/>
                <a:alphaOff val="0"/>
              </a:schemeClr>
            </a:effectRef>
            <a:fontRef idx="minor">
              <a:schemeClr val="lt1"/>
            </a:fontRef>
          </p:style>
        </p:sp>
        <p:sp>
          <p:nvSpPr>
            <p:cNvPr id="24" name="ZoneTexte 23">
              <a:extLst>
                <a:ext uri="{FF2B5EF4-FFF2-40B4-BE49-F238E27FC236}">
                  <a16:creationId xmlns:a16="http://schemas.microsoft.com/office/drawing/2014/main" id="{673DCE5A-7148-0445-C1A8-AF3EED380729}"/>
                </a:ext>
              </a:extLst>
            </p:cNvPr>
            <p:cNvSpPr txBox="1"/>
            <p:nvPr/>
          </p:nvSpPr>
          <p:spPr>
            <a:xfrm>
              <a:off x="2681640" y="1115952"/>
              <a:ext cx="2032329" cy="9569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600" b="1" kern="1200" dirty="0"/>
                <a:t>Mesures de prévention &amp; méthodes de travail appropriées</a:t>
              </a:r>
            </a:p>
          </p:txBody>
        </p:sp>
      </p:grpSp>
      <p:sp>
        <p:nvSpPr>
          <p:cNvPr id="10" name="Rectangle 9">
            <a:extLst>
              <a:ext uri="{FF2B5EF4-FFF2-40B4-BE49-F238E27FC236}">
                <a16:creationId xmlns:a16="http://schemas.microsoft.com/office/drawing/2014/main" id="{43E7C8FB-38DA-36EE-230C-84FCCE0E60B6}"/>
              </a:ext>
            </a:extLst>
          </p:cNvPr>
          <p:cNvSpPr/>
          <p:nvPr/>
        </p:nvSpPr>
        <p:spPr>
          <a:xfrm>
            <a:off x="8420575" y="2161596"/>
            <a:ext cx="972000" cy="1080000"/>
          </a:xfrm>
          <a:prstGeom prst="rect">
            <a:avLst/>
          </a:prstGeom>
        </p:spPr>
        <p:style>
          <a:lnRef idx="2">
            <a:schemeClr val="lt1">
              <a:hueOff val="0"/>
              <a:satOff val="0"/>
              <a:lumOff val="0"/>
              <a:alphaOff val="0"/>
            </a:schemeClr>
          </a:lnRef>
          <a:fillRef idx="1">
            <a:schemeClr val="accent3">
              <a:hueOff val="-504254"/>
              <a:satOff val="11414"/>
              <a:lumOff val="3627"/>
              <a:alphaOff val="0"/>
            </a:schemeClr>
          </a:fillRef>
          <a:effectRef idx="0">
            <a:schemeClr val="accent3">
              <a:hueOff val="-504254"/>
              <a:satOff val="11414"/>
              <a:lumOff val="3627"/>
              <a:alphaOff val="0"/>
            </a:schemeClr>
          </a:effectRef>
          <a:fontRef idx="minor">
            <a:schemeClr val="lt1"/>
          </a:fontRef>
        </p:style>
        <p:txBody>
          <a:bodyPr/>
          <a:lstStyle/>
          <a:p>
            <a:endParaRPr lang="fr-BE" dirty="0"/>
          </a:p>
        </p:txBody>
      </p:sp>
      <p:grpSp>
        <p:nvGrpSpPr>
          <p:cNvPr id="11" name="Groupe 10">
            <a:extLst>
              <a:ext uri="{FF2B5EF4-FFF2-40B4-BE49-F238E27FC236}">
                <a16:creationId xmlns:a16="http://schemas.microsoft.com/office/drawing/2014/main" id="{E1203FCE-1775-3BFC-BE79-ED70A0084667}"/>
              </a:ext>
            </a:extLst>
          </p:cNvPr>
          <p:cNvGrpSpPr/>
          <p:nvPr/>
        </p:nvGrpSpPr>
        <p:grpSpPr>
          <a:xfrm>
            <a:off x="6484646" y="3268679"/>
            <a:ext cx="2907931" cy="1080000"/>
            <a:chOff x="3723797" y="2230840"/>
            <a:chExt cx="2115896" cy="956985"/>
          </a:xfrm>
        </p:grpSpPr>
        <p:sp>
          <p:nvSpPr>
            <p:cNvPr id="21" name="Rectangle 20">
              <a:extLst>
                <a:ext uri="{FF2B5EF4-FFF2-40B4-BE49-F238E27FC236}">
                  <a16:creationId xmlns:a16="http://schemas.microsoft.com/office/drawing/2014/main" id="{8C3C8E9F-50AD-90AB-839F-15F2804EFFAD}"/>
                </a:ext>
              </a:extLst>
            </p:cNvPr>
            <p:cNvSpPr/>
            <p:nvPr/>
          </p:nvSpPr>
          <p:spPr>
            <a:xfrm>
              <a:off x="3723798" y="2230840"/>
              <a:ext cx="2115895" cy="956985"/>
            </a:xfrm>
            <a:prstGeom prst="rect">
              <a:avLst/>
            </a:prstGeom>
          </p:spPr>
          <p:style>
            <a:lnRef idx="2">
              <a:schemeClr val="lt1">
                <a:hueOff val="0"/>
                <a:satOff val="0"/>
                <a:lumOff val="0"/>
                <a:alphaOff val="0"/>
              </a:schemeClr>
            </a:lnRef>
            <a:fillRef idx="1">
              <a:schemeClr val="accent3">
                <a:hueOff val="-1008508"/>
                <a:satOff val="22828"/>
                <a:lumOff val="7254"/>
                <a:alphaOff val="0"/>
              </a:schemeClr>
            </a:fillRef>
            <a:effectRef idx="0">
              <a:schemeClr val="accent3">
                <a:hueOff val="-1008508"/>
                <a:satOff val="22828"/>
                <a:lumOff val="7254"/>
                <a:alphaOff val="0"/>
              </a:schemeClr>
            </a:effectRef>
            <a:fontRef idx="minor">
              <a:schemeClr val="lt1"/>
            </a:fontRef>
          </p:style>
        </p:sp>
        <p:sp>
          <p:nvSpPr>
            <p:cNvPr id="22" name="ZoneTexte 21">
              <a:extLst>
                <a:ext uri="{FF2B5EF4-FFF2-40B4-BE49-F238E27FC236}">
                  <a16:creationId xmlns:a16="http://schemas.microsoft.com/office/drawing/2014/main" id="{6AC04D2A-822A-DEFE-1553-41F95B69A32B}"/>
                </a:ext>
              </a:extLst>
            </p:cNvPr>
            <p:cNvSpPr txBox="1"/>
            <p:nvPr/>
          </p:nvSpPr>
          <p:spPr>
            <a:xfrm>
              <a:off x="3723797" y="2230840"/>
              <a:ext cx="2115896" cy="9569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600" b="1" kern="1200" dirty="0"/>
                <a:t>Rôle de la ligne hiérarchique </a:t>
              </a:r>
            </a:p>
            <a:p>
              <a:pPr marL="0" lvl="0" indent="0" algn="ctr" defTabSz="533400">
                <a:lnSpc>
                  <a:spcPct val="90000"/>
                </a:lnSpc>
                <a:spcBef>
                  <a:spcPct val="0"/>
                </a:spcBef>
                <a:spcAft>
                  <a:spcPct val="35000"/>
                </a:spcAft>
                <a:buNone/>
              </a:pPr>
              <a:r>
                <a:rPr lang="fr-FR" sz="1600" b="1" kern="1200" dirty="0"/>
                <a:t>(application et suivi)</a:t>
              </a:r>
            </a:p>
          </p:txBody>
        </p:sp>
      </p:grpSp>
      <p:sp>
        <p:nvSpPr>
          <p:cNvPr id="12" name="Rectangle 11">
            <a:extLst>
              <a:ext uri="{FF2B5EF4-FFF2-40B4-BE49-F238E27FC236}">
                <a16:creationId xmlns:a16="http://schemas.microsoft.com/office/drawing/2014/main" id="{2BBCD6F5-C16B-2FF6-0C3E-DDFDBF5C081E}"/>
              </a:ext>
            </a:extLst>
          </p:cNvPr>
          <p:cNvSpPr/>
          <p:nvPr/>
        </p:nvSpPr>
        <p:spPr>
          <a:xfrm>
            <a:off x="5468375" y="3259040"/>
            <a:ext cx="972000" cy="1080000"/>
          </a:xfrm>
          <a:prstGeom prst="rect">
            <a:avLst/>
          </a:prstGeom>
        </p:spPr>
        <p:style>
          <a:lnRef idx="2">
            <a:schemeClr val="lt1">
              <a:hueOff val="0"/>
              <a:satOff val="0"/>
              <a:lumOff val="0"/>
              <a:alphaOff val="0"/>
            </a:schemeClr>
          </a:lnRef>
          <a:fillRef idx="1">
            <a:schemeClr val="accent3">
              <a:hueOff val="-1008508"/>
              <a:satOff val="22828"/>
              <a:lumOff val="7254"/>
              <a:alphaOff val="0"/>
            </a:schemeClr>
          </a:fillRef>
          <a:effectRef idx="0">
            <a:schemeClr val="accent3">
              <a:hueOff val="-1008508"/>
              <a:satOff val="22828"/>
              <a:lumOff val="7254"/>
              <a:alphaOff val="0"/>
            </a:schemeClr>
          </a:effectRef>
          <a:fontRef idx="minor">
            <a:schemeClr val="lt1"/>
          </a:fontRef>
        </p:style>
      </p:sp>
      <p:grpSp>
        <p:nvGrpSpPr>
          <p:cNvPr id="13" name="Groupe 12">
            <a:extLst>
              <a:ext uri="{FF2B5EF4-FFF2-40B4-BE49-F238E27FC236}">
                <a16:creationId xmlns:a16="http://schemas.microsoft.com/office/drawing/2014/main" id="{DE3A0ED0-F4FA-6DFA-62EE-047B8B3F5892}"/>
              </a:ext>
            </a:extLst>
          </p:cNvPr>
          <p:cNvGrpSpPr/>
          <p:nvPr/>
        </p:nvGrpSpPr>
        <p:grpSpPr>
          <a:xfrm>
            <a:off x="5468372" y="4373929"/>
            <a:ext cx="2883294" cy="1080000"/>
            <a:chOff x="2681639" y="3345729"/>
            <a:chExt cx="2115896" cy="956985"/>
          </a:xfrm>
        </p:grpSpPr>
        <p:sp>
          <p:nvSpPr>
            <p:cNvPr id="19" name="Rectangle 18">
              <a:extLst>
                <a:ext uri="{FF2B5EF4-FFF2-40B4-BE49-F238E27FC236}">
                  <a16:creationId xmlns:a16="http://schemas.microsoft.com/office/drawing/2014/main" id="{737D42D4-7B6F-040B-BB4A-45771396A9DC}"/>
                </a:ext>
              </a:extLst>
            </p:cNvPr>
            <p:cNvSpPr/>
            <p:nvPr/>
          </p:nvSpPr>
          <p:spPr>
            <a:xfrm>
              <a:off x="2681640" y="3345729"/>
              <a:ext cx="2115895" cy="956985"/>
            </a:xfrm>
            <a:prstGeom prst="rect">
              <a:avLst/>
            </a:prstGeom>
          </p:spPr>
          <p:style>
            <a:lnRef idx="2">
              <a:schemeClr val="lt1">
                <a:hueOff val="0"/>
                <a:satOff val="0"/>
                <a:lumOff val="0"/>
                <a:alphaOff val="0"/>
              </a:schemeClr>
            </a:lnRef>
            <a:fillRef idx="1">
              <a:schemeClr val="accent3">
                <a:hueOff val="-1512762"/>
                <a:satOff val="34241"/>
                <a:lumOff val="10882"/>
                <a:alphaOff val="0"/>
              </a:schemeClr>
            </a:fillRef>
            <a:effectRef idx="0">
              <a:schemeClr val="accent3">
                <a:hueOff val="-1512762"/>
                <a:satOff val="34241"/>
                <a:lumOff val="10882"/>
                <a:alphaOff val="0"/>
              </a:schemeClr>
            </a:effectRef>
            <a:fontRef idx="minor">
              <a:schemeClr val="lt1"/>
            </a:fontRef>
          </p:style>
        </p:sp>
        <p:sp>
          <p:nvSpPr>
            <p:cNvPr id="20" name="ZoneTexte 19">
              <a:extLst>
                <a:ext uri="{FF2B5EF4-FFF2-40B4-BE49-F238E27FC236}">
                  <a16:creationId xmlns:a16="http://schemas.microsoft.com/office/drawing/2014/main" id="{262DAA57-E735-BDD5-4091-2F60B8091AC3}"/>
                </a:ext>
              </a:extLst>
            </p:cNvPr>
            <p:cNvSpPr txBox="1"/>
            <p:nvPr/>
          </p:nvSpPr>
          <p:spPr>
            <a:xfrm>
              <a:off x="2681639" y="3345729"/>
              <a:ext cx="2115895" cy="9569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600" b="1" kern="1200" dirty="0"/>
                <a:t>Surveillance de la santé  </a:t>
              </a:r>
            </a:p>
          </p:txBody>
        </p:sp>
      </p:grpSp>
      <p:sp>
        <p:nvSpPr>
          <p:cNvPr id="14" name="Rectangle 13">
            <a:extLst>
              <a:ext uri="{FF2B5EF4-FFF2-40B4-BE49-F238E27FC236}">
                <a16:creationId xmlns:a16="http://schemas.microsoft.com/office/drawing/2014/main" id="{4677C1BC-C68A-3394-CD28-75A461FF7878}"/>
              </a:ext>
            </a:extLst>
          </p:cNvPr>
          <p:cNvSpPr/>
          <p:nvPr/>
        </p:nvSpPr>
        <p:spPr>
          <a:xfrm>
            <a:off x="8420575" y="4359767"/>
            <a:ext cx="972000" cy="1080000"/>
          </a:xfrm>
          <a:prstGeom prst="rect">
            <a:avLst/>
          </a:prstGeom>
        </p:spPr>
        <p:style>
          <a:lnRef idx="2">
            <a:schemeClr val="lt1">
              <a:hueOff val="0"/>
              <a:satOff val="0"/>
              <a:lumOff val="0"/>
              <a:alphaOff val="0"/>
            </a:schemeClr>
          </a:lnRef>
          <a:fillRef idx="1">
            <a:schemeClr val="accent3">
              <a:hueOff val="-1512762"/>
              <a:satOff val="34241"/>
              <a:lumOff val="10882"/>
              <a:alphaOff val="0"/>
            </a:schemeClr>
          </a:fillRef>
          <a:effectRef idx="0">
            <a:schemeClr val="accent3">
              <a:hueOff val="-1512762"/>
              <a:satOff val="34241"/>
              <a:lumOff val="10882"/>
              <a:alphaOff val="0"/>
            </a:schemeClr>
          </a:effectRef>
          <a:fontRef idx="minor">
            <a:schemeClr val="lt1"/>
          </a:fontRef>
        </p:style>
      </p:sp>
      <p:grpSp>
        <p:nvGrpSpPr>
          <p:cNvPr id="15" name="Groupe 14">
            <a:extLst>
              <a:ext uri="{FF2B5EF4-FFF2-40B4-BE49-F238E27FC236}">
                <a16:creationId xmlns:a16="http://schemas.microsoft.com/office/drawing/2014/main" id="{081B6C8B-07E9-A254-E07D-D49949011197}"/>
              </a:ext>
            </a:extLst>
          </p:cNvPr>
          <p:cNvGrpSpPr/>
          <p:nvPr/>
        </p:nvGrpSpPr>
        <p:grpSpPr>
          <a:xfrm>
            <a:off x="6501815" y="5488817"/>
            <a:ext cx="2890759" cy="1080000"/>
            <a:chOff x="3716851" y="4460617"/>
            <a:chExt cx="2126681" cy="956985"/>
          </a:xfrm>
        </p:grpSpPr>
        <p:sp>
          <p:nvSpPr>
            <p:cNvPr id="17" name="Rectangle 16">
              <a:extLst>
                <a:ext uri="{FF2B5EF4-FFF2-40B4-BE49-F238E27FC236}">
                  <a16:creationId xmlns:a16="http://schemas.microsoft.com/office/drawing/2014/main" id="{F62B8A78-A13F-35D7-3400-D1E10E55ACEF}"/>
                </a:ext>
              </a:extLst>
            </p:cNvPr>
            <p:cNvSpPr/>
            <p:nvPr/>
          </p:nvSpPr>
          <p:spPr>
            <a:xfrm>
              <a:off x="3723798" y="4460617"/>
              <a:ext cx="2115895" cy="956985"/>
            </a:xfrm>
            <a:prstGeom prst="rect">
              <a:avLst/>
            </a:prstGeom>
          </p:spPr>
          <p:style>
            <a:lnRef idx="2">
              <a:schemeClr val="lt1">
                <a:hueOff val="0"/>
                <a:satOff val="0"/>
                <a:lumOff val="0"/>
                <a:alphaOff val="0"/>
              </a:schemeClr>
            </a:lnRef>
            <a:fillRef idx="1">
              <a:schemeClr val="accent3">
                <a:hueOff val="-2017016"/>
                <a:satOff val="45655"/>
                <a:lumOff val="14509"/>
                <a:alphaOff val="0"/>
              </a:schemeClr>
            </a:fillRef>
            <a:effectRef idx="0">
              <a:schemeClr val="accent3">
                <a:hueOff val="-2017016"/>
                <a:satOff val="45655"/>
                <a:lumOff val="14509"/>
                <a:alphaOff val="0"/>
              </a:schemeClr>
            </a:effectRef>
            <a:fontRef idx="minor">
              <a:schemeClr val="lt1"/>
            </a:fontRef>
          </p:style>
        </p:sp>
        <p:sp>
          <p:nvSpPr>
            <p:cNvPr id="18" name="ZoneTexte 17">
              <a:extLst>
                <a:ext uri="{FF2B5EF4-FFF2-40B4-BE49-F238E27FC236}">
                  <a16:creationId xmlns:a16="http://schemas.microsoft.com/office/drawing/2014/main" id="{966A1682-340F-7F72-AB52-978CE8F11DE7}"/>
                </a:ext>
              </a:extLst>
            </p:cNvPr>
            <p:cNvSpPr txBox="1"/>
            <p:nvPr/>
          </p:nvSpPr>
          <p:spPr>
            <a:xfrm>
              <a:off x="3716851" y="4460617"/>
              <a:ext cx="2126681" cy="9569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600" b="1" kern="1200" dirty="0"/>
                <a:t>Détection et communication des TMS </a:t>
              </a:r>
              <a:r>
                <a:rPr lang="fr-FR" sz="1600" b="1" dirty="0"/>
                <a:t>&amp;</a:t>
              </a:r>
              <a:r>
                <a:rPr lang="fr-FR" sz="1600" b="1" kern="1200" dirty="0"/>
                <a:t> autres problèmes de santé causés par les risques musculosquelettiques au travail</a:t>
              </a:r>
            </a:p>
          </p:txBody>
        </p:sp>
      </p:grpSp>
      <p:sp>
        <p:nvSpPr>
          <p:cNvPr id="16" name="Rectangle 15">
            <a:extLst>
              <a:ext uri="{FF2B5EF4-FFF2-40B4-BE49-F238E27FC236}">
                <a16:creationId xmlns:a16="http://schemas.microsoft.com/office/drawing/2014/main" id="{2147BB27-20F9-CC2E-0873-1AEBF1399F94}"/>
              </a:ext>
            </a:extLst>
          </p:cNvPr>
          <p:cNvSpPr/>
          <p:nvPr/>
        </p:nvSpPr>
        <p:spPr>
          <a:xfrm>
            <a:off x="5468375" y="5488817"/>
            <a:ext cx="972000" cy="1080000"/>
          </a:xfrm>
          <a:prstGeom prst="rect">
            <a:avLst/>
          </a:prstGeom>
        </p:spPr>
        <p:style>
          <a:lnRef idx="2">
            <a:schemeClr val="lt1">
              <a:hueOff val="0"/>
              <a:satOff val="0"/>
              <a:lumOff val="0"/>
              <a:alphaOff val="0"/>
            </a:schemeClr>
          </a:lnRef>
          <a:fillRef idx="1">
            <a:schemeClr val="accent3">
              <a:hueOff val="-2017016"/>
              <a:satOff val="45655"/>
              <a:lumOff val="14509"/>
              <a:alphaOff val="0"/>
            </a:schemeClr>
          </a:fillRef>
          <a:effectRef idx="0">
            <a:schemeClr val="accent3">
              <a:hueOff val="-2017016"/>
              <a:satOff val="45655"/>
              <a:lumOff val="14509"/>
              <a:alphaOff val="0"/>
            </a:schemeClr>
          </a:effectRef>
          <a:fontRef idx="minor">
            <a:schemeClr val="lt1"/>
          </a:fontRef>
        </p:style>
      </p:sp>
      <p:pic>
        <p:nvPicPr>
          <p:cNvPr id="29" name="Image 28">
            <a:extLst>
              <a:ext uri="{FF2B5EF4-FFF2-40B4-BE49-F238E27FC236}">
                <a16:creationId xmlns:a16="http://schemas.microsoft.com/office/drawing/2014/main" id="{C5A882CB-DBC3-7C01-3B4A-B51A987C65B3}"/>
              </a:ext>
            </a:extLst>
          </p:cNvPr>
          <p:cNvPicPr>
            <a:picLocks noChangeAspect="1"/>
          </p:cNvPicPr>
          <p:nvPr/>
        </p:nvPicPr>
        <p:blipFill>
          <a:blip r:embed="rId2"/>
          <a:stretch>
            <a:fillRect/>
          </a:stretch>
        </p:blipFill>
        <p:spPr>
          <a:xfrm>
            <a:off x="5568043" y="1091814"/>
            <a:ext cx="764762" cy="935468"/>
          </a:xfrm>
          <a:prstGeom prst="rect">
            <a:avLst/>
          </a:prstGeom>
        </p:spPr>
      </p:pic>
      <p:pic>
        <p:nvPicPr>
          <p:cNvPr id="30" name="Afbeelding 5">
            <a:extLst>
              <a:ext uri="{FF2B5EF4-FFF2-40B4-BE49-F238E27FC236}">
                <a16:creationId xmlns:a16="http://schemas.microsoft.com/office/drawing/2014/main" id="{01D301DD-4D6E-6B95-8FAC-248B1731E86C}"/>
              </a:ext>
            </a:extLst>
          </p:cNvPr>
          <p:cNvPicPr>
            <a:picLocks noChangeAspect="1"/>
          </p:cNvPicPr>
          <p:nvPr/>
        </p:nvPicPr>
        <p:blipFill>
          <a:blip r:embed="rId3"/>
          <a:stretch>
            <a:fillRect/>
          </a:stretch>
        </p:blipFill>
        <p:spPr>
          <a:xfrm>
            <a:off x="8534717" y="2242195"/>
            <a:ext cx="705821" cy="866372"/>
          </a:xfrm>
          <a:prstGeom prst="rect">
            <a:avLst/>
          </a:prstGeom>
          <a:ln>
            <a:solidFill>
              <a:schemeClr val="accent1"/>
            </a:solidFill>
          </a:ln>
        </p:spPr>
      </p:pic>
      <p:pic>
        <p:nvPicPr>
          <p:cNvPr id="31" name="Image 30">
            <a:extLst>
              <a:ext uri="{FF2B5EF4-FFF2-40B4-BE49-F238E27FC236}">
                <a16:creationId xmlns:a16="http://schemas.microsoft.com/office/drawing/2014/main" id="{A88AF800-A466-198E-31FA-DE2A5D9538A3}"/>
              </a:ext>
            </a:extLst>
          </p:cNvPr>
          <p:cNvPicPr>
            <a:picLocks noChangeAspect="1"/>
          </p:cNvPicPr>
          <p:nvPr/>
        </p:nvPicPr>
        <p:blipFill>
          <a:blip r:embed="rId4"/>
          <a:stretch>
            <a:fillRect/>
          </a:stretch>
        </p:blipFill>
        <p:spPr>
          <a:xfrm>
            <a:off x="5513003" y="3429000"/>
            <a:ext cx="906657" cy="629247"/>
          </a:xfrm>
          <a:prstGeom prst="rect">
            <a:avLst/>
          </a:prstGeom>
          <a:ln>
            <a:solidFill>
              <a:schemeClr val="accent1"/>
            </a:solidFill>
          </a:ln>
        </p:spPr>
      </p:pic>
      <p:pic>
        <p:nvPicPr>
          <p:cNvPr id="32" name="Image 31">
            <a:extLst>
              <a:ext uri="{FF2B5EF4-FFF2-40B4-BE49-F238E27FC236}">
                <a16:creationId xmlns:a16="http://schemas.microsoft.com/office/drawing/2014/main" id="{597C4494-1D9B-2EF9-F74E-4F821690EB05}"/>
              </a:ext>
            </a:extLst>
          </p:cNvPr>
          <p:cNvPicPr>
            <a:picLocks noChangeAspect="1"/>
          </p:cNvPicPr>
          <p:nvPr/>
        </p:nvPicPr>
        <p:blipFill>
          <a:blip r:embed="rId5"/>
          <a:stretch>
            <a:fillRect/>
          </a:stretch>
        </p:blipFill>
        <p:spPr>
          <a:xfrm>
            <a:off x="8466265" y="4454893"/>
            <a:ext cx="857401" cy="865490"/>
          </a:xfrm>
          <a:prstGeom prst="rect">
            <a:avLst/>
          </a:prstGeom>
        </p:spPr>
      </p:pic>
      <p:pic>
        <p:nvPicPr>
          <p:cNvPr id="33" name="Image 32">
            <a:extLst>
              <a:ext uri="{FF2B5EF4-FFF2-40B4-BE49-F238E27FC236}">
                <a16:creationId xmlns:a16="http://schemas.microsoft.com/office/drawing/2014/main" id="{829DD429-8742-2812-292F-C299CA375DB8}"/>
              </a:ext>
            </a:extLst>
          </p:cNvPr>
          <p:cNvPicPr>
            <a:picLocks noChangeAspect="1"/>
          </p:cNvPicPr>
          <p:nvPr/>
        </p:nvPicPr>
        <p:blipFill>
          <a:blip r:embed="rId6"/>
          <a:stretch>
            <a:fillRect/>
          </a:stretch>
        </p:blipFill>
        <p:spPr>
          <a:xfrm>
            <a:off x="5531018" y="5633814"/>
            <a:ext cx="888642" cy="807856"/>
          </a:xfrm>
          <a:prstGeom prst="rect">
            <a:avLst/>
          </a:prstGeom>
        </p:spPr>
      </p:pic>
    </p:spTree>
    <p:extLst>
      <p:ext uri="{BB962C8B-B14F-4D97-AF65-F5344CB8AC3E}">
        <p14:creationId xmlns:p14="http://schemas.microsoft.com/office/powerpoint/2010/main" val="2889032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38EC9-3A76-A444-A245-7B1E590CA563}"/>
              </a:ext>
            </a:extLst>
          </p:cNvPr>
          <p:cNvSpPr>
            <a:spLocks noGrp="1"/>
          </p:cNvSpPr>
          <p:nvPr>
            <p:ph type="title"/>
          </p:nvPr>
        </p:nvSpPr>
        <p:spPr>
          <a:xfrm>
            <a:off x="1380194" y="69250"/>
            <a:ext cx="9954126" cy="863366"/>
          </a:xfrm>
        </p:spPr>
        <p:txBody>
          <a:bodyPr>
            <a:noAutofit/>
          </a:bodyPr>
          <a:lstStyle/>
          <a:p>
            <a:pPr>
              <a:lnSpc>
                <a:spcPct val="100000"/>
              </a:lnSpc>
              <a:spcAft>
                <a:spcPts val="1200"/>
              </a:spcAft>
            </a:pPr>
            <a:r>
              <a:rPr lang="fr-BE" sz="2800" b="1" dirty="0"/>
              <a:t>D. Surveillance de la santé</a:t>
            </a:r>
            <a:br>
              <a:rPr lang="fr-BE" sz="2800" b="1" dirty="0"/>
            </a:br>
            <a:r>
              <a:rPr lang="fr-BE" sz="1800" b="1" i="1" dirty="0">
                <a:solidFill>
                  <a:schemeClr val="bg1">
                    <a:lumMod val="50000"/>
                  </a:schemeClr>
                </a:solidFill>
              </a:rPr>
              <a:t>art. VIII.1-6 du code</a:t>
            </a:r>
            <a:endParaRPr lang="fr-BE" sz="2800" b="1" i="1" dirty="0"/>
          </a:p>
        </p:txBody>
      </p:sp>
      <p:sp>
        <p:nvSpPr>
          <p:cNvPr id="3" name="Content Placeholder 2">
            <a:extLst>
              <a:ext uri="{FF2B5EF4-FFF2-40B4-BE49-F238E27FC236}">
                <a16:creationId xmlns:a16="http://schemas.microsoft.com/office/drawing/2014/main" id="{ECAB5BCF-9740-764D-B6B8-F4EAB969DB0F}"/>
              </a:ext>
            </a:extLst>
          </p:cNvPr>
          <p:cNvSpPr>
            <a:spLocks noGrp="1"/>
          </p:cNvSpPr>
          <p:nvPr>
            <p:ph idx="1"/>
          </p:nvPr>
        </p:nvSpPr>
        <p:spPr>
          <a:xfrm>
            <a:off x="276257" y="895352"/>
            <a:ext cx="10070212" cy="3838013"/>
          </a:xfrm>
        </p:spPr>
        <p:txBody>
          <a:bodyPr>
            <a:normAutofit/>
          </a:bodyPr>
          <a:lstStyle/>
          <a:p>
            <a:r>
              <a:rPr lang="fr-BE" sz="2400" b="1" dirty="0">
                <a:solidFill>
                  <a:srgbClr val="002060"/>
                </a:solidFill>
              </a:rPr>
              <a:t>Uniquement lien </a:t>
            </a:r>
            <a:r>
              <a:rPr lang="fr-BE" sz="2400" dirty="0">
                <a:solidFill>
                  <a:srgbClr val="002060"/>
                </a:solidFill>
              </a:rPr>
              <a:t>avec le Livre I</a:t>
            </a:r>
            <a:r>
              <a:rPr lang="fr-BE" sz="2400" baseline="30000" dirty="0">
                <a:solidFill>
                  <a:srgbClr val="002060"/>
                </a:solidFill>
              </a:rPr>
              <a:t>er</a:t>
            </a:r>
            <a:r>
              <a:rPr lang="fr-BE" sz="2400" dirty="0">
                <a:solidFill>
                  <a:srgbClr val="002060"/>
                </a:solidFill>
              </a:rPr>
              <a:t> – Titre 4 (surveillance de la santé)</a:t>
            </a:r>
          </a:p>
          <a:p>
            <a:pPr marL="0" indent="0">
              <a:buNone/>
            </a:pPr>
            <a:r>
              <a:rPr lang="fr-BE" sz="2400" b="1" dirty="0">
                <a:solidFill>
                  <a:srgbClr val="00B050"/>
                </a:solidFill>
                <a:sym typeface="Wingdings" panose="05000000000000000000" pitchFamily="2" charset="2"/>
              </a:rPr>
              <a:t>	=&gt;</a:t>
            </a:r>
            <a:r>
              <a:rPr lang="fr-BE" sz="2400" dirty="0">
                <a:solidFill>
                  <a:srgbClr val="00B050"/>
                </a:solidFill>
                <a:sym typeface="Wingdings" panose="05000000000000000000" pitchFamily="2" charset="2"/>
              </a:rPr>
              <a:t> </a:t>
            </a:r>
            <a:r>
              <a:rPr lang="fr-BE" sz="2400" dirty="0">
                <a:solidFill>
                  <a:srgbClr val="00B050"/>
                </a:solidFill>
              </a:rPr>
              <a:t>pas de modification du contenu !</a:t>
            </a:r>
          </a:p>
          <a:p>
            <a:pPr marL="0" indent="0">
              <a:spcBef>
                <a:spcPts val="0"/>
              </a:spcBef>
              <a:buNone/>
            </a:pPr>
            <a:endParaRPr lang="fr-BE" sz="1000" b="1" dirty="0">
              <a:solidFill>
                <a:srgbClr val="002060"/>
              </a:solidFill>
            </a:endParaRPr>
          </a:p>
          <a:p>
            <a:r>
              <a:rPr lang="fr-BE" sz="2400" b="1" dirty="0">
                <a:solidFill>
                  <a:srgbClr val="002060"/>
                </a:solidFill>
              </a:rPr>
              <a:t>Définition « activité à risque défini » </a:t>
            </a:r>
            <a:r>
              <a:rPr lang="nl-BE" sz="1900" b="1" i="1" dirty="0">
                <a:solidFill>
                  <a:schemeClr val="bg1">
                    <a:lumMod val="50000"/>
                  </a:schemeClr>
                </a:solidFill>
              </a:rPr>
              <a:t>(art. I.4-1, §2 du code)</a:t>
            </a:r>
          </a:p>
          <a:p>
            <a:pPr marL="457200" lvl="1" indent="0">
              <a:buNone/>
            </a:pPr>
            <a:r>
              <a:rPr lang="fr-BE" sz="1900" dirty="0">
                <a:solidFill>
                  <a:srgbClr val="002060"/>
                </a:solidFill>
              </a:rPr>
              <a:t>« toute activité ou tout poste de travail pour lesquels les résultats de l'analyse des risques, font apparaître l'existence: …</a:t>
            </a:r>
          </a:p>
          <a:p>
            <a:pPr marL="457200" lvl="1" indent="0">
              <a:buNone/>
            </a:pPr>
            <a:r>
              <a:rPr lang="fr-BE" sz="1900" i="1" dirty="0">
                <a:solidFill>
                  <a:srgbClr val="002060"/>
                </a:solidFill>
              </a:rPr>
              <a:t>b) d'un lien entre l'exposition à des contraintes à caractère ergonomique ou liées à la pénibilité du travail ou liées au travail monotone et répétitif, et un risque identifiable de charge physique ou mentale de travail pour le travailleur »</a:t>
            </a:r>
          </a:p>
          <a:p>
            <a:pPr marL="457200" lvl="1" indent="0">
              <a:buNone/>
            </a:pPr>
            <a:endParaRPr lang="fr-BE" sz="1100" dirty="0">
              <a:solidFill>
                <a:srgbClr val="002060"/>
              </a:solidFill>
            </a:endParaRPr>
          </a:p>
          <a:p>
            <a:r>
              <a:rPr lang="fr-BE" sz="2400" b="1" dirty="0">
                <a:solidFill>
                  <a:srgbClr val="002060"/>
                </a:solidFill>
              </a:rPr>
              <a:t>Fréquence de l’évaluation de santé périodique </a:t>
            </a:r>
            <a:r>
              <a:rPr lang="fr-BE" sz="1800" b="1" i="1" dirty="0">
                <a:solidFill>
                  <a:schemeClr val="bg1">
                    <a:lumMod val="50000"/>
                  </a:schemeClr>
                </a:solidFill>
              </a:rPr>
              <a:t>(annexe I.4-5 du code ) </a:t>
            </a:r>
            <a:endParaRPr lang="fr-BE" sz="2400" dirty="0">
              <a:solidFill>
                <a:schemeClr val="bg1">
                  <a:lumMod val="50000"/>
                </a:schemeClr>
              </a:solidFill>
            </a:endParaRPr>
          </a:p>
          <a:p>
            <a:pPr>
              <a:buFont typeface="Wingdings" panose="05000000000000000000" pitchFamily="2" charset="2"/>
              <a:buChar char="§"/>
            </a:pPr>
            <a:endParaRPr lang="fr-BE" sz="2000" b="1" dirty="0">
              <a:solidFill>
                <a:srgbClr val="002060"/>
              </a:solidFill>
            </a:endParaRPr>
          </a:p>
          <a:p>
            <a:pPr marL="0" indent="0">
              <a:buNone/>
            </a:pPr>
            <a:endParaRPr lang="fr-BE" sz="2000" b="1" dirty="0">
              <a:solidFill>
                <a:srgbClr val="002060"/>
              </a:solidFill>
            </a:endParaRPr>
          </a:p>
          <a:p>
            <a:pPr marL="457200" lvl="1" indent="0">
              <a:buNone/>
            </a:pPr>
            <a:endParaRPr lang="fr-BE" sz="1800" dirty="0">
              <a:solidFill>
                <a:srgbClr val="002060"/>
              </a:solidFill>
            </a:endParaRPr>
          </a:p>
          <a:p>
            <a:pPr marL="0" indent="0">
              <a:buNone/>
            </a:pPr>
            <a:endParaRPr lang="fr-BE" sz="2000" dirty="0">
              <a:solidFill>
                <a:srgbClr val="002060"/>
              </a:solidFill>
            </a:endParaRPr>
          </a:p>
          <a:p>
            <a:endParaRPr lang="fr-BE" sz="2000" dirty="0"/>
          </a:p>
        </p:txBody>
      </p:sp>
      <p:sp>
        <p:nvSpPr>
          <p:cNvPr id="4" name="Slide Number Placeholder 3">
            <a:extLst>
              <a:ext uri="{FF2B5EF4-FFF2-40B4-BE49-F238E27FC236}">
                <a16:creationId xmlns:a16="http://schemas.microsoft.com/office/drawing/2014/main" id="{944EE736-84B5-FF48-B6D8-CCA5B20FCB41}"/>
              </a:ext>
            </a:extLst>
          </p:cNvPr>
          <p:cNvSpPr>
            <a:spLocks noGrp="1"/>
          </p:cNvSpPr>
          <p:nvPr>
            <p:ph type="sldNum" sz="quarter" idx="12"/>
          </p:nvPr>
        </p:nvSpPr>
        <p:spPr/>
        <p:txBody>
          <a:bodyPr/>
          <a:lstStyle/>
          <a:p>
            <a:fld id="{E280F6CC-6784-A943-B01C-08A9FA42E5E8}" type="slidenum">
              <a:rPr lang="en-BE" smtClean="0"/>
              <a:t>28</a:t>
            </a:fld>
            <a:endParaRPr lang="en-BE"/>
          </a:p>
        </p:txBody>
      </p:sp>
      <p:pic>
        <p:nvPicPr>
          <p:cNvPr id="8" name="Image 7">
            <a:extLst>
              <a:ext uri="{FF2B5EF4-FFF2-40B4-BE49-F238E27FC236}">
                <a16:creationId xmlns:a16="http://schemas.microsoft.com/office/drawing/2014/main" id="{EDDFEB4E-930C-CB2D-4C89-EC269ED2A500}"/>
              </a:ext>
            </a:extLst>
          </p:cNvPr>
          <p:cNvPicPr>
            <a:picLocks noChangeAspect="1"/>
          </p:cNvPicPr>
          <p:nvPr/>
        </p:nvPicPr>
        <p:blipFill>
          <a:blip r:embed="rId2"/>
          <a:stretch>
            <a:fillRect/>
          </a:stretch>
        </p:blipFill>
        <p:spPr>
          <a:xfrm>
            <a:off x="832171" y="4493691"/>
            <a:ext cx="9514298" cy="2131551"/>
          </a:xfrm>
          <a:prstGeom prst="rect">
            <a:avLst/>
          </a:prstGeom>
        </p:spPr>
      </p:pic>
      <p:sp>
        <p:nvSpPr>
          <p:cNvPr id="9" name="Flèche : droite 8">
            <a:extLst>
              <a:ext uri="{FF2B5EF4-FFF2-40B4-BE49-F238E27FC236}">
                <a16:creationId xmlns:a16="http://schemas.microsoft.com/office/drawing/2014/main" id="{726FF66D-C21D-31C9-F907-658D174841CC}"/>
              </a:ext>
            </a:extLst>
          </p:cNvPr>
          <p:cNvSpPr/>
          <p:nvPr/>
        </p:nvSpPr>
        <p:spPr>
          <a:xfrm>
            <a:off x="442511" y="5523216"/>
            <a:ext cx="578706" cy="31217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Image 4">
            <a:extLst>
              <a:ext uri="{FF2B5EF4-FFF2-40B4-BE49-F238E27FC236}">
                <a16:creationId xmlns:a16="http://schemas.microsoft.com/office/drawing/2014/main" id="{550921B6-0AE0-2288-123A-91D6B3D67621}"/>
              </a:ext>
            </a:extLst>
          </p:cNvPr>
          <p:cNvPicPr>
            <a:picLocks noChangeAspect="1"/>
          </p:cNvPicPr>
          <p:nvPr/>
        </p:nvPicPr>
        <p:blipFill>
          <a:blip r:embed="rId3"/>
          <a:stretch>
            <a:fillRect/>
          </a:stretch>
        </p:blipFill>
        <p:spPr>
          <a:xfrm>
            <a:off x="10531831" y="99755"/>
            <a:ext cx="1383912" cy="1591194"/>
          </a:xfrm>
          <a:prstGeom prst="rect">
            <a:avLst/>
          </a:prstGeom>
        </p:spPr>
      </p:pic>
    </p:spTree>
    <p:extLst>
      <p:ext uri="{BB962C8B-B14F-4D97-AF65-F5344CB8AC3E}">
        <p14:creationId xmlns:p14="http://schemas.microsoft.com/office/powerpoint/2010/main" val="524941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99FE-EEF2-5249-9EB2-0108395D220F}"/>
              </a:ext>
            </a:extLst>
          </p:cNvPr>
          <p:cNvSpPr>
            <a:spLocks noGrp="1"/>
          </p:cNvSpPr>
          <p:nvPr>
            <p:ph type="ctrTitle"/>
          </p:nvPr>
        </p:nvSpPr>
        <p:spPr>
          <a:xfrm>
            <a:off x="3508835" y="1262541"/>
            <a:ext cx="4167091" cy="3561128"/>
          </a:xfrm>
          <a:prstGeom prst="flowChartConnector">
            <a:avLst/>
          </a:prstGeom>
          <a:solidFill>
            <a:schemeClr val="bg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normAutofit/>
          </a:bodyPr>
          <a:lstStyle/>
          <a:p>
            <a:pPr algn="ctr">
              <a:lnSpc>
                <a:spcPct val="100000"/>
              </a:lnSpc>
            </a:pPr>
            <a:r>
              <a:rPr lang="fr-FR" sz="4400" b="1" i="1" dirty="0"/>
              <a:t>Merci pour votre attention</a:t>
            </a:r>
            <a:endParaRPr lang="en-BE" sz="4400" b="1" i="1" dirty="0"/>
          </a:p>
        </p:txBody>
      </p:sp>
    </p:spTree>
    <p:extLst>
      <p:ext uri="{BB962C8B-B14F-4D97-AF65-F5344CB8AC3E}">
        <p14:creationId xmlns:p14="http://schemas.microsoft.com/office/powerpoint/2010/main" val="1441680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4D89EB-3EE7-DA4C-973C-32B0941AA3FB}"/>
              </a:ext>
            </a:extLst>
          </p:cNvPr>
          <p:cNvSpPr>
            <a:spLocks noGrp="1"/>
          </p:cNvSpPr>
          <p:nvPr>
            <p:ph type="sldNum" sz="quarter" idx="10"/>
          </p:nvPr>
        </p:nvSpPr>
        <p:spPr/>
        <p:txBody>
          <a:bodyPr/>
          <a:lstStyle/>
          <a:p>
            <a:fld id="{E280F6CC-6784-A943-B01C-08A9FA42E5E8}" type="slidenum">
              <a:rPr lang="en-BE" smtClean="0"/>
              <a:pPr/>
              <a:t>30</a:t>
            </a:fld>
            <a:endParaRPr lang="en-BE" dirty="0"/>
          </a:p>
        </p:txBody>
      </p:sp>
    </p:spTree>
    <p:extLst>
      <p:ext uri="{BB962C8B-B14F-4D97-AF65-F5344CB8AC3E}">
        <p14:creationId xmlns:p14="http://schemas.microsoft.com/office/powerpoint/2010/main" val="913364057"/>
      </p:ext>
    </p:extLst>
  </p:cSld>
  <p:clrMapOvr>
    <a:masterClrMapping/>
  </p:clrMapOvr>
</p:sld>
</file>

<file path=ppt/theme/theme1.xml><?xml version="1.0" encoding="utf-8"?>
<a:theme xmlns:a="http://schemas.openxmlformats.org/drawingml/2006/main" name="Thème Office">
  <a:themeElements>
    <a:clrScheme name="FODWerkgelegenheid_SPFEmploi_2021">
      <a:dk1>
        <a:srgbClr val="152E47"/>
      </a:dk1>
      <a:lt1>
        <a:srgbClr val="FFFFFF"/>
      </a:lt1>
      <a:dk2>
        <a:srgbClr val="DCEDE8"/>
      </a:dk2>
      <a:lt2>
        <a:srgbClr val="DEEBF5"/>
      </a:lt2>
      <a:accent1>
        <a:srgbClr val="0079CC"/>
      </a:accent1>
      <a:accent2>
        <a:srgbClr val="138665"/>
      </a:accent2>
      <a:accent3>
        <a:srgbClr val="152E47"/>
      </a:accent3>
      <a:accent4>
        <a:srgbClr val="00A69C"/>
      </a:accent4>
      <a:accent5>
        <a:srgbClr val="3C9EFF"/>
      </a:accent5>
      <a:accent6>
        <a:srgbClr val="47BDA0"/>
      </a:accent6>
      <a:hlink>
        <a:srgbClr val="0079CC"/>
      </a:hlink>
      <a:folHlink>
        <a:srgbClr val="38BFC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DEF_FR" id="{B55737BC-82FA-FA43-BA78-A8761ED62C50}" vid="{D4F660C5-3564-D341-AEBA-B68D964301F8}"/>
    </a:ext>
  </a:extLst>
</a:theme>
</file>

<file path=ppt/theme/theme2.xml><?xml version="1.0" encoding="utf-8"?>
<a:theme xmlns:a="http://schemas.openxmlformats.org/drawingml/2006/main" name="Kantoorthema">
  <a:themeElements>
    <a:clrScheme name="FODWerkgelegenheid_SPFEmploi_2021">
      <a:dk1>
        <a:srgbClr val="152E47"/>
      </a:dk1>
      <a:lt1>
        <a:srgbClr val="FFFFFF"/>
      </a:lt1>
      <a:dk2>
        <a:srgbClr val="DCEDE8"/>
      </a:dk2>
      <a:lt2>
        <a:srgbClr val="DEEBF5"/>
      </a:lt2>
      <a:accent1>
        <a:srgbClr val="0079CC"/>
      </a:accent1>
      <a:accent2>
        <a:srgbClr val="138665"/>
      </a:accent2>
      <a:accent3>
        <a:srgbClr val="152E47"/>
      </a:accent3>
      <a:accent4>
        <a:srgbClr val="00A69C"/>
      </a:accent4>
      <a:accent5>
        <a:srgbClr val="3C9EFF"/>
      </a:accent5>
      <a:accent6>
        <a:srgbClr val="47BDA0"/>
      </a:accent6>
      <a:hlink>
        <a:srgbClr val="0079CC"/>
      </a:hlink>
      <a:folHlink>
        <a:srgbClr val="38BFC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DEF" id="{BF5BC93C-1536-B241-9A73-3BE884ABBEB5}" vid="{FCA28491-79CF-CF4E-B59B-FD39E293A4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PAR aspects ergonomiques</Template>
  <TotalTime>2404</TotalTime>
  <Words>2105</Words>
  <Application>Microsoft Macintosh PowerPoint</Application>
  <PresentationFormat>Grand écran</PresentationFormat>
  <Paragraphs>346</Paragraphs>
  <Slides>30</Slides>
  <Notes>19</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30</vt:i4>
      </vt:variant>
    </vt:vector>
  </HeadingPairs>
  <TitlesOfParts>
    <vt:vector size="39" baseType="lpstr">
      <vt:lpstr>Arial</vt:lpstr>
      <vt:lpstr>Calibri</vt:lpstr>
      <vt:lpstr>Calibri (Koppen)</vt:lpstr>
      <vt:lpstr>CIDFont+F1</vt:lpstr>
      <vt:lpstr>Courier New</vt:lpstr>
      <vt:lpstr>Montserrat</vt:lpstr>
      <vt:lpstr>Wingdings</vt:lpstr>
      <vt:lpstr>Thème Office</vt:lpstr>
      <vt:lpstr>Kantoorthema</vt:lpstr>
      <vt:lpstr>Ergonomie au travail et  prévention des TMS</vt:lpstr>
      <vt:lpstr>Présentation PowerPoint</vt:lpstr>
      <vt:lpstr>Présentation PowerPoint</vt:lpstr>
      <vt:lpstr>1. Pourquoi un nouvel AR sur l’ergonomie au travail?</vt:lpstr>
      <vt:lpstr>1. Pourquoi un nouvel AR sur l’ergonomie au travail?</vt:lpstr>
      <vt:lpstr>2. Contexte de la nouvelle règlementation  </vt:lpstr>
      <vt:lpstr>Présentation PowerPoint</vt:lpstr>
      <vt:lpstr>4. Nouvelles définitions dans le livre Ier du code        art.I.1-4, 30° à 32° du code du bien-être au travail</vt:lpstr>
      <vt:lpstr>5. Nouveautés dans le livre VIII du code</vt:lpstr>
      <vt:lpstr>A. Analyse des risques art. VIII.1-1 du code</vt:lpstr>
      <vt:lpstr>A. Analyse des risques : qui?  art. VIII.1-2 du code</vt:lpstr>
      <vt:lpstr>A. Analyse des risques: quand?</vt:lpstr>
      <vt:lpstr>A. Analyse des risques: facteurs de risques biomécaniques  art. VIII.1-1,§2  du code</vt:lpstr>
      <vt:lpstr>Facteurs de risques biomécaniques</vt:lpstr>
      <vt:lpstr>Facteurs de risques biomécaniques</vt:lpstr>
      <vt:lpstr>Facteurs de risques biomécaniques</vt:lpstr>
      <vt:lpstr>Analyse des risques : autres facteurs ?</vt:lpstr>
      <vt:lpstr>Présentation PowerPoint</vt:lpstr>
      <vt:lpstr>Présentation PowerPoint</vt:lpstr>
      <vt:lpstr>A. Analyse des risques </vt:lpstr>
      <vt:lpstr>B. Mesures de prévention  art. VIII.1-3, §1er du code</vt:lpstr>
      <vt:lpstr>B. Mesures de prévention  art. VIII.1-3, §1er du code</vt:lpstr>
      <vt:lpstr>B. Mesures de prévention</vt:lpstr>
      <vt:lpstr>B. Mesures de prévention</vt:lpstr>
      <vt:lpstr>B. Mesures de prévention </vt:lpstr>
      <vt:lpstr>B. Mesures de prévention &amp; SDGR art. VIII.1-3, §2 et art. VIII.1-4 du code</vt:lpstr>
      <vt:lpstr> C. Information &amp; formation des travailleurs       art. VIII.1-5 du code</vt:lpstr>
      <vt:lpstr>D. Surveillance de la santé art. VIII.1-6 du code</vt:lpstr>
      <vt:lpstr>Merci pour votre attention</vt:lpstr>
      <vt:lpstr>Présentation PowerPoint</vt:lpstr>
    </vt:vector>
  </TitlesOfParts>
  <Company>SPF ETCS-FOD WASO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d’arrêté royal modifiant le livre VIII du code du bien-être au travail en ce qui concerne les aspects ergonomiques du travail</dc:title>
  <dc:creator>Marie-Elise Van Bellingen (FOD Werkgelegenheid - SPF Emploi)</dc:creator>
  <cp:lastModifiedBy>HAUTOT Elisabeth</cp:lastModifiedBy>
  <cp:revision>30</cp:revision>
  <dcterms:created xsi:type="dcterms:W3CDTF">2023-08-09T07:28:31Z</dcterms:created>
  <dcterms:modified xsi:type="dcterms:W3CDTF">2024-10-10T05:49:53Z</dcterms:modified>
</cp:coreProperties>
</file>