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32"/>
  </p:notesMasterIdLst>
  <p:sldIdLst>
    <p:sldId id="256" r:id="rId2"/>
    <p:sldId id="257" r:id="rId3"/>
    <p:sldId id="322" r:id="rId4"/>
    <p:sldId id="296" r:id="rId5"/>
    <p:sldId id="297" r:id="rId6"/>
    <p:sldId id="298" r:id="rId7"/>
    <p:sldId id="294" r:id="rId8"/>
    <p:sldId id="363" r:id="rId9"/>
    <p:sldId id="364" r:id="rId10"/>
    <p:sldId id="365" r:id="rId11"/>
    <p:sldId id="271" r:id="rId12"/>
    <p:sldId id="272" r:id="rId13"/>
    <p:sldId id="369" r:id="rId14"/>
    <p:sldId id="366" r:id="rId15"/>
    <p:sldId id="367" r:id="rId16"/>
    <p:sldId id="368" r:id="rId17"/>
    <p:sldId id="374" r:id="rId18"/>
    <p:sldId id="379" r:id="rId19"/>
    <p:sldId id="280" r:id="rId20"/>
    <p:sldId id="371" r:id="rId21"/>
    <p:sldId id="378" r:id="rId22"/>
    <p:sldId id="380" r:id="rId23"/>
    <p:sldId id="382" r:id="rId24"/>
    <p:sldId id="383" r:id="rId25"/>
    <p:sldId id="385" r:id="rId26"/>
    <p:sldId id="384" r:id="rId27"/>
    <p:sldId id="370" r:id="rId28"/>
    <p:sldId id="295" r:id="rId29"/>
    <p:sldId id="373" r:id="rId30"/>
    <p:sldId id="339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E49"/>
    <a:srgbClr val="FAB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29"/>
    <p:restoredTop sz="94682"/>
  </p:normalViewPr>
  <p:slideViewPr>
    <p:cSldViewPr snapToGrid="0" snapToObjects="1" showGuides="1">
      <p:cViewPr varScale="1">
        <p:scale>
          <a:sx n="128" d="100"/>
          <a:sy n="128" d="100"/>
        </p:scale>
        <p:origin x="222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65A51-EDDA-E542-AD1C-4EA84D7971CB}" type="datetimeFigureOut">
              <a:t>07/10/2024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747BF-7DA7-2F49-B1AD-1DE8BB14B204}" type="slidenum"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237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1000" y="990599"/>
            <a:ext cx="5734050" cy="1378527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3600"/>
              </a:lnSpc>
              <a:defRPr sz="4000" b="1" cap="all" spc="15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TITEL / TITRE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2949695"/>
            <a:ext cx="2798762" cy="216000"/>
          </a:xfrm>
        </p:spPr>
        <p:txBody>
          <a:bodyPr lIns="0" tIns="36000" rIns="72000" bIns="36000" anchor="ctr" anchorCtr="0">
            <a:noAutofit/>
          </a:bodyPr>
          <a:lstStyle>
            <a:lvl1pPr marL="0" indent="0">
              <a:buNone/>
              <a:defRPr sz="1200">
                <a:solidFill>
                  <a:schemeClr val="bg2"/>
                </a:solidFill>
              </a:defRPr>
            </a:lvl1pPr>
            <a:lvl2pPr marL="342900" indent="0">
              <a:buNone/>
              <a:defRPr sz="1400">
                <a:solidFill>
                  <a:schemeClr val="bg2"/>
                </a:solidFill>
              </a:defRPr>
            </a:lvl2pPr>
            <a:lvl3pPr marL="685800" indent="0">
              <a:buNone/>
              <a:defRPr sz="1400">
                <a:solidFill>
                  <a:schemeClr val="bg2"/>
                </a:solidFill>
              </a:defRPr>
            </a:lvl3pPr>
            <a:lvl4pPr marL="1028700" indent="0">
              <a:buNone/>
              <a:defRPr sz="1400">
                <a:solidFill>
                  <a:schemeClr val="bg2"/>
                </a:solidFill>
              </a:defRPr>
            </a:lvl4pPr>
            <a:lvl5pPr marL="1371600" indent="0">
              <a:buNone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Naam van de presentator / Nom du </a:t>
            </a:r>
            <a:r>
              <a:rPr lang="mr-IN"/>
              <a:t>…</a:t>
            </a:r>
            <a:endParaRPr lang="en-US"/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381000" y="2729986"/>
            <a:ext cx="2798762" cy="216000"/>
          </a:xfrm>
        </p:spPr>
        <p:txBody>
          <a:bodyPr lIns="0" tIns="36000" rIns="72000" bIns="36000" anchor="ctr" anchorCtr="0">
            <a:noAutofit/>
          </a:bodyPr>
          <a:lstStyle>
            <a:lvl1pPr marL="0" indent="0">
              <a:buNone/>
              <a:defRPr sz="1200">
                <a:solidFill>
                  <a:schemeClr val="bg2"/>
                </a:solidFill>
              </a:defRPr>
            </a:lvl1pPr>
            <a:lvl2pPr marL="342900" indent="0">
              <a:buNone/>
              <a:defRPr sz="1400">
                <a:solidFill>
                  <a:schemeClr val="bg2"/>
                </a:solidFill>
              </a:defRPr>
            </a:lvl2pPr>
            <a:lvl3pPr marL="685800" indent="0">
              <a:buNone/>
              <a:defRPr sz="1400">
                <a:solidFill>
                  <a:schemeClr val="bg2"/>
                </a:solidFill>
              </a:defRPr>
            </a:lvl3pPr>
            <a:lvl4pPr marL="1028700" indent="0">
              <a:buNone/>
              <a:defRPr sz="1400">
                <a:solidFill>
                  <a:schemeClr val="bg2"/>
                </a:solidFill>
              </a:defRPr>
            </a:lvl4pPr>
            <a:lvl5pPr marL="1371600" indent="0">
              <a:buNone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Datum / date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64864"/>
            <a:ext cx="9144000" cy="48036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05"/>
          <a:stretch/>
        </p:blipFill>
        <p:spPr>
          <a:xfrm>
            <a:off x="6462390" y="695087"/>
            <a:ext cx="2330055" cy="7908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me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08119" y="837846"/>
            <a:ext cx="6131690" cy="547006"/>
          </a:xfrm>
        </p:spPr>
        <p:txBody>
          <a:bodyPr lIns="0" tIns="0" rIns="72000" bIns="36000" anchor="t" anchorCtr="0">
            <a:noAutofit/>
          </a:bodyPr>
          <a:lstStyle>
            <a:lvl1pPr>
              <a:lnSpc>
                <a:spcPts val="2200"/>
              </a:lnSpc>
              <a:defRPr sz="2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TITEL / TITRE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2608263" y="1451113"/>
            <a:ext cx="6130925" cy="2484300"/>
          </a:xfrm>
        </p:spPr>
        <p:txBody>
          <a:bodyPr lIns="0" tIns="36000">
            <a:noAutofit/>
          </a:bodyPr>
          <a:lstStyle>
            <a:lvl1pPr marL="222250" indent="-222250">
              <a:buClr>
                <a:schemeClr val="accent1"/>
              </a:buClr>
              <a:buSzPct val="115000"/>
              <a:tabLst/>
              <a:defRPr sz="1600">
                <a:solidFill>
                  <a:schemeClr val="bg2"/>
                </a:solidFill>
              </a:defRPr>
            </a:lvl1pPr>
            <a:lvl2pPr marL="446088" indent="-223838">
              <a:buClr>
                <a:schemeClr val="accent1"/>
              </a:buClr>
              <a:buSzPct val="115000"/>
              <a:tabLst/>
              <a:defRPr sz="1600">
                <a:solidFill>
                  <a:schemeClr val="bg2"/>
                </a:solidFill>
              </a:defRPr>
            </a:lvl2pPr>
            <a:lvl3pPr marL="623888" indent="-177800">
              <a:buClr>
                <a:schemeClr val="accent1"/>
              </a:buClr>
              <a:buSzPct val="115000"/>
              <a:tabLst/>
              <a:defRPr sz="1600">
                <a:solidFill>
                  <a:schemeClr val="bg2"/>
                </a:solidFill>
              </a:defRPr>
            </a:lvl3pPr>
            <a:lvl4pPr marL="623888" indent="-177800">
              <a:buClr>
                <a:schemeClr val="accent1"/>
              </a:buClr>
              <a:buSzPct val="115000"/>
              <a:tabLst/>
              <a:defRPr sz="1600">
                <a:solidFill>
                  <a:schemeClr val="bg2"/>
                </a:solidFill>
              </a:defRPr>
            </a:lvl4pPr>
            <a:lvl5pPr marL="623888" indent="-177800">
              <a:buClr>
                <a:schemeClr val="accent1"/>
              </a:buClr>
              <a:buSzPct val="115000"/>
              <a:tabLst/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/ </a:t>
            </a:r>
            <a:r>
              <a:rPr lang="en-US" dirty="0" err="1"/>
              <a:t>Texte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790632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27"/>
          <a:stretch/>
        </p:blipFill>
        <p:spPr>
          <a:xfrm>
            <a:off x="7399482" y="6034250"/>
            <a:ext cx="1376284" cy="4600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met 2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08119" y="837846"/>
            <a:ext cx="6120000" cy="547006"/>
          </a:xfrm>
        </p:spPr>
        <p:txBody>
          <a:bodyPr lIns="0" tIns="0" rIns="72000" bIns="36000" anchor="t" anchorCtr="0">
            <a:noAutofit/>
          </a:bodyPr>
          <a:lstStyle>
            <a:lvl1pPr>
              <a:lnSpc>
                <a:spcPts val="2200"/>
              </a:lnSpc>
              <a:defRPr sz="2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TITEL / TITRE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 hasCustomPrompt="1"/>
          </p:nvPr>
        </p:nvSpPr>
        <p:spPr>
          <a:xfrm>
            <a:off x="2608263" y="1472039"/>
            <a:ext cx="6120000" cy="2160000"/>
          </a:xfrm>
        </p:spPr>
        <p:txBody>
          <a:bodyPr lIns="180000" tIns="180000" rIns="72000" bIns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</a:defRPr>
            </a:lvl1pPr>
            <a:lvl2pPr marL="342900" indent="0">
              <a:buNone/>
              <a:defRPr sz="1400"/>
            </a:lvl2pPr>
            <a:lvl3pPr marL="685800" indent="0">
              <a:buNone/>
              <a:defRPr sz="1400"/>
            </a:lvl3pPr>
            <a:lvl4pPr marL="1028700" indent="0">
              <a:buNone/>
              <a:defRPr sz="1400"/>
            </a:lvl4pPr>
            <a:lvl5pPr marL="1371600" indent="0">
              <a:buNone/>
              <a:defRPr sz="1400"/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/ </a:t>
            </a:r>
            <a:r>
              <a:rPr lang="en-US" dirty="0" err="1"/>
              <a:t>Texte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 hasCustomPrompt="1"/>
          </p:nvPr>
        </p:nvSpPr>
        <p:spPr>
          <a:xfrm>
            <a:off x="2608263" y="3719226"/>
            <a:ext cx="6120000" cy="2160000"/>
          </a:xfrm>
        </p:spPr>
        <p:txBody>
          <a:bodyPr lIns="180000" tIns="180000" rIns="72000" bIns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</a:defRPr>
            </a:lvl1pPr>
            <a:lvl2pPr marL="342900" indent="0">
              <a:buNone/>
              <a:defRPr sz="1400"/>
            </a:lvl2pPr>
            <a:lvl3pPr marL="685800" indent="0">
              <a:buNone/>
              <a:defRPr sz="1400"/>
            </a:lvl3pPr>
            <a:lvl4pPr marL="1028700" indent="0">
              <a:buNone/>
              <a:defRPr sz="1400"/>
            </a:lvl4pPr>
            <a:lvl5pPr marL="1371600" indent="0">
              <a:buNone/>
              <a:defRPr sz="1400"/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/ </a:t>
            </a:r>
            <a:r>
              <a:rPr lang="en-US" dirty="0" err="1"/>
              <a:t>Texte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790632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27"/>
          <a:stretch/>
        </p:blipFill>
        <p:spPr>
          <a:xfrm>
            <a:off x="7399482" y="6034250"/>
            <a:ext cx="1376284" cy="4600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met inleiding en tekstbl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08119" y="1159967"/>
            <a:ext cx="6120000" cy="547006"/>
          </a:xfrm>
        </p:spPr>
        <p:txBody>
          <a:bodyPr lIns="0" tIns="0" rIns="72000" bIns="36000" anchor="t" anchorCtr="0">
            <a:noAutofit/>
          </a:bodyPr>
          <a:lstStyle>
            <a:lvl1pPr>
              <a:lnSpc>
                <a:spcPts val="2200"/>
              </a:lnSpc>
              <a:defRPr sz="2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TITEL / TITRE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608263" y="1760376"/>
            <a:ext cx="6120000" cy="639923"/>
          </a:xfrm>
        </p:spPr>
        <p:txBody>
          <a:bodyPr lIns="0" tIns="36000" rIns="72000" bIns="3600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600">
                <a:solidFill>
                  <a:schemeClr val="bg2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/ </a:t>
            </a:r>
            <a:r>
              <a:rPr lang="en-US" dirty="0" err="1"/>
              <a:t>Texte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2608119" y="2540900"/>
            <a:ext cx="6120000" cy="3058561"/>
          </a:xfrm>
        </p:spPr>
        <p:txBody>
          <a:bodyPr lIns="0" tIns="36000" rIns="72000" bIns="36000">
            <a:noAutofit/>
          </a:bodyPr>
          <a:lstStyle>
            <a:lvl1pPr marL="285750" indent="-285750">
              <a:lnSpc>
                <a:spcPts val="1800"/>
              </a:lnSpc>
              <a:spcBef>
                <a:spcPts val="0"/>
              </a:spcBef>
              <a:buClr>
                <a:schemeClr val="accent1"/>
              </a:buClr>
              <a:buSzPct val="115000"/>
              <a:buFont typeface="Arial" charset="0"/>
              <a:buChar char="•"/>
              <a:defRPr sz="1400">
                <a:solidFill>
                  <a:schemeClr val="bg2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/ </a:t>
            </a:r>
            <a:r>
              <a:rPr lang="en-US" dirty="0" err="1"/>
              <a:t>Texte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790632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27"/>
          <a:stretch/>
        </p:blipFill>
        <p:spPr>
          <a:xfrm>
            <a:off x="7399482" y="6034250"/>
            <a:ext cx="1376284" cy="4600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met 2 tekstblok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08119" y="1159967"/>
            <a:ext cx="6120000" cy="547006"/>
          </a:xfrm>
        </p:spPr>
        <p:txBody>
          <a:bodyPr lIns="0" tIns="0" rIns="72000" bIns="36000" anchor="t" anchorCtr="0">
            <a:noAutofit/>
          </a:bodyPr>
          <a:lstStyle>
            <a:lvl1pPr>
              <a:lnSpc>
                <a:spcPts val="2200"/>
              </a:lnSpc>
              <a:defRPr sz="2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TITEL / TITRE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608263" y="1760377"/>
            <a:ext cx="6120000" cy="530056"/>
          </a:xfrm>
        </p:spPr>
        <p:txBody>
          <a:bodyPr lIns="0" tIns="36000" rIns="72000" bIns="3600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600" b="1" cap="all" baseline="0">
                <a:solidFill>
                  <a:schemeClr val="tx2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 err="1"/>
              <a:t>Subtitel</a:t>
            </a:r>
            <a:r>
              <a:rPr lang="en-US" dirty="0"/>
              <a:t> / sous-</a:t>
            </a:r>
            <a:r>
              <a:rPr lang="en-US" dirty="0" err="1"/>
              <a:t>titre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2608119" y="2291882"/>
            <a:ext cx="6119956" cy="3245234"/>
          </a:xfrm>
        </p:spPr>
        <p:txBody>
          <a:bodyPr lIns="0" tIns="36000" rIns="72000" bIns="36000"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bg2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/ </a:t>
            </a:r>
            <a:r>
              <a:rPr lang="en-US" dirty="0" err="1"/>
              <a:t>Texte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790632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27"/>
          <a:stretch/>
        </p:blipFill>
        <p:spPr>
          <a:xfrm>
            <a:off x="7399482" y="6034250"/>
            <a:ext cx="1376284" cy="4600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sz="4000" b="1" cap="all" spc="15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TITEL / TITRE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27"/>
          <a:stretch/>
        </p:blipFill>
        <p:spPr>
          <a:xfrm>
            <a:off x="7399482" y="6034250"/>
            <a:ext cx="1376284" cy="4600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sz="4000" b="1" cap="all" spc="15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TITEL / TITRE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27"/>
          <a:stretch/>
        </p:blipFill>
        <p:spPr>
          <a:xfrm>
            <a:off x="7399482" y="6034250"/>
            <a:ext cx="1376284" cy="46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484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892"/>
            <a:ext cx="6858000" cy="2387600"/>
          </a:xfrm>
        </p:spPr>
        <p:txBody>
          <a:bodyPr anchor="b"/>
          <a:lstStyle>
            <a:lvl1pPr algn="ctr">
              <a:defRPr sz="3000"/>
            </a:lvl1pPr>
          </a:lstStyle>
          <a:p>
            <a:r>
              <a:rPr lang="nl-NL"/>
              <a:t>Klik om de stijl te bewerken</a:t>
            </a:r>
            <a:endParaRPr lang="fr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43000" y="3602567"/>
            <a:ext cx="6858000" cy="1655233"/>
          </a:xfrm>
        </p:spPr>
        <p:txBody>
          <a:bodyPr/>
          <a:lstStyle>
            <a:lvl1pPr marL="0" indent="0" algn="ctr">
              <a:buNone/>
              <a:defRPr sz="1200"/>
            </a:lvl1pPr>
            <a:lvl2pPr marL="228600" indent="0" algn="ctr">
              <a:buNone/>
              <a:defRPr sz="1000"/>
            </a:lvl2pPr>
            <a:lvl3pPr marL="457200" indent="0" algn="ctr">
              <a:buNone/>
              <a:defRPr sz="900"/>
            </a:lvl3pPr>
            <a:lvl4pPr marL="685800" indent="0" algn="ctr">
              <a:buNone/>
              <a:defRPr sz="800"/>
            </a:lvl4pPr>
            <a:lvl5pPr marL="914400" indent="0" algn="ctr">
              <a:buNone/>
              <a:defRPr sz="800"/>
            </a:lvl5pPr>
            <a:lvl6pPr marL="1143000" indent="0" algn="ctr">
              <a:buNone/>
              <a:defRPr sz="800"/>
            </a:lvl6pPr>
            <a:lvl7pPr marL="1371600" indent="0" algn="ctr">
              <a:buNone/>
              <a:defRPr sz="800"/>
            </a:lvl7pPr>
            <a:lvl8pPr marL="1600200" indent="0" algn="ctr">
              <a:buNone/>
              <a:defRPr sz="800"/>
            </a:lvl8pPr>
            <a:lvl9pPr marL="1828800" indent="0" algn="ctr">
              <a:buNone/>
              <a:defRPr sz="800"/>
            </a:lvl9pPr>
          </a:lstStyle>
          <a:p>
            <a:r>
              <a:rPr lang="nl-NL"/>
              <a:t>Klik om de ondertitelstijl van het model te bewerken</a:t>
            </a:r>
            <a:endParaRPr lang="fr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DA169-666A-4CDD-8366-41B4D654DF64}" type="datetimeFigureOut">
              <a:rPr lang="fr-BE" smtClean="0"/>
              <a:t>7/10/24</a:t>
            </a:fld>
            <a:endParaRPr lang="fr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2B35F-7240-4631-8668-CA97226E1CD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7224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71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7223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2" r:id="rId6"/>
    <p:sldLayoutId id="2147483681" r:id="rId7"/>
    <p:sldLayoutId id="2147483683" r:id="rId8"/>
    <p:sldLayoutId id="2147483684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svg"/><Relationship Id="rId11" Type="http://schemas.openxmlformats.org/officeDocument/2006/relationships/image" Target="../media/image19.sv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svg"/><Relationship Id="rId9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edris.be/sites/default/files/501f_-_demande_de_reparation_dune_maladie_professionnelle_secteur_prive_5.pd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edris.be/sites/default/files/503_f_-_attestation_medicale_reparation_d_une_maladie_professionnelle_secteur_prive_4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edris.be/sites/default/files/assets/liste_maladies_professionnelles_fnd_30-05-2024_0.pdf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9926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79215" y="1440402"/>
            <a:ext cx="5930284" cy="2368118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fr-BE" sz="3200" b="0" dirty="0"/>
              <a:t>Maladies professionnelles provoquées par LES TROUBLES </a:t>
            </a:r>
            <a:br>
              <a:rPr lang="fr-BE" sz="3200" b="0" dirty="0"/>
            </a:br>
            <a:r>
              <a:rPr lang="fr-BE" sz="3200" b="0" dirty="0"/>
              <a:t>MUSCULO-SQUELETTIQUES</a:t>
            </a:r>
            <a:br>
              <a:rPr lang="fr-FR" sz="2400" b="0" dirty="0"/>
            </a:br>
            <a:br>
              <a:rPr lang="fr-FR" sz="2400" b="0" dirty="0"/>
            </a:br>
            <a:br>
              <a:rPr lang="fr-BE" sz="2400" b="0" dirty="0"/>
            </a:br>
            <a:r>
              <a:rPr lang="fr-BE" sz="2400" b="0" dirty="0"/>
              <a:t>Stéphane François</a:t>
            </a:r>
            <a:br>
              <a:rPr lang="fr-BE" sz="2400" b="0" dirty="0"/>
            </a:br>
            <a:r>
              <a:rPr lang="fr-BE" sz="1600" b="0" dirty="0" err="1"/>
              <a:t>ing</a:t>
            </a:r>
            <a:r>
              <a:rPr lang="fr-BE" sz="1600" b="0" dirty="0"/>
              <a:t>. conseiller en prévention, FEDRIS</a:t>
            </a:r>
            <a:br>
              <a:rPr lang="fr-FR" sz="2400" b="0" dirty="0"/>
            </a:b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1754018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1334DB-2439-4131-8AA4-E4F0736A2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837" y="1850855"/>
            <a:ext cx="4124325" cy="28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220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el 2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err="1"/>
              <a:t>Fedris</a:t>
            </a:r>
            <a:r>
              <a:rPr lang="nl-BE" dirty="0"/>
              <a:t> </a:t>
            </a:r>
            <a:endParaRPr lang="fr-BE" dirty="0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5668" b="15668"/>
          <a:stretch>
            <a:fillRect/>
          </a:stretch>
        </p:blipFill>
        <p:spPr>
          <a:xfrm>
            <a:off x="-336874" y="-17755"/>
            <a:ext cx="9817747" cy="515349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336874" y="4122850"/>
            <a:ext cx="9817747" cy="2815049"/>
          </a:xfrm>
          <a:prstGeom prst="rect">
            <a:avLst/>
          </a:prstGeom>
          <a:solidFill>
            <a:srgbClr val="E8882E"/>
          </a:solidFill>
        </p:spPr>
        <p:txBody>
          <a:bodyPr/>
          <a:lstStyle/>
          <a:p>
            <a:endParaRPr lang="fr-BE" dirty="0"/>
          </a:p>
        </p:txBody>
      </p:sp>
      <p:sp>
        <p:nvSpPr>
          <p:cNvPr id="4" name="TextBox 4"/>
          <p:cNvSpPr txBox="1"/>
          <p:nvPr/>
        </p:nvSpPr>
        <p:spPr>
          <a:xfrm>
            <a:off x="203042" y="4641854"/>
            <a:ext cx="8175850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60"/>
              </a:lnSpc>
            </a:pPr>
            <a:r>
              <a:rPr lang="en-US" sz="4000" spc="188" dirty="0" err="1">
                <a:solidFill>
                  <a:srgbClr val="FFFFFF"/>
                </a:solidFill>
                <a:latin typeface="Clear Sans Bold Bold"/>
              </a:rPr>
              <a:t>Agence</a:t>
            </a:r>
            <a:r>
              <a:rPr lang="en-US" sz="4000" spc="188" dirty="0">
                <a:solidFill>
                  <a:srgbClr val="FFFFFF"/>
                </a:solidFill>
                <a:latin typeface="Clear Sans Bold Bold"/>
              </a:rPr>
              <a:t> </a:t>
            </a:r>
            <a:r>
              <a:rPr lang="en-US" sz="4000" spc="188" dirty="0" err="1">
                <a:solidFill>
                  <a:srgbClr val="FFFFFF"/>
                </a:solidFill>
                <a:latin typeface="Clear Sans Bold Bold"/>
              </a:rPr>
              <a:t>fédérale</a:t>
            </a:r>
            <a:r>
              <a:rPr lang="en-US" sz="4000" spc="188" dirty="0">
                <a:solidFill>
                  <a:srgbClr val="FFFFFF"/>
                </a:solidFill>
                <a:latin typeface="Clear Sans Bold Bold"/>
              </a:rPr>
              <a:t> des </a:t>
            </a:r>
            <a:r>
              <a:rPr lang="en-US" sz="4000" spc="188" dirty="0" err="1">
                <a:solidFill>
                  <a:srgbClr val="FFFFFF"/>
                </a:solidFill>
                <a:latin typeface="Clear Sans Bold Bold"/>
              </a:rPr>
              <a:t>risques</a:t>
            </a:r>
            <a:r>
              <a:rPr lang="en-US" sz="4000" spc="188" dirty="0">
                <a:solidFill>
                  <a:srgbClr val="FFFFFF"/>
                </a:solidFill>
                <a:latin typeface="Clear Sans Bold Bold"/>
              </a:rPr>
              <a:t> </a:t>
            </a:r>
            <a:r>
              <a:rPr lang="en-US" sz="4000" spc="188" dirty="0" err="1">
                <a:solidFill>
                  <a:srgbClr val="FFFFFF"/>
                </a:solidFill>
                <a:latin typeface="Clear Sans Bold Bold"/>
              </a:rPr>
              <a:t>professionnels</a:t>
            </a:r>
            <a:endParaRPr lang="en-US" sz="4000" spc="188" dirty="0">
              <a:solidFill>
                <a:srgbClr val="FFFFFF"/>
              </a:solidFill>
              <a:latin typeface="Clear Sans Bold Bold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613784" y="5930288"/>
            <a:ext cx="1530216" cy="6235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0260" y="1501761"/>
            <a:ext cx="4378792" cy="3854478"/>
            <a:chOff x="0" y="0"/>
            <a:chExt cx="11676778" cy="1027860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43355" r="14507"/>
            <a:stretch>
              <a:fillRect/>
            </a:stretch>
          </p:blipFill>
          <p:spPr>
            <a:xfrm>
              <a:off x="0" y="0"/>
              <a:ext cx="7699852" cy="10278608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37514" r="37514"/>
            <a:stretch>
              <a:fillRect/>
            </a:stretch>
          </p:blipFill>
          <p:spPr>
            <a:xfrm>
              <a:off x="7826852" y="0"/>
              <a:ext cx="3849926" cy="10278608"/>
            </a:xfrm>
            <a:prstGeom prst="rect">
              <a:avLst/>
            </a:prstGeom>
          </p:spPr>
        </p:pic>
      </p:grpSp>
      <p:sp>
        <p:nvSpPr>
          <p:cNvPr id="5" name="AutoShape 5"/>
          <p:cNvSpPr/>
          <p:nvPr/>
        </p:nvSpPr>
        <p:spPr>
          <a:xfrm>
            <a:off x="5269051" y="857250"/>
            <a:ext cx="3874949" cy="5143500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267925" y="5665470"/>
            <a:ext cx="1540795" cy="1084335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5427677" y="1878919"/>
            <a:ext cx="3381043" cy="3075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BE" spc="-10" dirty="0">
                <a:solidFill>
                  <a:srgbClr val="113B57"/>
                </a:solidFill>
              </a:rPr>
              <a:t>En </a:t>
            </a:r>
            <a:r>
              <a:rPr lang="fr-BE" spc="-10" dirty="0">
                <a:solidFill>
                  <a:srgbClr val="002060"/>
                </a:solidFill>
              </a:rPr>
              <a:t>tant qu'institution publique de sécurité sociale gérée paritairement, FEDRIS contribue activement à la protection et à la promotion de la santé des travailleurs en milieu professionnel.</a:t>
            </a:r>
            <a:endParaRPr lang="en-US" strike="sngStrike" spc="-10" dirty="0">
              <a:solidFill>
                <a:srgbClr val="002060"/>
              </a:solidFill>
            </a:endParaRPr>
          </a:p>
          <a:p>
            <a:pPr>
              <a:lnSpc>
                <a:spcPts val="1425"/>
              </a:lnSpc>
            </a:pPr>
            <a:endParaRPr lang="en-US" sz="950" spc="-10" dirty="0">
              <a:solidFill>
                <a:srgbClr val="113B57"/>
              </a:solidFill>
              <a:latin typeface="Clear Sans Regular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8629650" y="1192530"/>
            <a:ext cx="179070" cy="179070"/>
            <a:chOff x="0" y="0"/>
            <a:chExt cx="477520" cy="477520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477520" cy="77593"/>
              <a:chOff x="0" y="0"/>
              <a:chExt cx="1913890" cy="31099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913890" cy="3109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3109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310990"/>
                    </a:lnTo>
                    <a:lnTo>
                      <a:pt x="0" y="310990"/>
                    </a:lnTo>
                    <a:close/>
                  </a:path>
                </a:pathLst>
              </a:custGeom>
              <a:solidFill>
                <a:srgbClr val="113B57"/>
              </a:solidFill>
            </p:spPr>
          </p:sp>
        </p:grpSp>
        <p:grpSp>
          <p:nvGrpSpPr>
            <p:cNvPr id="12" name="Group 12"/>
            <p:cNvGrpSpPr/>
            <p:nvPr/>
          </p:nvGrpSpPr>
          <p:grpSpPr>
            <a:xfrm>
              <a:off x="0" y="199964"/>
              <a:ext cx="477520" cy="77593"/>
              <a:chOff x="0" y="0"/>
              <a:chExt cx="1913890" cy="31099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913890" cy="3109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3109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310990"/>
                    </a:lnTo>
                    <a:lnTo>
                      <a:pt x="0" y="310990"/>
                    </a:lnTo>
                    <a:close/>
                  </a:path>
                </a:pathLst>
              </a:custGeom>
              <a:solidFill>
                <a:srgbClr val="113B57"/>
              </a:solidFill>
            </p:spPr>
          </p:sp>
        </p:grpSp>
        <p:grpSp>
          <p:nvGrpSpPr>
            <p:cNvPr id="14" name="Group 14"/>
            <p:cNvGrpSpPr/>
            <p:nvPr/>
          </p:nvGrpSpPr>
          <p:grpSpPr>
            <a:xfrm>
              <a:off x="0" y="399927"/>
              <a:ext cx="477520" cy="77593"/>
              <a:chOff x="0" y="0"/>
              <a:chExt cx="1913890" cy="31099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913890" cy="3109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3109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310990"/>
                    </a:lnTo>
                    <a:lnTo>
                      <a:pt x="0" y="310990"/>
                    </a:lnTo>
                    <a:close/>
                  </a:path>
                </a:pathLst>
              </a:custGeom>
              <a:solidFill>
                <a:srgbClr val="113B57"/>
              </a:solidFill>
            </p:spPr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840" r="28840"/>
          <a:stretch>
            <a:fillRect/>
          </a:stretch>
        </p:blipFill>
        <p:spPr>
          <a:xfrm>
            <a:off x="5892247" y="722640"/>
            <a:ext cx="3251753" cy="51435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2769911" y="3106616"/>
            <a:ext cx="1924050" cy="2379785"/>
          </a:xfrm>
          <a:prstGeom prst="rect">
            <a:avLst/>
          </a:prstGeom>
          <a:solidFill>
            <a:srgbClr val="113B57"/>
          </a:solidFill>
        </p:spPr>
      </p:sp>
      <p:sp>
        <p:nvSpPr>
          <p:cNvPr id="4" name="AutoShape 4"/>
          <p:cNvSpPr/>
          <p:nvPr/>
        </p:nvSpPr>
        <p:spPr>
          <a:xfrm>
            <a:off x="5025473" y="3106616"/>
            <a:ext cx="1924050" cy="2379785"/>
          </a:xfrm>
          <a:prstGeom prst="rect">
            <a:avLst/>
          </a:prstGeom>
          <a:solidFill>
            <a:srgbClr val="113B57"/>
          </a:solidFill>
        </p:spPr>
      </p:sp>
      <p:sp>
        <p:nvSpPr>
          <p:cNvPr id="5" name="AutoShape 5"/>
          <p:cNvSpPr/>
          <p:nvPr/>
        </p:nvSpPr>
        <p:spPr>
          <a:xfrm>
            <a:off x="575219" y="3084253"/>
            <a:ext cx="1924050" cy="2379785"/>
          </a:xfrm>
          <a:prstGeom prst="rect">
            <a:avLst/>
          </a:prstGeom>
          <a:solidFill>
            <a:srgbClr val="113B57"/>
          </a:solidFill>
        </p:spPr>
      </p:sp>
      <p:sp>
        <p:nvSpPr>
          <p:cNvPr id="6" name="TextBox 6"/>
          <p:cNvSpPr txBox="1"/>
          <p:nvPr/>
        </p:nvSpPr>
        <p:spPr>
          <a:xfrm>
            <a:off x="576321" y="1939083"/>
            <a:ext cx="4179611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60"/>
              </a:lnSpc>
              <a:spcBef>
                <a:spcPct val="0"/>
              </a:spcBef>
            </a:pPr>
            <a:r>
              <a:rPr lang="en-US" sz="3600" spc="-108" dirty="0">
                <a:solidFill>
                  <a:srgbClr val="113B57"/>
                </a:solidFill>
                <a:latin typeface="Clear Sans Regular"/>
              </a:rPr>
              <a:t>Les missions de FEDRIS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59947" y="3525609"/>
            <a:ext cx="1434531" cy="1765481"/>
            <a:chOff x="0" y="-66675"/>
            <a:chExt cx="3825415" cy="3772381"/>
          </a:xfrm>
        </p:grpSpPr>
        <p:sp>
          <p:nvSpPr>
            <p:cNvPr id="8" name="TextBox 8"/>
            <p:cNvSpPr txBox="1"/>
            <p:nvPr/>
          </p:nvSpPr>
          <p:spPr>
            <a:xfrm>
              <a:off x="0" y="1071652"/>
              <a:ext cx="3825415" cy="26340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75"/>
                </a:lnSpc>
              </a:pPr>
              <a:r>
                <a:rPr lang="fr-BE" sz="1000" spc="-9" dirty="0" err="1">
                  <a:solidFill>
                    <a:srgbClr val="F5F6F4"/>
                  </a:solidFill>
                  <a:latin typeface="Clear Sans Regular"/>
                </a:rPr>
                <a:t>Fedris</a:t>
              </a:r>
              <a:r>
                <a:rPr lang="fr-BE" sz="1000" spc="-9" dirty="0">
                  <a:solidFill>
                    <a:srgbClr val="F5F6F4"/>
                  </a:solidFill>
                  <a:latin typeface="Clear Sans Regular"/>
                </a:rPr>
                <a:t> veut contribuer à la prévention des maladies professionnelles et des accidents du travail, </a:t>
              </a:r>
              <a:r>
                <a:rPr lang="fr-BE" sz="1000" spc="-9" dirty="0">
                  <a:solidFill>
                    <a:schemeClr val="bg1"/>
                  </a:solidFill>
                  <a:latin typeface="Clear Sans Regular"/>
                </a:rPr>
                <a:t>ainsi qu’à la réintégration des victimes</a:t>
              </a:r>
              <a:endParaRPr lang="en-US" sz="1000" spc="-9" dirty="0">
                <a:solidFill>
                  <a:schemeClr val="bg1"/>
                </a:solidFill>
                <a:latin typeface="Clear Sans Regular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3825415" cy="10943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75"/>
                </a:lnSpc>
              </a:pPr>
              <a:r>
                <a:rPr lang="en-US" sz="1400" spc="-11" dirty="0">
                  <a:solidFill>
                    <a:srgbClr val="F5F6F4"/>
                  </a:solidFill>
                  <a:latin typeface="Clear Sans Bold Bold"/>
                </a:rPr>
                <a:t>PREVENIR &amp; REINTEGRER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029583" y="3525610"/>
            <a:ext cx="1514878" cy="1852023"/>
            <a:chOff x="-1" y="-66675"/>
            <a:chExt cx="4039673" cy="4938726"/>
          </a:xfrm>
        </p:grpSpPr>
        <p:sp>
          <p:nvSpPr>
            <p:cNvPr id="11" name="TextBox 11"/>
            <p:cNvSpPr txBox="1"/>
            <p:nvPr/>
          </p:nvSpPr>
          <p:spPr>
            <a:xfrm>
              <a:off x="-1" y="1348863"/>
              <a:ext cx="4039673" cy="35231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275"/>
                </a:lnSpc>
              </a:pPr>
              <a:r>
                <a:rPr lang="fr-BE" sz="1000" spc="-9" dirty="0">
                  <a:solidFill>
                    <a:schemeClr val="bg1"/>
                  </a:solidFill>
                  <a:latin typeface="Clear Sans Regular"/>
                </a:rPr>
                <a:t>Contrôle du respect de la réglementation et indemnisation des victimes (ou de leurs ayants droit) d’un accident du travail, d’une maladie professionnelle ou de l’amiante</a:t>
              </a:r>
              <a:endParaRPr lang="en-US" sz="1000" spc="-9" dirty="0">
                <a:solidFill>
                  <a:schemeClr val="bg1"/>
                </a:solidFill>
                <a:latin typeface="Clear Sans Regular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-1" y="-66675"/>
              <a:ext cx="3825414" cy="1094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75"/>
                </a:lnSpc>
              </a:pPr>
              <a:r>
                <a:rPr lang="en-US" sz="1400" spc="-11" dirty="0">
                  <a:solidFill>
                    <a:srgbClr val="F5F6F4"/>
                  </a:solidFill>
                  <a:latin typeface="Clear Sans Bold Bold"/>
                </a:rPr>
                <a:t>CONTROLER &amp; INDEMNISER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270232" y="3563610"/>
            <a:ext cx="1434531" cy="1148396"/>
            <a:chOff x="0" y="-66675"/>
            <a:chExt cx="3825415" cy="3062390"/>
          </a:xfrm>
        </p:grpSpPr>
        <p:sp>
          <p:nvSpPr>
            <p:cNvPr id="14" name="TextBox 14"/>
            <p:cNvSpPr txBox="1"/>
            <p:nvPr/>
          </p:nvSpPr>
          <p:spPr>
            <a:xfrm>
              <a:off x="0" y="817853"/>
              <a:ext cx="3825415" cy="2177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75"/>
                </a:lnSpc>
              </a:pPr>
              <a:r>
                <a:rPr lang="fr-BE" sz="1000" spc="-9" dirty="0">
                  <a:solidFill>
                    <a:schemeClr val="bg1"/>
                  </a:solidFill>
                  <a:latin typeface="Clear Sans Regular"/>
                </a:rPr>
                <a:t>Citoyen</a:t>
              </a:r>
            </a:p>
            <a:p>
              <a:pPr algn="ctr">
                <a:lnSpc>
                  <a:spcPts val="1275"/>
                </a:lnSpc>
              </a:pPr>
              <a:r>
                <a:rPr lang="fr-BE" sz="1000" spc="-9" dirty="0">
                  <a:solidFill>
                    <a:schemeClr val="bg1"/>
                  </a:solidFill>
                  <a:latin typeface="Clear Sans Regular"/>
                </a:rPr>
                <a:t>Entreprises</a:t>
              </a:r>
            </a:p>
            <a:p>
              <a:pPr algn="ctr">
                <a:lnSpc>
                  <a:spcPts val="1275"/>
                </a:lnSpc>
              </a:pPr>
              <a:r>
                <a:rPr lang="fr-BE" sz="1000" spc="-9" dirty="0">
                  <a:solidFill>
                    <a:schemeClr val="bg1"/>
                  </a:solidFill>
                  <a:latin typeface="Clear Sans Regular"/>
                </a:rPr>
                <a:t>Assureurs</a:t>
              </a:r>
            </a:p>
            <a:p>
              <a:pPr algn="ctr">
                <a:lnSpc>
                  <a:spcPts val="1275"/>
                </a:lnSpc>
              </a:pPr>
              <a:r>
                <a:rPr lang="fr-BE" sz="1000" spc="-9" dirty="0">
                  <a:solidFill>
                    <a:schemeClr val="bg1"/>
                  </a:solidFill>
                  <a:latin typeface="Clear Sans Regular"/>
                </a:rPr>
                <a:t>Autres institutions</a:t>
              </a:r>
            </a:p>
            <a:p>
              <a:pPr algn="ctr">
                <a:lnSpc>
                  <a:spcPts val="1275"/>
                </a:lnSpc>
              </a:pPr>
              <a:r>
                <a:rPr lang="fr-BE" sz="1000" spc="-9" dirty="0">
                  <a:solidFill>
                    <a:schemeClr val="bg1"/>
                  </a:solidFill>
                  <a:latin typeface="Clear Sans Regular"/>
                </a:rPr>
                <a:t>Ministre de tutelle</a:t>
              </a:r>
              <a:endParaRPr lang="en-US" sz="1000" spc="-8" dirty="0">
                <a:solidFill>
                  <a:schemeClr val="bg1"/>
                </a:solidFill>
                <a:latin typeface="Clear Sans Regular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66675"/>
              <a:ext cx="3825415" cy="5471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75"/>
                </a:lnSpc>
              </a:pPr>
              <a:r>
                <a:rPr lang="en-US" sz="1400" spc="-11" dirty="0">
                  <a:solidFill>
                    <a:srgbClr val="F5F6F4"/>
                  </a:solidFill>
                  <a:latin typeface="Clear Sans Bold Bold"/>
                </a:rPr>
                <a:t>INFORMER</a:t>
              </a:r>
            </a:p>
          </p:txBody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679184" y="6000750"/>
            <a:ext cx="1221199" cy="85942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8629650" y="1192530"/>
            <a:ext cx="179070" cy="179070"/>
            <a:chOff x="0" y="0"/>
            <a:chExt cx="477520" cy="477520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477520" cy="77593"/>
              <a:chOff x="0" y="0"/>
              <a:chExt cx="1913890" cy="31099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913890" cy="3109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3109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310990"/>
                    </a:lnTo>
                    <a:lnTo>
                      <a:pt x="0" y="310990"/>
                    </a:lnTo>
                    <a:close/>
                  </a:path>
                </a:pathLst>
              </a:custGeom>
              <a:solidFill>
                <a:srgbClr val="113B57"/>
              </a:solidFill>
            </p:spPr>
          </p:sp>
        </p:grpSp>
        <p:grpSp>
          <p:nvGrpSpPr>
            <p:cNvPr id="20" name="Group 20"/>
            <p:cNvGrpSpPr/>
            <p:nvPr/>
          </p:nvGrpSpPr>
          <p:grpSpPr>
            <a:xfrm>
              <a:off x="0" y="199964"/>
              <a:ext cx="477520" cy="77593"/>
              <a:chOff x="0" y="0"/>
              <a:chExt cx="1913890" cy="31099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913890" cy="3109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3109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310990"/>
                    </a:lnTo>
                    <a:lnTo>
                      <a:pt x="0" y="310990"/>
                    </a:lnTo>
                    <a:close/>
                  </a:path>
                </a:pathLst>
              </a:custGeom>
              <a:solidFill>
                <a:srgbClr val="113B57"/>
              </a:solidFill>
            </p:spPr>
          </p:sp>
        </p:grpSp>
        <p:grpSp>
          <p:nvGrpSpPr>
            <p:cNvPr id="22" name="Group 22"/>
            <p:cNvGrpSpPr/>
            <p:nvPr/>
          </p:nvGrpSpPr>
          <p:grpSpPr>
            <a:xfrm>
              <a:off x="0" y="399927"/>
              <a:ext cx="477520" cy="77593"/>
              <a:chOff x="0" y="0"/>
              <a:chExt cx="1913890" cy="31099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913890" cy="3109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3109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310990"/>
                    </a:lnTo>
                    <a:lnTo>
                      <a:pt x="0" y="310990"/>
                    </a:lnTo>
                    <a:close/>
                  </a:path>
                </a:pathLst>
              </a:custGeom>
              <a:solidFill>
                <a:srgbClr val="113B57"/>
              </a:solidFill>
            </p:spPr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450580" y="1371600"/>
            <a:ext cx="179070" cy="179070"/>
            <a:chOff x="0" y="0"/>
            <a:chExt cx="477520" cy="47752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477520" cy="77593"/>
              <a:chOff x="0" y="0"/>
              <a:chExt cx="1913890" cy="31099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913890" cy="3109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3109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310990"/>
                    </a:lnTo>
                    <a:lnTo>
                      <a:pt x="0" y="310990"/>
                    </a:lnTo>
                    <a:close/>
                  </a:path>
                </a:pathLst>
              </a:custGeom>
              <a:solidFill>
                <a:srgbClr val="F1630F"/>
              </a:solidFill>
            </p:spPr>
          </p:sp>
        </p:grpSp>
        <p:grpSp>
          <p:nvGrpSpPr>
            <p:cNvPr id="5" name="Group 5"/>
            <p:cNvGrpSpPr/>
            <p:nvPr/>
          </p:nvGrpSpPr>
          <p:grpSpPr>
            <a:xfrm>
              <a:off x="0" y="199964"/>
              <a:ext cx="477520" cy="77593"/>
              <a:chOff x="0" y="0"/>
              <a:chExt cx="1913890" cy="31099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913890" cy="3109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3109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310990"/>
                    </a:lnTo>
                    <a:lnTo>
                      <a:pt x="0" y="310990"/>
                    </a:lnTo>
                    <a:close/>
                  </a:path>
                </a:pathLst>
              </a:custGeom>
              <a:solidFill>
                <a:srgbClr val="F1630F"/>
              </a:solidFill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0" y="399927"/>
              <a:ext cx="477520" cy="77593"/>
              <a:chOff x="0" y="0"/>
              <a:chExt cx="1913890" cy="31099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913890" cy="3109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3109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310990"/>
                    </a:lnTo>
                    <a:lnTo>
                      <a:pt x="0" y="310990"/>
                    </a:lnTo>
                    <a:close/>
                  </a:path>
                </a:pathLst>
              </a:custGeom>
              <a:solidFill>
                <a:srgbClr val="F1630F"/>
              </a:solidFill>
            </p:spPr>
          </p:sp>
        </p:grpSp>
      </p:grpSp>
      <p:grpSp>
        <p:nvGrpSpPr>
          <p:cNvPr id="9" name="Group 9"/>
          <p:cNvGrpSpPr/>
          <p:nvPr/>
        </p:nvGrpSpPr>
        <p:grpSpPr>
          <a:xfrm>
            <a:off x="2029020" y="2306772"/>
            <a:ext cx="2106664" cy="3023419"/>
            <a:chOff x="0" y="0"/>
            <a:chExt cx="1425249" cy="155508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25249" cy="1555082"/>
            </a:xfrm>
            <a:custGeom>
              <a:avLst/>
              <a:gdLst/>
              <a:ahLst/>
              <a:cxnLst/>
              <a:rect l="l" t="t" r="r" b="b"/>
              <a:pathLst>
                <a:path w="1425249" h="1555082">
                  <a:moveTo>
                    <a:pt x="1300789" y="1555081"/>
                  </a:moveTo>
                  <a:lnTo>
                    <a:pt x="124460" y="1555081"/>
                  </a:lnTo>
                  <a:cubicBezTo>
                    <a:pt x="55880" y="1555081"/>
                    <a:pt x="0" y="1499201"/>
                    <a:pt x="0" y="143062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00789" y="0"/>
                  </a:lnTo>
                  <a:cubicBezTo>
                    <a:pt x="1369369" y="0"/>
                    <a:pt x="1425249" y="55880"/>
                    <a:pt x="1425249" y="124460"/>
                  </a:cubicBezTo>
                  <a:lnTo>
                    <a:pt x="1425249" y="1430621"/>
                  </a:lnTo>
                  <a:cubicBezTo>
                    <a:pt x="1425249" y="1499202"/>
                    <a:pt x="1369369" y="1555082"/>
                    <a:pt x="1300789" y="1555082"/>
                  </a:cubicBezTo>
                  <a:close/>
                </a:path>
              </a:pathLst>
            </a:custGeom>
            <a:solidFill>
              <a:srgbClr val="B7D6DF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4246161" y="2306772"/>
            <a:ext cx="2106664" cy="3023418"/>
            <a:chOff x="0" y="0"/>
            <a:chExt cx="1425249" cy="155508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25249" cy="1555082"/>
            </a:xfrm>
            <a:custGeom>
              <a:avLst/>
              <a:gdLst/>
              <a:ahLst/>
              <a:cxnLst/>
              <a:rect l="l" t="t" r="r" b="b"/>
              <a:pathLst>
                <a:path w="1425249" h="1555082">
                  <a:moveTo>
                    <a:pt x="1300789" y="1555081"/>
                  </a:moveTo>
                  <a:lnTo>
                    <a:pt x="124460" y="1555081"/>
                  </a:lnTo>
                  <a:cubicBezTo>
                    <a:pt x="55880" y="1555081"/>
                    <a:pt x="0" y="1499201"/>
                    <a:pt x="0" y="143062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00789" y="0"/>
                  </a:lnTo>
                  <a:cubicBezTo>
                    <a:pt x="1369369" y="0"/>
                    <a:pt x="1425249" y="55880"/>
                    <a:pt x="1425249" y="124460"/>
                  </a:cubicBezTo>
                  <a:lnTo>
                    <a:pt x="1425249" y="1430621"/>
                  </a:lnTo>
                  <a:cubicBezTo>
                    <a:pt x="1425249" y="1499202"/>
                    <a:pt x="1369369" y="1555082"/>
                    <a:pt x="1300789" y="1555082"/>
                  </a:cubicBezTo>
                  <a:close/>
                </a:path>
              </a:pathLst>
            </a:custGeom>
            <a:solidFill>
              <a:srgbClr val="B7D6DF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4182951" y="2457865"/>
            <a:ext cx="384719" cy="3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40"/>
              </a:lnSpc>
              <a:spcBef>
                <a:spcPct val="0"/>
              </a:spcBef>
            </a:pPr>
            <a:endParaRPr sz="900"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134561" y="5374463"/>
            <a:ext cx="742193" cy="522319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6433451" y="2283912"/>
            <a:ext cx="2106664" cy="3023418"/>
            <a:chOff x="0" y="0"/>
            <a:chExt cx="1425249" cy="157054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25249" cy="1570547"/>
            </a:xfrm>
            <a:custGeom>
              <a:avLst/>
              <a:gdLst/>
              <a:ahLst/>
              <a:cxnLst/>
              <a:rect l="l" t="t" r="r" b="b"/>
              <a:pathLst>
                <a:path w="1425249" h="1570547">
                  <a:moveTo>
                    <a:pt x="1300789" y="1570547"/>
                  </a:moveTo>
                  <a:lnTo>
                    <a:pt x="124460" y="1570547"/>
                  </a:lnTo>
                  <a:cubicBezTo>
                    <a:pt x="55880" y="1570547"/>
                    <a:pt x="0" y="1514667"/>
                    <a:pt x="0" y="144608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00789" y="0"/>
                  </a:lnTo>
                  <a:cubicBezTo>
                    <a:pt x="1369369" y="0"/>
                    <a:pt x="1425249" y="55880"/>
                    <a:pt x="1425249" y="124460"/>
                  </a:cubicBezTo>
                  <a:lnTo>
                    <a:pt x="1425249" y="1446087"/>
                  </a:lnTo>
                  <a:cubicBezTo>
                    <a:pt x="1425249" y="1514667"/>
                    <a:pt x="1369369" y="1570547"/>
                    <a:pt x="1300789" y="1570547"/>
                  </a:cubicBezTo>
                  <a:close/>
                </a:path>
              </a:pathLst>
            </a:custGeom>
            <a:solidFill>
              <a:srgbClr val="B7D6DF"/>
            </a:solidFill>
          </p:spPr>
        </p:sp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543626" y="2427613"/>
            <a:ext cx="501397" cy="501397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612560" y="2468930"/>
            <a:ext cx="363529" cy="354276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329705" y="2401138"/>
            <a:ext cx="484590" cy="48459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447105" y="2452878"/>
            <a:ext cx="324276" cy="371566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223383" y="2401138"/>
            <a:ext cx="489858" cy="489858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9"/>
          <a:srcRect l="36708" r="35605"/>
          <a:stretch>
            <a:fillRect/>
          </a:stretch>
        </p:blipFill>
        <p:spPr>
          <a:xfrm>
            <a:off x="-20804" y="857250"/>
            <a:ext cx="1902776" cy="5143501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2223383" y="2421301"/>
            <a:ext cx="426407" cy="336474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2113036" y="3179076"/>
            <a:ext cx="1902776" cy="2135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94310" lvl="1" indent="-97155">
              <a:lnSpc>
                <a:spcPts val="1440"/>
              </a:lnSpc>
              <a:buFont typeface="Arial"/>
              <a:buChar char="•"/>
            </a:pPr>
            <a:r>
              <a:rPr lang="fr-BE" sz="900" spc="18" dirty="0">
                <a:solidFill>
                  <a:srgbClr val="3D4248"/>
                </a:solidFill>
                <a:latin typeface="Clear Sans Regular"/>
              </a:rPr>
              <a:t>Conseils gratuits en matière de prévention (employeurs)</a:t>
            </a:r>
          </a:p>
          <a:p>
            <a:pPr marL="194310" lvl="1" indent="-97155">
              <a:lnSpc>
                <a:spcPts val="1440"/>
              </a:lnSpc>
              <a:buFont typeface="Arial"/>
              <a:buChar char="•"/>
            </a:pPr>
            <a:r>
              <a:rPr lang="fr-BE" sz="900" spc="18" dirty="0">
                <a:solidFill>
                  <a:srgbClr val="3D4248"/>
                </a:solidFill>
                <a:latin typeface="Clear Sans Regular"/>
              </a:rPr>
              <a:t>Examens de dépistage gratuits</a:t>
            </a:r>
          </a:p>
          <a:p>
            <a:pPr marL="194310" lvl="1" indent="-97155">
              <a:lnSpc>
                <a:spcPts val="1440"/>
              </a:lnSpc>
              <a:buFont typeface="Arial"/>
              <a:buChar char="•"/>
            </a:pPr>
            <a:r>
              <a:rPr lang="fr-BE" sz="900" spc="18" dirty="0">
                <a:solidFill>
                  <a:srgbClr val="3D4248"/>
                </a:solidFill>
                <a:latin typeface="Clear Sans Regular"/>
              </a:rPr>
              <a:t>Remboursement des vaccins</a:t>
            </a:r>
          </a:p>
          <a:p>
            <a:pPr marL="194310" lvl="1" indent="-97155">
              <a:lnSpc>
                <a:spcPts val="1440"/>
              </a:lnSpc>
              <a:buFont typeface="Arial"/>
              <a:buChar char="•"/>
            </a:pPr>
            <a:r>
              <a:rPr lang="fr-BE" sz="900" spc="18" dirty="0">
                <a:solidFill>
                  <a:srgbClr val="3D4248"/>
                </a:solidFill>
                <a:latin typeface="Clear Sans Regular"/>
              </a:rPr>
              <a:t>Ecartement temporaire ou permanent du lieu de travail</a:t>
            </a:r>
          </a:p>
          <a:p>
            <a:pPr marL="194310" lvl="1" indent="-97155">
              <a:lnSpc>
                <a:spcPts val="1440"/>
              </a:lnSpc>
              <a:buFont typeface="Arial"/>
              <a:buChar char="•"/>
            </a:pPr>
            <a:r>
              <a:rPr lang="fr-BE" sz="900" spc="18" dirty="0">
                <a:solidFill>
                  <a:srgbClr val="3D4248"/>
                </a:solidFill>
                <a:latin typeface="Clear Sans Regular"/>
              </a:rPr>
              <a:t>Programmes spécifiques</a:t>
            </a:r>
          </a:p>
          <a:p>
            <a:pPr marL="194310" lvl="1" indent="-97155">
              <a:lnSpc>
                <a:spcPts val="1440"/>
              </a:lnSpc>
              <a:buFont typeface="Arial"/>
              <a:buChar char="•"/>
            </a:pPr>
            <a:r>
              <a:rPr lang="fr-BE" sz="900" spc="18" dirty="0">
                <a:solidFill>
                  <a:srgbClr val="3D4248"/>
                </a:solidFill>
                <a:latin typeface="Clear Sans Regular"/>
              </a:rPr>
              <a:t>Courrier d’information aux employeurs</a:t>
            </a:r>
          </a:p>
          <a:p>
            <a:pPr marL="194310" lvl="1" indent="-97155">
              <a:lnSpc>
                <a:spcPts val="1440"/>
              </a:lnSpc>
              <a:buFont typeface="Arial"/>
              <a:buChar char="•"/>
            </a:pPr>
            <a:r>
              <a:rPr lang="fr-BE" sz="900" spc="18" dirty="0">
                <a:solidFill>
                  <a:srgbClr val="3D4248"/>
                </a:solidFill>
                <a:latin typeface="Clear Sans Regular"/>
              </a:rPr>
              <a:t>Risques aggravés</a:t>
            </a:r>
          </a:p>
          <a:p>
            <a:pPr marL="194310" lvl="1" indent="-97155">
              <a:lnSpc>
                <a:spcPts val="1440"/>
              </a:lnSpc>
              <a:buFont typeface="Arial"/>
              <a:buChar char="•"/>
            </a:pPr>
            <a:endParaRPr lang="fr-BE" sz="900" spc="18" dirty="0">
              <a:solidFill>
                <a:srgbClr val="3D4248"/>
              </a:solidFill>
              <a:latin typeface="Clear Sans Regular"/>
            </a:endParaRPr>
          </a:p>
          <a:p>
            <a:pPr marL="194310" lvl="1" indent="-97155">
              <a:lnSpc>
                <a:spcPts val="1440"/>
              </a:lnSpc>
              <a:buFont typeface="Arial"/>
              <a:buChar char="•"/>
            </a:pPr>
            <a:endParaRPr lang="en-US" sz="900" spc="18" dirty="0">
              <a:solidFill>
                <a:srgbClr val="3D4248"/>
              </a:solidFill>
              <a:latin typeface="Clear Sans Regular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2810243" y="2438213"/>
            <a:ext cx="1325442" cy="540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0"/>
              </a:lnSpc>
              <a:spcBef>
                <a:spcPct val="0"/>
              </a:spcBef>
            </a:pPr>
            <a:r>
              <a:rPr lang="en-US" sz="1600" spc="-16" dirty="0" err="1">
                <a:solidFill>
                  <a:schemeClr val="accent6">
                    <a:lumMod val="75000"/>
                  </a:schemeClr>
                </a:solidFill>
                <a:latin typeface="Clear Sans Regular Bold"/>
              </a:rPr>
              <a:t>Prévention</a:t>
            </a:r>
            <a:r>
              <a:rPr lang="en-US" sz="1600" spc="-16" dirty="0">
                <a:solidFill>
                  <a:schemeClr val="accent6">
                    <a:lumMod val="75000"/>
                  </a:schemeClr>
                </a:solidFill>
                <a:latin typeface="Clear Sans Regular Bold"/>
              </a:rPr>
              <a:t> &amp; </a:t>
            </a:r>
            <a:r>
              <a:rPr lang="en-US" sz="1600" spc="-16" dirty="0" err="1">
                <a:solidFill>
                  <a:schemeClr val="accent6">
                    <a:lumMod val="75000"/>
                  </a:schemeClr>
                </a:solidFill>
                <a:latin typeface="Clear Sans Regular Bold"/>
              </a:rPr>
              <a:t>Réintégration</a:t>
            </a:r>
            <a:endParaRPr lang="en-US" sz="1600" spc="-16" dirty="0">
              <a:solidFill>
                <a:schemeClr val="accent6">
                  <a:lumMod val="75000"/>
                </a:schemeClr>
              </a:solidFill>
              <a:latin typeface="Clear Sans Regular 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4329705" y="3179076"/>
            <a:ext cx="1902776" cy="1417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94310" lvl="1" indent="-97155">
              <a:lnSpc>
                <a:spcPts val="1440"/>
              </a:lnSpc>
              <a:buFont typeface="Arial"/>
              <a:buChar char="•"/>
            </a:pPr>
            <a:r>
              <a:rPr lang="fr-BE" sz="900" spc="18" dirty="0">
                <a:solidFill>
                  <a:schemeClr val="tx2">
                    <a:lumMod val="50000"/>
                  </a:schemeClr>
                </a:solidFill>
                <a:latin typeface="Clear Sans Regular"/>
              </a:rPr>
              <a:t>Contrôle du respect de la législation (entreprises d’assurance et employeurs)</a:t>
            </a:r>
          </a:p>
          <a:p>
            <a:pPr marL="194310" lvl="1" indent="-97155">
              <a:lnSpc>
                <a:spcPts val="1440"/>
              </a:lnSpc>
              <a:buFont typeface="Arial"/>
              <a:buChar char="•"/>
            </a:pPr>
            <a:r>
              <a:rPr lang="fr-BE" sz="900" spc="18" dirty="0">
                <a:solidFill>
                  <a:schemeClr val="tx2">
                    <a:lumMod val="50000"/>
                  </a:schemeClr>
                </a:solidFill>
                <a:latin typeface="Clear Sans Regular"/>
              </a:rPr>
              <a:t>Indemnisation des maladies professionnelles</a:t>
            </a:r>
          </a:p>
          <a:p>
            <a:pPr marL="194310" lvl="1" indent="-97155">
              <a:lnSpc>
                <a:spcPts val="1440"/>
              </a:lnSpc>
              <a:buFont typeface="Arial"/>
              <a:buChar char="•"/>
            </a:pPr>
            <a:r>
              <a:rPr lang="fr-BE" sz="900" spc="18" dirty="0">
                <a:solidFill>
                  <a:schemeClr val="tx2">
                    <a:lumMod val="50000"/>
                  </a:schemeClr>
                </a:solidFill>
                <a:latin typeface="Clear Sans Regular"/>
              </a:rPr>
              <a:t>Assureur (marins)</a:t>
            </a:r>
          </a:p>
          <a:p>
            <a:pPr marL="194310" lvl="1" indent="-97155">
              <a:lnSpc>
                <a:spcPts val="1440"/>
              </a:lnSpc>
              <a:buFont typeface="Arial"/>
              <a:buChar char="•"/>
            </a:pPr>
            <a:r>
              <a:rPr lang="fr-BE" sz="900" spc="18" dirty="0">
                <a:solidFill>
                  <a:schemeClr val="tx2">
                    <a:lumMod val="50000"/>
                  </a:schemeClr>
                </a:solidFill>
                <a:latin typeface="Clear Sans Regular"/>
              </a:rPr>
              <a:t>Fonds de garantie AT</a:t>
            </a:r>
          </a:p>
          <a:p>
            <a:pPr marL="194310" lvl="1" indent="-97155">
              <a:lnSpc>
                <a:spcPts val="1440"/>
              </a:lnSpc>
              <a:buFont typeface="Arial"/>
              <a:buChar char="•"/>
            </a:pPr>
            <a:r>
              <a:rPr lang="fr-BE" sz="900" spc="18" dirty="0">
                <a:solidFill>
                  <a:schemeClr val="tx2">
                    <a:lumMod val="50000"/>
                  </a:schemeClr>
                </a:solidFill>
                <a:latin typeface="Clear Sans Regular"/>
              </a:rPr>
              <a:t>Fonds amiante</a:t>
            </a:r>
            <a:endParaRPr lang="en-US" sz="900" spc="18" dirty="0">
              <a:solidFill>
                <a:schemeClr val="tx2">
                  <a:lumMod val="50000"/>
                </a:schemeClr>
              </a:solidFill>
              <a:latin typeface="Clear Sans Regular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6543626" y="3189734"/>
            <a:ext cx="1902776" cy="1058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94310" lvl="1" indent="-97155">
              <a:lnSpc>
                <a:spcPts val="1440"/>
              </a:lnSpc>
              <a:buFont typeface="Arial"/>
              <a:buChar char="•"/>
            </a:pPr>
            <a:r>
              <a:rPr lang="fr-BE" sz="900" spc="18" dirty="0">
                <a:solidFill>
                  <a:srgbClr val="3D4248"/>
                </a:solidFill>
                <a:latin typeface="Clear Sans Regular"/>
              </a:rPr>
              <a:t>Droits en tant que victime</a:t>
            </a:r>
          </a:p>
          <a:p>
            <a:pPr marL="194310" lvl="1" indent="-97155">
              <a:lnSpc>
                <a:spcPts val="1440"/>
              </a:lnSpc>
              <a:buFont typeface="Arial"/>
              <a:buChar char="•"/>
            </a:pPr>
            <a:r>
              <a:rPr lang="fr-BE" sz="900" spc="18" dirty="0">
                <a:solidFill>
                  <a:srgbClr val="3D4248"/>
                </a:solidFill>
                <a:latin typeface="Clear Sans Regular"/>
              </a:rPr>
              <a:t>Obligations en tant qu'employeur</a:t>
            </a:r>
          </a:p>
          <a:p>
            <a:pPr marL="194310" lvl="1" indent="-97155">
              <a:lnSpc>
                <a:spcPts val="1440"/>
              </a:lnSpc>
              <a:buFont typeface="Arial"/>
              <a:buChar char="•"/>
            </a:pPr>
            <a:r>
              <a:rPr lang="fr-BE" sz="900" spc="18" dirty="0">
                <a:solidFill>
                  <a:srgbClr val="3D4248"/>
                </a:solidFill>
                <a:latin typeface="Clear Sans Regular"/>
              </a:rPr>
              <a:t>Campagnes de sensibilisation</a:t>
            </a:r>
          </a:p>
          <a:p>
            <a:pPr marL="194310" lvl="1" indent="-97155">
              <a:lnSpc>
                <a:spcPts val="1440"/>
              </a:lnSpc>
              <a:buFont typeface="Arial"/>
              <a:buChar char="•"/>
            </a:pPr>
            <a:r>
              <a:rPr lang="fr-BE" sz="900" spc="18" dirty="0">
                <a:solidFill>
                  <a:srgbClr val="3D4248"/>
                </a:solidFill>
                <a:latin typeface="Clear Sans Regular"/>
              </a:rPr>
              <a:t>Statistiques sur les risques professionnels</a:t>
            </a:r>
            <a:endParaRPr lang="en-US" sz="900" spc="18" dirty="0">
              <a:solidFill>
                <a:srgbClr val="3D4248"/>
              </a:solidFill>
              <a:latin typeface="Clear Sans Regular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4898458" y="2438213"/>
            <a:ext cx="1782422" cy="540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0"/>
              </a:lnSpc>
              <a:spcBef>
                <a:spcPct val="0"/>
              </a:spcBef>
            </a:pPr>
            <a:r>
              <a:rPr lang="en-US" sz="1600" spc="-16" dirty="0" err="1">
                <a:solidFill>
                  <a:srgbClr val="F1630F"/>
                </a:solidFill>
                <a:latin typeface="Clear Sans Regular Bold"/>
              </a:rPr>
              <a:t>Contrôle</a:t>
            </a:r>
            <a:r>
              <a:rPr lang="en-US" sz="1600" spc="-16" dirty="0">
                <a:solidFill>
                  <a:srgbClr val="F1630F"/>
                </a:solidFill>
                <a:latin typeface="Clear Sans Regular Bold"/>
              </a:rPr>
              <a:t> &amp; </a:t>
            </a:r>
            <a:r>
              <a:rPr lang="en-US" sz="1600" spc="-16" dirty="0" err="1">
                <a:solidFill>
                  <a:srgbClr val="F1630F"/>
                </a:solidFill>
                <a:latin typeface="Clear Sans Regular Bold"/>
              </a:rPr>
              <a:t>indemnisation</a:t>
            </a:r>
            <a:endParaRPr lang="en-US" sz="1600" spc="-16" dirty="0">
              <a:solidFill>
                <a:srgbClr val="F1630F"/>
              </a:solidFill>
              <a:latin typeface="Clear Sans Regular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7164988" y="2467390"/>
            <a:ext cx="1782422" cy="258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0"/>
              </a:lnSpc>
              <a:spcBef>
                <a:spcPct val="0"/>
              </a:spcBef>
            </a:pPr>
            <a:r>
              <a:rPr lang="en-US" sz="1600" spc="-16" dirty="0">
                <a:solidFill>
                  <a:srgbClr val="F1630F"/>
                </a:solidFill>
                <a:latin typeface="Clear Sans Regular Bold"/>
              </a:rPr>
              <a:t>Information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130964" y="1404938"/>
            <a:ext cx="5666249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60"/>
              </a:lnSpc>
              <a:spcBef>
                <a:spcPct val="0"/>
              </a:spcBef>
            </a:pPr>
            <a:r>
              <a:rPr lang="en-US" sz="3600" spc="-108" dirty="0">
                <a:solidFill>
                  <a:srgbClr val="113B57"/>
                </a:solidFill>
                <a:latin typeface="Clear Sans Regular"/>
              </a:rPr>
              <a:t>Nos services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dirty="0"/>
              <a:t>Les Missions de </a:t>
            </a:r>
            <a:r>
              <a:rPr lang="nl-BE" dirty="0" err="1"/>
              <a:t>fedris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2608263" y="1451113"/>
            <a:ext cx="6130925" cy="3958014"/>
          </a:xfrm>
        </p:spPr>
        <p:txBody>
          <a:bodyPr/>
          <a:lstStyle/>
          <a:p>
            <a:endParaRPr lang="nl-BE" dirty="0"/>
          </a:p>
          <a:p>
            <a:endParaRPr lang="nl-BE" dirty="0"/>
          </a:p>
          <a:p>
            <a:r>
              <a:rPr lang="nl-BE" sz="2000" dirty="0"/>
              <a:t>Prevention des maladies </a:t>
            </a:r>
            <a:r>
              <a:rPr lang="nl-BE" sz="2000" dirty="0" err="1"/>
              <a:t>liées</a:t>
            </a:r>
            <a:r>
              <a:rPr lang="nl-BE" sz="2000" dirty="0"/>
              <a:t> à la </a:t>
            </a:r>
            <a:r>
              <a:rPr lang="nl-BE" sz="2000" dirty="0" err="1"/>
              <a:t>profession</a:t>
            </a:r>
            <a:endParaRPr lang="nl-BE" sz="2000" dirty="0"/>
          </a:p>
          <a:p>
            <a:pPr marL="0" indent="0">
              <a:buNone/>
            </a:pPr>
            <a:endParaRPr lang="nl-BE" sz="2000" dirty="0"/>
          </a:p>
          <a:p>
            <a:r>
              <a:rPr lang="nl-BE" sz="2000" dirty="0"/>
              <a:t>Avis </a:t>
            </a:r>
            <a:r>
              <a:rPr lang="nl-BE" sz="2000" dirty="0" err="1"/>
              <a:t>préventif</a:t>
            </a:r>
            <a:endParaRPr lang="nl-BE" sz="2000" dirty="0"/>
          </a:p>
          <a:p>
            <a:pPr marL="0" indent="0">
              <a:buNone/>
            </a:pPr>
            <a:endParaRPr lang="nl-BE" sz="2000" dirty="0"/>
          </a:p>
          <a:p>
            <a:r>
              <a:rPr lang="nl-BE" sz="2000" dirty="0" err="1"/>
              <a:t>Réparation</a:t>
            </a:r>
            <a:r>
              <a:rPr lang="nl-BE" sz="2000" dirty="0"/>
              <a:t> des maladies </a:t>
            </a:r>
            <a:r>
              <a:rPr lang="nl-BE" sz="2000" dirty="0" err="1"/>
              <a:t>professionelles</a:t>
            </a:r>
            <a:endParaRPr lang="nl-BE" sz="2000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94182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08119" y="837845"/>
            <a:ext cx="6131690" cy="887923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nl-BE" dirty="0" err="1"/>
              <a:t>Différences</a:t>
            </a:r>
            <a:r>
              <a:rPr lang="nl-BE" dirty="0"/>
              <a:t> </a:t>
            </a:r>
            <a:r>
              <a:rPr lang="nl-BE" dirty="0" err="1"/>
              <a:t>entre</a:t>
            </a:r>
            <a:r>
              <a:rPr lang="nl-BE" dirty="0"/>
              <a:t> </a:t>
            </a:r>
            <a:r>
              <a:rPr lang="nl-BE" dirty="0" err="1"/>
              <a:t>maladie</a:t>
            </a:r>
            <a:r>
              <a:rPr lang="nl-BE" dirty="0"/>
              <a:t> </a:t>
            </a:r>
            <a:r>
              <a:rPr lang="nl-BE" dirty="0" err="1"/>
              <a:t>professionnelle</a:t>
            </a:r>
            <a:r>
              <a:rPr lang="nl-BE" dirty="0"/>
              <a:t> et accident du </a:t>
            </a:r>
            <a:r>
              <a:rPr lang="nl-BE" dirty="0" err="1"/>
              <a:t>travail</a:t>
            </a:r>
            <a:endParaRPr lang="nl-BE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D3CEB69-FD29-4FFA-98DF-FABE2BDD6D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025353"/>
              </p:ext>
            </p:extLst>
          </p:nvPr>
        </p:nvGraphicFramePr>
        <p:xfrm>
          <a:off x="2608119" y="2274587"/>
          <a:ext cx="5849620" cy="29260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{C4B1156A-380E-4F78-BDF5-A606A8083BF9}</a:tableStyleId>
              </a:tblPr>
              <a:tblGrid>
                <a:gridCol w="2924810">
                  <a:extLst>
                    <a:ext uri="{9D8B030D-6E8A-4147-A177-3AD203B41FA5}">
                      <a16:colId xmlns:a16="http://schemas.microsoft.com/office/drawing/2014/main" val="2534273734"/>
                    </a:ext>
                  </a:extLst>
                </a:gridCol>
                <a:gridCol w="2924810">
                  <a:extLst>
                    <a:ext uri="{9D8B030D-6E8A-4147-A177-3AD203B41FA5}">
                      <a16:colId xmlns:a16="http://schemas.microsoft.com/office/drawing/2014/main" val="29073977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 dirty="0">
                          <a:effectLst/>
                        </a:rPr>
                        <a:t>ACCIDENT DU TRAVAIL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 dirty="0">
                          <a:effectLst/>
                        </a:rPr>
                        <a:t> </a:t>
                      </a:r>
                      <a:endParaRPr lang="fr-B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MALADIE PROFESSIONNELLE</a:t>
                      </a:r>
                      <a:endParaRPr lang="fr-B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1557163"/>
                  </a:ext>
                </a:extLst>
              </a:tr>
              <a:tr h="65567"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 </a:t>
                      </a:r>
                      <a:endParaRPr lang="fr-B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 </a:t>
                      </a:r>
                      <a:endParaRPr lang="fr-B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5272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457200" algn="l"/>
                          <a:tab pos="1028700" algn="l"/>
                        </a:tabLst>
                      </a:pPr>
                      <a:r>
                        <a:rPr lang="fr-BE" sz="1200" dirty="0">
                          <a:effectLst/>
                        </a:rPr>
                        <a:t>Intervention d’une cause extérieure</a:t>
                      </a:r>
                      <a:endParaRPr lang="fr-B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457200" algn="l"/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Exercice normal de l’activité professionnelle</a:t>
                      </a:r>
                    </a:p>
                    <a:p>
                      <a:pPr marL="228600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 </a:t>
                      </a:r>
                      <a:endParaRPr lang="fr-B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09436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457200" algn="l"/>
                          <a:tab pos="1028700" algn="l"/>
                        </a:tabLst>
                      </a:pPr>
                      <a:r>
                        <a:rPr lang="fr-BE" sz="1200" dirty="0">
                          <a:effectLst/>
                        </a:rPr>
                        <a:t>Evènement localisé dans le temps et l’espace</a:t>
                      </a:r>
                      <a:endParaRPr lang="fr-B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457200" algn="l"/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Point de départ pas toujours identifiable</a:t>
                      </a:r>
                    </a:p>
                    <a:p>
                      <a:pPr marL="228600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 </a:t>
                      </a:r>
                      <a:endParaRPr lang="fr-B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36983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457200" algn="l"/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Evènement soudain</a:t>
                      </a:r>
                      <a:endParaRPr lang="fr-B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457200" algn="l"/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Apparition de la maladie après un délai parfois très long</a:t>
                      </a:r>
                    </a:p>
                    <a:p>
                      <a:pPr marL="228600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 </a:t>
                      </a:r>
                      <a:endParaRPr lang="fr-B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20800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457200" algn="l"/>
                          <a:tab pos="1028700" algn="l"/>
                        </a:tabLst>
                      </a:pPr>
                      <a:r>
                        <a:rPr lang="fr-BE" sz="1200" dirty="0">
                          <a:effectLst/>
                        </a:rPr>
                        <a:t>Pas d’écartement possible</a:t>
                      </a:r>
                      <a:endParaRPr lang="fr-B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457200" algn="l"/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Possibilité d’écartement du milieu nocif</a:t>
                      </a:r>
                      <a:endParaRPr lang="fr-B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511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 dirty="0">
                          <a:effectLst/>
                        </a:rPr>
                        <a:t> </a:t>
                      </a:r>
                      <a:endParaRPr lang="fr-B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 dirty="0">
                          <a:effectLst/>
                        </a:rPr>
                        <a:t> </a:t>
                      </a:r>
                      <a:endParaRPr lang="fr-B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7266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9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08119" y="837845"/>
            <a:ext cx="6131690" cy="887923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nl-BE" dirty="0" err="1"/>
              <a:t>Réparation</a:t>
            </a:r>
            <a:r>
              <a:rPr lang="nl-BE" dirty="0"/>
              <a:t> des </a:t>
            </a:r>
            <a:br>
              <a:rPr lang="nl-BE" dirty="0"/>
            </a:br>
            <a:r>
              <a:rPr lang="nl-BE" dirty="0"/>
              <a:t>maladies </a:t>
            </a:r>
            <a:r>
              <a:rPr lang="nl-BE" dirty="0" err="1"/>
              <a:t>professionnelles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2608119" y="1914752"/>
            <a:ext cx="6130925" cy="2484300"/>
          </a:xfrm>
        </p:spPr>
        <p:txBody>
          <a:bodyPr/>
          <a:lstStyle/>
          <a:p>
            <a:r>
              <a:rPr lang="nl-BE" dirty="0" err="1"/>
              <a:t>Personnel</a:t>
            </a:r>
            <a:r>
              <a:rPr lang="nl-BE" dirty="0"/>
              <a:t> </a:t>
            </a:r>
            <a:r>
              <a:rPr lang="nl-BE" dirty="0" err="1"/>
              <a:t>concerné</a:t>
            </a:r>
            <a:endParaRPr lang="nl-BE" dirty="0"/>
          </a:p>
          <a:p>
            <a:endParaRPr lang="nl-BE" dirty="0"/>
          </a:p>
          <a:p>
            <a:pPr lvl="1"/>
            <a:r>
              <a:rPr lang="fr-BE" dirty="0"/>
              <a:t>travailler dans le secteur privé ou dans une administration provinciale ou locale</a:t>
            </a:r>
            <a:endParaRPr lang="nl-BE" dirty="0"/>
          </a:p>
          <a:p>
            <a:pPr lvl="2"/>
            <a:r>
              <a:rPr lang="nl-BE" dirty="0"/>
              <a:t>Accompagnement </a:t>
            </a:r>
            <a:r>
              <a:rPr lang="nl-BE" dirty="0" err="1"/>
              <a:t>d’un</a:t>
            </a:r>
            <a:r>
              <a:rPr lang="nl-BE" dirty="0"/>
              <a:t> </a:t>
            </a:r>
            <a:r>
              <a:rPr lang="nl-BE" dirty="0" err="1"/>
              <a:t>médecin</a:t>
            </a:r>
            <a:endParaRPr lang="nl-BE" dirty="0"/>
          </a:p>
          <a:p>
            <a:pPr marL="222250" lvl="1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04004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08119" y="837845"/>
            <a:ext cx="6131690" cy="887923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nl-BE" dirty="0" err="1"/>
              <a:t>Réparation</a:t>
            </a:r>
            <a:r>
              <a:rPr lang="nl-BE" dirty="0"/>
              <a:t> des </a:t>
            </a:r>
            <a:br>
              <a:rPr lang="nl-BE" dirty="0"/>
            </a:br>
            <a:r>
              <a:rPr lang="nl-BE" dirty="0"/>
              <a:t>maladies </a:t>
            </a:r>
            <a:r>
              <a:rPr lang="nl-BE" dirty="0" err="1"/>
              <a:t>professionnelles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2608119" y="1914752"/>
            <a:ext cx="6130925" cy="2484300"/>
          </a:xfrm>
        </p:spPr>
        <p:txBody>
          <a:bodyPr/>
          <a:lstStyle/>
          <a:p>
            <a:r>
              <a:rPr lang="nl-BE" dirty="0" err="1"/>
              <a:t>Conditions</a:t>
            </a:r>
            <a:endParaRPr lang="nl-BE" dirty="0"/>
          </a:p>
          <a:p>
            <a:endParaRPr lang="nl-BE" dirty="0"/>
          </a:p>
          <a:p>
            <a:pPr lvl="1"/>
            <a:r>
              <a:rPr lang="nl-BE" dirty="0" err="1"/>
              <a:t>Être</a:t>
            </a:r>
            <a:r>
              <a:rPr lang="nl-BE" dirty="0"/>
              <a:t> en </a:t>
            </a:r>
            <a:r>
              <a:rPr lang="nl-BE" dirty="0" err="1"/>
              <a:t>ordre</a:t>
            </a:r>
            <a:r>
              <a:rPr lang="nl-BE" dirty="0"/>
              <a:t> </a:t>
            </a:r>
            <a:r>
              <a:rPr lang="nl-BE" dirty="0" err="1"/>
              <a:t>administrativement</a:t>
            </a:r>
            <a:endParaRPr lang="nl-BE" dirty="0"/>
          </a:p>
          <a:p>
            <a:pPr lvl="1"/>
            <a:endParaRPr lang="nl-BE" dirty="0"/>
          </a:p>
          <a:p>
            <a:pPr lvl="1"/>
            <a:r>
              <a:rPr lang="nl-BE" dirty="0" err="1"/>
              <a:t>Être</a:t>
            </a:r>
            <a:r>
              <a:rPr lang="nl-BE" dirty="0"/>
              <a:t> exposé à </a:t>
            </a:r>
            <a:r>
              <a:rPr lang="nl-BE" dirty="0" err="1"/>
              <a:t>un</a:t>
            </a:r>
            <a:r>
              <a:rPr lang="nl-BE" dirty="0"/>
              <a:t> </a:t>
            </a:r>
            <a:r>
              <a:rPr lang="nl-BE" dirty="0" err="1"/>
              <a:t>risque</a:t>
            </a:r>
            <a:r>
              <a:rPr lang="nl-BE" dirty="0"/>
              <a:t> </a:t>
            </a:r>
            <a:r>
              <a:rPr lang="nl-BE" dirty="0" err="1"/>
              <a:t>professionnel</a:t>
            </a:r>
            <a:endParaRPr lang="nl-BE" dirty="0"/>
          </a:p>
          <a:p>
            <a:pPr lvl="1"/>
            <a:endParaRPr lang="nl-BE" dirty="0"/>
          </a:p>
          <a:p>
            <a:pPr lvl="2"/>
            <a:r>
              <a:rPr lang="fr-BE" dirty="0"/>
              <a:t>L’exposition à l’influence nocive est inhérente à l’exercice de la profession</a:t>
            </a:r>
          </a:p>
          <a:p>
            <a:pPr lvl="2"/>
            <a:r>
              <a:rPr lang="fr-BE" dirty="0"/>
              <a:t>Cette exposition est nettement plus grande que celle subie par la population en général</a:t>
            </a:r>
            <a:endParaRPr lang="nl-BE" dirty="0"/>
          </a:p>
          <a:p>
            <a:pPr lvl="2"/>
            <a:r>
              <a:rPr lang="fr-BE" dirty="0"/>
              <a:t>Cette exposition est, selon les connaissances médicales généralement admises de nature à provoquer la maladie </a:t>
            </a:r>
          </a:p>
          <a:p>
            <a:pPr lvl="2"/>
            <a:endParaRPr lang="fr-BE" dirty="0"/>
          </a:p>
          <a:p>
            <a:pPr lvl="1"/>
            <a:r>
              <a:rPr lang="nl-BE" dirty="0" err="1"/>
              <a:t>Être</a:t>
            </a:r>
            <a:r>
              <a:rPr lang="nl-BE" dirty="0"/>
              <a:t> </a:t>
            </a:r>
            <a:r>
              <a:rPr lang="nl-BE" dirty="0" err="1"/>
              <a:t>atteint</a:t>
            </a:r>
            <a:r>
              <a:rPr lang="nl-BE" dirty="0"/>
              <a:t> de la </a:t>
            </a:r>
            <a:r>
              <a:rPr lang="nl-BE" dirty="0" err="1"/>
              <a:t>maladie</a:t>
            </a:r>
            <a:r>
              <a:rPr lang="nl-BE" dirty="0"/>
              <a:t> </a:t>
            </a:r>
            <a:r>
              <a:rPr lang="nl-BE" dirty="0" err="1"/>
              <a:t>liée</a:t>
            </a:r>
            <a:r>
              <a:rPr lang="nl-BE" dirty="0"/>
              <a:t> à </a:t>
            </a:r>
            <a:r>
              <a:rPr lang="nl-BE" dirty="0" err="1"/>
              <a:t>l’agent</a:t>
            </a:r>
            <a:r>
              <a:rPr lang="nl-BE" dirty="0"/>
              <a:t> </a:t>
            </a:r>
            <a:r>
              <a:rPr lang="nl-BE" dirty="0" err="1"/>
              <a:t>nocif</a:t>
            </a:r>
            <a:endParaRPr lang="nl-BE" dirty="0"/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03917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08119" y="837845"/>
            <a:ext cx="6131690" cy="887923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nl-BE" dirty="0" err="1"/>
              <a:t>Réparation</a:t>
            </a:r>
            <a:r>
              <a:rPr lang="nl-BE" dirty="0"/>
              <a:t> des </a:t>
            </a:r>
            <a:br>
              <a:rPr lang="nl-BE" dirty="0"/>
            </a:br>
            <a:r>
              <a:rPr lang="nl-BE" dirty="0"/>
              <a:t>maladies </a:t>
            </a:r>
            <a:r>
              <a:rPr lang="nl-BE" dirty="0" err="1"/>
              <a:t>professionnelles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2608119" y="1914752"/>
            <a:ext cx="6130925" cy="2484300"/>
          </a:xfrm>
        </p:spPr>
        <p:txBody>
          <a:bodyPr/>
          <a:lstStyle/>
          <a:p>
            <a:r>
              <a:rPr lang="nl-BE" dirty="0" err="1"/>
              <a:t>Dommages</a:t>
            </a:r>
            <a:r>
              <a:rPr lang="nl-BE" dirty="0"/>
              <a:t> </a:t>
            </a:r>
            <a:r>
              <a:rPr lang="nl-BE" dirty="0" err="1"/>
              <a:t>donnant</a:t>
            </a:r>
            <a:r>
              <a:rPr lang="nl-BE" dirty="0"/>
              <a:t> </a:t>
            </a:r>
            <a:r>
              <a:rPr lang="nl-BE" dirty="0" err="1"/>
              <a:t>lieu</a:t>
            </a:r>
            <a:r>
              <a:rPr lang="nl-BE" dirty="0"/>
              <a:t> à </a:t>
            </a:r>
            <a:r>
              <a:rPr lang="nl-BE" dirty="0" err="1"/>
              <a:t>réparation</a:t>
            </a:r>
            <a:endParaRPr lang="nl-BE" dirty="0"/>
          </a:p>
          <a:p>
            <a:endParaRPr lang="nl-BE" dirty="0"/>
          </a:p>
          <a:p>
            <a:pPr lvl="1"/>
            <a:r>
              <a:rPr lang="nl-BE" dirty="0" err="1"/>
              <a:t>L’incapacité</a:t>
            </a:r>
            <a:r>
              <a:rPr lang="nl-BE" dirty="0"/>
              <a:t> de </a:t>
            </a:r>
            <a:r>
              <a:rPr lang="nl-BE" dirty="0" err="1"/>
              <a:t>travail</a:t>
            </a:r>
            <a:r>
              <a:rPr lang="nl-BE" dirty="0"/>
              <a:t> (permanente </a:t>
            </a:r>
            <a:r>
              <a:rPr lang="nl-BE" dirty="0" err="1"/>
              <a:t>ou</a:t>
            </a:r>
            <a:r>
              <a:rPr lang="nl-BE" dirty="0"/>
              <a:t> temporaire)</a:t>
            </a:r>
          </a:p>
          <a:p>
            <a:pPr marL="222250" lvl="1" indent="0">
              <a:buNone/>
            </a:pPr>
            <a:endParaRPr lang="nl-BE" dirty="0"/>
          </a:p>
          <a:p>
            <a:pPr lvl="1"/>
            <a:r>
              <a:rPr lang="nl-BE" dirty="0"/>
              <a:t>La quote-part du </a:t>
            </a:r>
            <a:r>
              <a:rPr lang="nl-BE" dirty="0" err="1"/>
              <a:t>coût</a:t>
            </a:r>
            <a:r>
              <a:rPr lang="nl-BE" dirty="0"/>
              <a:t> des </a:t>
            </a:r>
            <a:r>
              <a:rPr lang="nl-BE" dirty="0" err="1"/>
              <a:t>soins</a:t>
            </a:r>
            <a:r>
              <a:rPr lang="nl-BE" dirty="0"/>
              <a:t> de santé</a:t>
            </a:r>
          </a:p>
          <a:p>
            <a:pPr marL="222250" lvl="1" indent="0">
              <a:buNone/>
            </a:pPr>
            <a:endParaRPr lang="nl-BE" dirty="0"/>
          </a:p>
          <a:p>
            <a:pPr lvl="1"/>
            <a:r>
              <a:rPr lang="nl-BE" dirty="0" err="1"/>
              <a:t>L’écartement</a:t>
            </a:r>
            <a:r>
              <a:rPr lang="nl-BE" dirty="0"/>
              <a:t> temporaire </a:t>
            </a:r>
            <a:r>
              <a:rPr lang="nl-BE" dirty="0" err="1"/>
              <a:t>ou</a:t>
            </a:r>
            <a:r>
              <a:rPr lang="nl-BE" dirty="0"/>
              <a:t> </a:t>
            </a:r>
            <a:r>
              <a:rPr lang="nl-BE" dirty="0" err="1"/>
              <a:t>définitif</a:t>
            </a:r>
            <a:endParaRPr lang="nl-BE" dirty="0"/>
          </a:p>
          <a:p>
            <a:pPr marL="222250" lvl="1" indent="0">
              <a:buNone/>
            </a:pPr>
            <a:endParaRPr lang="nl-BE" dirty="0"/>
          </a:p>
          <a:p>
            <a:pPr lvl="1"/>
            <a:r>
              <a:rPr lang="nl-BE" dirty="0"/>
              <a:t>Aide </a:t>
            </a:r>
            <a:r>
              <a:rPr lang="nl-BE" dirty="0" err="1"/>
              <a:t>d’une</a:t>
            </a:r>
            <a:r>
              <a:rPr lang="nl-BE" dirty="0"/>
              <a:t> </a:t>
            </a:r>
            <a:r>
              <a:rPr lang="nl-BE" dirty="0" err="1"/>
              <a:t>tierce</a:t>
            </a:r>
            <a:r>
              <a:rPr lang="nl-BE" dirty="0"/>
              <a:t> </a:t>
            </a:r>
            <a:r>
              <a:rPr lang="nl-BE" dirty="0" err="1"/>
              <a:t>personne</a:t>
            </a:r>
            <a:endParaRPr lang="nl-BE" dirty="0"/>
          </a:p>
          <a:p>
            <a:pPr marL="222250" lvl="1" indent="0">
              <a:buNone/>
            </a:pPr>
            <a:endParaRPr lang="nl-BE" dirty="0"/>
          </a:p>
          <a:p>
            <a:pPr lvl="1"/>
            <a:r>
              <a:rPr lang="nl-BE" dirty="0"/>
              <a:t>Le </a:t>
            </a:r>
            <a:r>
              <a:rPr lang="nl-BE" dirty="0" err="1"/>
              <a:t>décès</a:t>
            </a:r>
            <a:r>
              <a:rPr lang="nl-BE" dirty="0"/>
              <a:t> de la </a:t>
            </a:r>
            <a:r>
              <a:rPr lang="nl-BE" dirty="0" err="1"/>
              <a:t>victime</a:t>
            </a:r>
            <a:endParaRPr lang="nl-BE" dirty="0"/>
          </a:p>
          <a:p>
            <a:pPr lvl="1"/>
            <a:endParaRPr lang="nl-BE" dirty="0"/>
          </a:p>
          <a:p>
            <a:pPr lvl="1"/>
            <a:endParaRPr lang="nl-BE" dirty="0"/>
          </a:p>
          <a:p>
            <a:pPr marL="222250" lvl="1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86375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65405" y="837846"/>
            <a:ext cx="6474404" cy="547006"/>
          </a:xfrm>
        </p:spPr>
        <p:txBody>
          <a:bodyPr/>
          <a:lstStyle/>
          <a:p>
            <a:r>
              <a:rPr lang="fr-BE" dirty="0"/>
              <a:t>Contestation de la décision administrative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BE" dirty="0"/>
              <a:t>Introduction d’un recours auprès du tribunal du travail compétent dans l’année qui suit la date de la notification de la décision contestée.</a:t>
            </a:r>
          </a:p>
          <a:p>
            <a:pPr marL="0" indent="0">
              <a:buNone/>
            </a:pPr>
            <a:endParaRPr lang="fr-BE" dirty="0"/>
          </a:p>
          <a:p>
            <a:r>
              <a:rPr lang="fr-BE" dirty="0"/>
              <a:t>Ce recours doit être introduit par citation faite par l’intermédiaire d’un huissier de justice.</a:t>
            </a:r>
          </a:p>
          <a:p>
            <a:endParaRPr lang="fr-BE" dirty="0"/>
          </a:p>
          <a:p>
            <a:r>
              <a:rPr lang="fr-BE" dirty="0"/>
              <a:t>Les frais de procédure sont entièrement à charge de FEDRIS (sauf si l’action est téméraire et vexatoire), à l’exclusion toutefois des honoraires de l’avocat de la victime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28718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08119" y="837845"/>
            <a:ext cx="6131690" cy="887923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nl-BE" dirty="0" err="1"/>
              <a:t>Réparation</a:t>
            </a:r>
            <a:r>
              <a:rPr lang="nl-BE" dirty="0"/>
              <a:t> des </a:t>
            </a:r>
            <a:br>
              <a:rPr lang="nl-BE" dirty="0"/>
            </a:br>
            <a:r>
              <a:rPr lang="nl-BE" dirty="0"/>
              <a:t>maladies </a:t>
            </a:r>
            <a:r>
              <a:rPr lang="nl-BE" dirty="0" err="1"/>
              <a:t>professionnelles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2608119" y="1914752"/>
            <a:ext cx="6130925" cy="2484300"/>
          </a:xfrm>
        </p:spPr>
        <p:txBody>
          <a:bodyPr/>
          <a:lstStyle/>
          <a:p>
            <a:pPr lvl="1"/>
            <a:endParaRPr lang="nl-BE" dirty="0"/>
          </a:p>
          <a:p>
            <a:pPr lvl="1"/>
            <a:endParaRPr lang="nl-BE" dirty="0"/>
          </a:p>
          <a:p>
            <a:pPr marL="222250" lvl="1" indent="0">
              <a:buNone/>
            </a:pPr>
            <a:endParaRPr lang="nl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F749A8-1668-426A-8975-04594FAAB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034" y="1795527"/>
            <a:ext cx="6970635" cy="42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27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08119" y="837845"/>
            <a:ext cx="6131690" cy="887923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nl-BE" dirty="0" err="1"/>
              <a:t>Réparation</a:t>
            </a:r>
            <a:r>
              <a:rPr lang="nl-BE" dirty="0"/>
              <a:t> des </a:t>
            </a:r>
            <a:br>
              <a:rPr lang="nl-BE" dirty="0"/>
            </a:br>
            <a:r>
              <a:rPr lang="nl-BE" dirty="0"/>
              <a:t>maladies </a:t>
            </a:r>
            <a:r>
              <a:rPr lang="nl-BE" dirty="0" err="1"/>
              <a:t>professionnelles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2608119" y="1914752"/>
            <a:ext cx="6130925" cy="2484300"/>
          </a:xfrm>
        </p:spPr>
        <p:txBody>
          <a:bodyPr/>
          <a:lstStyle/>
          <a:p>
            <a:pPr lvl="1"/>
            <a:endParaRPr lang="nl-BE" dirty="0"/>
          </a:p>
          <a:p>
            <a:pPr marL="222250" lvl="1" indent="0">
              <a:buNone/>
            </a:pPr>
            <a:r>
              <a:rPr lang="fr-BE" dirty="0">
                <a:hlinkClick r:id="rId2"/>
              </a:rPr>
              <a:t>https://www.fedris.be/sites/default/files/501f_-_demande_de_reparation_dune_maladie_professionnelle_secteur_prive_5.pdf</a:t>
            </a:r>
            <a:endParaRPr lang="fr-BE" dirty="0"/>
          </a:p>
          <a:p>
            <a:pPr marL="222250" lvl="1" indent="0">
              <a:buNone/>
            </a:pPr>
            <a:endParaRPr lang="nl-BE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3419D88-76FE-4161-B38A-0D10DD476540}"/>
              </a:ext>
            </a:extLst>
          </p:cNvPr>
          <p:cNvGraphicFramePr>
            <a:graphicFrameLocks noGrp="1"/>
          </p:cNvGraphicFramePr>
          <p:nvPr/>
        </p:nvGraphicFramePr>
        <p:xfrm>
          <a:off x="2394012" y="3346635"/>
          <a:ext cx="6096000" cy="2971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5471625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29651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6133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08119" y="837845"/>
            <a:ext cx="6131690" cy="887923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nl-BE" dirty="0" err="1"/>
              <a:t>Réparation</a:t>
            </a:r>
            <a:r>
              <a:rPr lang="nl-BE" dirty="0"/>
              <a:t> des </a:t>
            </a:r>
            <a:br>
              <a:rPr lang="nl-BE" dirty="0"/>
            </a:br>
            <a:r>
              <a:rPr lang="nl-BE" dirty="0"/>
              <a:t>maladies </a:t>
            </a:r>
            <a:r>
              <a:rPr lang="nl-BE" dirty="0" err="1"/>
              <a:t>professionnelles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2608119" y="1914752"/>
            <a:ext cx="6130925" cy="2484300"/>
          </a:xfrm>
        </p:spPr>
        <p:txBody>
          <a:bodyPr/>
          <a:lstStyle/>
          <a:p>
            <a:pPr marL="222250" lvl="1" indent="0">
              <a:buNone/>
            </a:pPr>
            <a:r>
              <a:rPr lang="nl-BE" dirty="0">
                <a:hlinkClick r:id="rId2"/>
              </a:rPr>
              <a:t>https://www.fedris.be/sites/default/files/503_f_-_attestation_medicale_reparation_d_une_maladie_professionnelle_secteur_prive_4.pdf</a:t>
            </a:r>
            <a:endParaRPr lang="nl-BE" dirty="0"/>
          </a:p>
          <a:p>
            <a:pPr marL="222250" lvl="1" indent="0">
              <a:buNone/>
            </a:pPr>
            <a:endParaRPr lang="nl-BE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3419D88-76FE-4161-B38A-0D10DD476540}"/>
              </a:ext>
            </a:extLst>
          </p:cNvPr>
          <p:cNvGraphicFramePr>
            <a:graphicFrameLocks noGrp="1"/>
          </p:cNvGraphicFramePr>
          <p:nvPr/>
        </p:nvGraphicFramePr>
        <p:xfrm>
          <a:off x="2394012" y="3346635"/>
          <a:ext cx="6096000" cy="2971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5471625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29651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3658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08119" y="837845"/>
            <a:ext cx="6131690" cy="887923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nl-BE" dirty="0" err="1"/>
              <a:t>Réparation</a:t>
            </a:r>
            <a:r>
              <a:rPr lang="nl-BE" dirty="0"/>
              <a:t> des </a:t>
            </a:r>
            <a:br>
              <a:rPr lang="nl-BE" dirty="0"/>
            </a:br>
            <a:r>
              <a:rPr lang="nl-BE" dirty="0"/>
              <a:t>maladies </a:t>
            </a:r>
            <a:r>
              <a:rPr lang="nl-BE" dirty="0" err="1"/>
              <a:t>professionnelles</a:t>
            </a:r>
            <a:endParaRPr lang="nl-BE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A1A02AE-AA62-4462-852B-77C8FB3798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548648"/>
              </p:ext>
            </p:extLst>
          </p:nvPr>
        </p:nvGraphicFramePr>
        <p:xfrm>
          <a:off x="2393811" y="2044070"/>
          <a:ext cx="5849620" cy="355473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{F5AB1C69-6EDB-4FF4-983F-18BD219EF322}</a:tableStyleId>
              </a:tblPr>
              <a:tblGrid>
                <a:gridCol w="2924810">
                  <a:extLst>
                    <a:ext uri="{9D8B030D-6E8A-4147-A177-3AD203B41FA5}">
                      <a16:colId xmlns:a16="http://schemas.microsoft.com/office/drawing/2014/main" val="3903937886"/>
                    </a:ext>
                  </a:extLst>
                </a:gridCol>
                <a:gridCol w="2924810">
                  <a:extLst>
                    <a:ext uri="{9D8B030D-6E8A-4147-A177-3AD203B41FA5}">
                      <a16:colId xmlns:a16="http://schemas.microsoft.com/office/drawing/2014/main" val="38666125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endParaRPr lang="fr-BE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 dirty="0">
                          <a:effectLst/>
                        </a:rPr>
                        <a:t>SYSTEME LISTE</a:t>
                      </a:r>
                      <a:endParaRPr lang="fr-B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 dirty="0">
                          <a:effectLst/>
                        </a:rPr>
                        <a:t>SYSTEME HORS LISTE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 dirty="0">
                          <a:effectLst/>
                        </a:rPr>
                        <a:t> </a:t>
                      </a:r>
                      <a:endParaRPr lang="fr-B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2117607"/>
                  </a:ext>
                </a:extLst>
              </a:tr>
              <a:tr h="1990725"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 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457200" algn="l"/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Maladie se trouvant dans une liste publiée par AR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 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457200" algn="l"/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Exposition suffisante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 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457200" algn="l"/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Démonstration de la maladie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 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457200" algn="l"/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Dégage la victime de la preuve de causalité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 </a:t>
                      </a:r>
                      <a:endParaRPr lang="fr-B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 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457200" algn="l"/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Maladie ne se trouvant pas dans la liste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 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457200" algn="l"/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Preuve de l’exposition à apporter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 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457200" algn="l"/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Preuve de l’atteinte de la maladie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 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457200" algn="l"/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L’exercice de la profession doit être d’une manière directe et déterminante la cause de la maladie.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>
                          <a:effectLst/>
                        </a:rPr>
                        <a:t> </a:t>
                      </a:r>
                      <a:endParaRPr lang="fr-B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5590924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 dirty="0">
                          <a:effectLst/>
                        </a:rPr>
                        <a:t>Présomption légale de lien de causalité</a:t>
                      </a:r>
                      <a:endParaRPr lang="fr-B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5590" algn="l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 dirty="0">
                          <a:effectLst/>
                        </a:rPr>
                        <a:t>Preuve à la charge de la victime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1028700" algn="l"/>
                        </a:tabLst>
                      </a:pPr>
                      <a:r>
                        <a:rPr lang="fr-BE" sz="1200" dirty="0">
                          <a:effectLst/>
                        </a:rPr>
                        <a:t> </a:t>
                      </a:r>
                      <a:endParaRPr lang="fr-B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92779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1192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73643" y="837845"/>
            <a:ext cx="6466166" cy="887923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nl-BE" dirty="0" err="1"/>
              <a:t>Liste</a:t>
            </a:r>
            <a:r>
              <a:rPr lang="nl-BE" dirty="0"/>
              <a:t> des maladies </a:t>
            </a:r>
            <a:r>
              <a:rPr lang="nl-BE" dirty="0" err="1"/>
              <a:t>professionnelles</a:t>
            </a:r>
            <a:endParaRPr lang="nl-BE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A6C3308-BDA6-40C8-966B-0198ABED3B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BE" dirty="0">
                <a:hlinkClick r:id="rId2"/>
              </a:rPr>
              <a:t>https://www.fedris.be/sites/default/files/assets/liste_maladies_professionnelles_fnd_30-05-2024_0.pdf</a:t>
            </a:r>
            <a:endParaRPr lang="fr-BE" dirty="0"/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4725989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73643" y="837845"/>
            <a:ext cx="6466166" cy="887923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nl-BE" dirty="0" err="1"/>
              <a:t>Réparation</a:t>
            </a:r>
            <a:r>
              <a:rPr lang="nl-BE" dirty="0"/>
              <a:t> des maladies </a:t>
            </a:r>
            <a:r>
              <a:rPr lang="nl-BE" dirty="0" err="1"/>
              <a:t>professionnelles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2190868" y="1408725"/>
            <a:ext cx="6130925" cy="2484300"/>
          </a:xfrm>
        </p:spPr>
        <p:txBody>
          <a:bodyPr/>
          <a:lstStyle/>
          <a:p>
            <a:pPr marL="222250" lvl="1" indent="0">
              <a:buNone/>
            </a:pPr>
            <a:r>
              <a:rPr lang="nl-BE" dirty="0" err="1"/>
              <a:t>Demandes</a:t>
            </a:r>
            <a:r>
              <a:rPr lang="nl-BE" dirty="0"/>
              <a:t> </a:t>
            </a:r>
          </a:p>
          <a:p>
            <a:pPr marL="222250" lvl="1" indent="0">
              <a:buNone/>
            </a:pPr>
            <a:endParaRPr lang="nl-BE" dirty="0"/>
          </a:p>
          <a:p>
            <a:pPr marL="222250" lvl="1" indent="0">
              <a:buNone/>
            </a:pPr>
            <a:endParaRPr lang="nl-BE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FAB609A-9980-4A01-B81D-36F904BFAE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819012"/>
              </p:ext>
            </p:extLst>
          </p:nvPr>
        </p:nvGraphicFramePr>
        <p:xfrm>
          <a:off x="1893741" y="1825453"/>
          <a:ext cx="7010401" cy="4152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1114">
                  <a:extLst>
                    <a:ext uri="{9D8B030D-6E8A-4147-A177-3AD203B41FA5}">
                      <a16:colId xmlns:a16="http://schemas.microsoft.com/office/drawing/2014/main" val="1175457077"/>
                    </a:ext>
                  </a:extLst>
                </a:gridCol>
                <a:gridCol w="2816679">
                  <a:extLst>
                    <a:ext uri="{9D8B030D-6E8A-4147-A177-3AD203B41FA5}">
                      <a16:colId xmlns:a16="http://schemas.microsoft.com/office/drawing/2014/main" val="2740244789"/>
                    </a:ext>
                  </a:extLst>
                </a:gridCol>
                <a:gridCol w="573768">
                  <a:extLst>
                    <a:ext uri="{9D8B030D-6E8A-4147-A177-3AD203B41FA5}">
                      <a16:colId xmlns:a16="http://schemas.microsoft.com/office/drawing/2014/main" val="1764502039"/>
                    </a:ext>
                  </a:extLst>
                </a:gridCol>
                <a:gridCol w="573768">
                  <a:extLst>
                    <a:ext uri="{9D8B030D-6E8A-4147-A177-3AD203B41FA5}">
                      <a16:colId xmlns:a16="http://schemas.microsoft.com/office/drawing/2014/main" val="3095190739"/>
                    </a:ext>
                  </a:extLst>
                </a:gridCol>
                <a:gridCol w="573768">
                  <a:extLst>
                    <a:ext uri="{9D8B030D-6E8A-4147-A177-3AD203B41FA5}">
                      <a16:colId xmlns:a16="http://schemas.microsoft.com/office/drawing/2014/main" val="203329476"/>
                    </a:ext>
                  </a:extLst>
                </a:gridCol>
                <a:gridCol w="573768">
                  <a:extLst>
                    <a:ext uri="{9D8B030D-6E8A-4147-A177-3AD203B41FA5}">
                      <a16:colId xmlns:a16="http://schemas.microsoft.com/office/drawing/2014/main" val="1401255887"/>
                    </a:ext>
                  </a:extLst>
                </a:gridCol>
                <a:gridCol w="573768">
                  <a:extLst>
                    <a:ext uri="{9D8B030D-6E8A-4147-A177-3AD203B41FA5}">
                      <a16:colId xmlns:a16="http://schemas.microsoft.com/office/drawing/2014/main" val="937419811"/>
                    </a:ext>
                  </a:extLst>
                </a:gridCol>
                <a:gridCol w="573768">
                  <a:extLst>
                    <a:ext uri="{9D8B030D-6E8A-4147-A177-3AD203B41FA5}">
                      <a16:colId xmlns:a16="http://schemas.microsoft.com/office/drawing/2014/main" val="3377728911"/>
                    </a:ext>
                  </a:extLst>
                </a:gridCol>
              </a:tblGrid>
              <a:tr h="2286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BE" sz="1100" u="none" strike="noStrike" dirty="0">
                          <a:effectLst/>
                        </a:rPr>
                        <a:t>Groupes MP</a:t>
                      </a:r>
                      <a:endParaRPr lang="fr-BE" sz="1100" b="1" i="0" u="none" strike="noStrike" dirty="0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100" u="none" strike="noStrike" dirty="0">
                          <a:effectLst/>
                        </a:rPr>
                        <a:t>2019</a:t>
                      </a:r>
                      <a:endParaRPr lang="fr-BE" sz="1100" b="1" i="0" u="none" strike="noStrike" dirty="0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100" u="none" strike="noStrike" dirty="0">
                          <a:effectLst/>
                        </a:rPr>
                        <a:t>2020</a:t>
                      </a:r>
                      <a:endParaRPr lang="fr-BE" sz="1100" b="1" i="0" u="none" strike="noStrike" dirty="0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100" u="none" strike="noStrike" dirty="0">
                          <a:effectLst/>
                        </a:rPr>
                        <a:t>2021</a:t>
                      </a:r>
                      <a:endParaRPr lang="fr-BE" sz="1100" b="1" i="0" u="none" strike="noStrike" dirty="0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100" u="none" strike="noStrike" dirty="0">
                          <a:effectLst/>
                        </a:rPr>
                        <a:t>2022</a:t>
                      </a:r>
                      <a:endParaRPr lang="fr-BE" sz="1100" b="1" i="0" u="none" strike="noStrike" dirty="0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100" u="none" strike="noStrike" dirty="0">
                          <a:effectLst/>
                        </a:rPr>
                        <a:t>2023</a:t>
                      </a:r>
                      <a:endParaRPr lang="fr-BE" sz="1100" b="1" i="0" u="none" strike="noStrike" dirty="0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100" u="none" strike="noStrike" dirty="0">
                          <a:effectLst/>
                        </a:rPr>
                        <a:t>Total</a:t>
                      </a:r>
                      <a:endParaRPr lang="fr-BE" sz="1100" b="1" i="0" u="none" strike="noStrike" dirty="0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384153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1.1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Maladies professionnelles provoquées par les agents chimiques suivants </a:t>
                      </a:r>
                    </a:p>
                    <a:p>
                      <a:pPr algn="ctr" fontAlgn="ctr"/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61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58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38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34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227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49171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1.2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Maladies professionnelles de la peau causées par des substances et agents non compris sous d’autres positions </a:t>
                      </a:r>
                    </a:p>
                    <a:p>
                      <a:pPr algn="ctr" fontAlgn="ctr"/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375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328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246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321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293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1.563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35128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1.3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Maladies professionnelles provoquées par l’inhalation de substances et agents non compris sous d’autre positions </a:t>
                      </a:r>
                    </a:p>
                    <a:p>
                      <a:pPr algn="ctr" fontAlgn="ctr"/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624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598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464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442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651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2.779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558298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1.4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Maladies professionnelles infectieuses et parasitaires </a:t>
                      </a:r>
                    </a:p>
                    <a:p>
                      <a:pPr algn="ctr" fontAlgn="ctr"/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265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3.372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9.299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9.168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801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22.983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350990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1.6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Maladies professionnelles provoquées par des agents physiques </a:t>
                      </a:r>
                    </a:p>
                    <a:p>
                      <a:pPr algn="ctr" fontAlgn="ctr"/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5.964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6.033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5.309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5.933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7359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30616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37141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1.7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Maladies professionnelles qui ne peuvent être classées dans une autre catégorie </a:t>
                      </a:r>
                    </a:p>
                    <a:p>
                      <a:pPr algn="ctr" fontAlgn="ctr"/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11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10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9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11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10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51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59125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OSO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Maladies en système ouvert</a:t>
                      </a:r>
                    </a:p>
                    <a:p>
                      <a:pPr algn="ctr" fontAlgn="ctr"/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1.035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1.337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1.520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1.932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2180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7982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64820164"/>
                  </a:ext>
                </a:extLst>
              </a:tr>
              <a:tr h="18288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BE" sz="1100" u="none" strike="noStrike">
                          <a:effectLst/>
                        </a:rPr>
                        <a:t>Total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100" u="none" strike="noStrike">
                          <a:effectLst/>
                        </a:rPr>
                        <a:t>8.335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100" u="none" strike="noStrike">
                          <a:effectLst/>
                        </a:rPr>
                        <a:t>11.736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100" u="none" strike="noStrike">
                          <a:effectLst/>
                        </a:rPr>
                        <a:t>16.885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100" u="none" strike="noStrike" dirty="0">
                          <a:effectLst/>
                        </a:rPr>
                        <a:t>17.841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11308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100" u="none" strike="noStrike" dirty="0">
                          <a:effectLst/>
                        </a:rPr>
                        <a:t>66201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8027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4592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73643" y="837845"/>
            <a:ext cx="6466166" cy="887923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nl-BE" dirty="0" err="1"/>
              <a:t>Réparation</a:t>
            </a:r>
            <a:r>
              <a:rPr lang="nl-BE" dirty="0"/>
              <a:t> des maladies </a:t>
            </a:r>
            <a:r>
              <a:rPr lang="nl-BE" dirty="0" err="1"/>
              <a:t>professionnelles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2190868" y="1408725"/>
            <a:ext cx="6130925" cy="2484300"/>
          </a:xfrm>
        </p:spPr>
        <p:txBody>
          <a:bodyPr/>
          <a:lstStyle/>
          <a:p>
            <a:pPr marL="222250" lvl="1" indent="0">
              <a:buNone/>
            </a:pPr>
            <a:r>
              <a:rPr lang="nl-BE" dirty="0" err="1"/>
              <a:t>Décisions</a:t>
            </a:r>
            <a:r>
              <a:rPr lang="nl-BE" dirty="0"/>
              <a:t> </a:t>
            </a:r>
            <a:r>
              <a:rPr lang="nl-BE" dirty="0" err="1"/>
              <a:t>positives</a:t>
            </a:r>
            <a:r>
              <a:rPr lang="nl-BE" dirty="0"/>
              <a:t> </a:t>
            </a:r>
          </a:p>
          <a:p>
            <a:pPr marL="222250" lvl="1" indent="0">
              <a:buNone/>
            </a:pPr>
            <a:endParaRPr lang="nl-BE" dirty="0"/>
          </a:p>
          <a:p>
            <a:pPr marL="222250" lvl="1" indent="0">
              <a:buNone/>
            </a:pPr>
            <a:endParaRPr lang="nl-BE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666F560-70CB-42EF-BC53-3270D23167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8395903"/>
              </p:ext>
            </p:extLst>
          </p:nvPr>
        </p:nvGraphicFramePr>
        <p:xfrm>
          <a:off x="1888921" y="1816575"/>
          <a:ext cx="7010401" cy="4152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1114">
                  <a:extLst>
                    <a:ext uri="{9D8B030D-6E8A-4147-A177-3AD203B41FA5}">
                      <a16:colId xmlns:a16="http://schemas.microsoft.com/office/drawing/2014/main" val="2856340536"/>
                    </a:ext>
                  </a:extLst>
                </a:gridCol>
                <a:gridCol w="2816679">
                  <a:extLst>
                    <a:ext uri="{9D8B030D-6E8A-4147-A177-3AD203B41FA5}">
                      <a16:colId xmlns:a16="http://schemas.microsoft.com/office/drawing/2014/main" val="836612605"/>
                    </a:ext>
                  </a:extLst>
                </a:gridCol>
                <a:gridCol w="573768">
                  <a:extLst>
                    <a:ext uri="{9D8B030D-6E8A-4147-A177-3AD203B41FA5}">
                      <a16:colId xmlns:a16="http://schemas.microsoft.com/office/drawing/2014/main" val="3225794150"/>
                    </a:ext>
                  </a:extLst>
                </a:gridCol>
                <a:gridCol w="573768">
                  <a:extLst>
                    <a:ext uri="{9D8B030D-6E8A-4147-A177-3AD203B41FA5}">
                      <a16:colId xmlns:a16="http://schemas.microsoft.com/office/drawing/2014/main" val="1666010448"/>
                    </a:ext>
                  </a:extLst>
                </a:gridCol>
                <a:gridCol w="573768">
                  <a:extLst>
                    <a:ext uri="{9D8B030D-6E8A-4147-A177-3AD203B41FA5}">
                      <a16:colId xmlns:a16="http://schemas.microsoft.com/office/drawing/2014/main" val="668593791"/>
                    </a:ext>
                  </a:extLst>
                </a:gridCol>
                <a:gridCol w="573768">
                  <a:extLst>
                    <a:ext uri="{9D8B030D-6E8A-4147-A177-3AD203B41FA5}">
                      <a16:colId xmlns:a16="http://schemas.microsoft.com/office/drawing/2014/main" val="2597105862"/>
                    </a:ext>
                  </a:extLst>
                </a:gridCol>
                <a:gridCol w="573768">
                  <a:extLst>
                    <a:ext uri="{9D8B030D-6E8A-4147-A177-3AD203B41FA5}">
                      <a16:colId xmlns:a16="http://schemas.microsoft.com/office/drawing/2014/main" val="3424533461"/>
                    </a:ext>
                  </a:extLst>
                </a:gridCol>
                <a:gridCol w="573768">
                  <a:extLst>
                    <a:ext uri="{9D8B030D-6E8A-4147-A177-3AD203B41FA5}">
                      <a16:colId xmlns:a16="http://schemas.microsoft.com/office/drawing/2014/main" val="3245280026"/>
                    </a:ext>
                  </a:extLst>
                </a:gridCol>
              </a:tblGrid>
              <a:tr h="2286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BE" sz="1100" u="none" strike="noStrike">
                          <a:effectLst/>
                        </a:rPr>
                        <a:t>Groupes MP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100" u="none" strike="noStrike" dirty="0">
                          <a:effectLst/>
                        </a:rPr>
                        <a:t>2019</a:t>
                      </a:r>
                      <a:endParaRPr lang="fr-BE" sz="1100" b="1" i="0" u="none" strike="noStrike" dirty="0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100" u="none" strike="noStrike" dirty="0">
                          <a:effectLst/>
                        </a:rPr>
                        <a:t>2020</a:t>
                      </a:r>
                      <a:endParaRPr lang="fr-BE" sz="1100" b="1" i="0" u="none" strike="noStrike" dirty="0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100" u="none" strike="noStrike" dirty="0">
                          <a:effectLst/>
                        </a:rPr>
                        <a:t>2021</a:t>
                      </a:r>
                      <a:endParaRPr lang="fr-BE" sz="1100" b="1" i="0" u="none" strike="noStrike" dirty="0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100" u="none" strike="noStrike" dirty="0">
                          <a:effectLst/>
                        </a:rPr>
                        <a:t>2022</a:t>
                      </a:r>
                      <a:endParaRPr lang="fr-BE" sz="1100" b="1" i="0" u="none" strike="noStrike" dirty="0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100" u="none" strike="noStrike" dirty="0">
                          <a:effectLst/>
                        </a:rPr>
                        <a:t>2023</a:t>
                      </a:r>
                      <a:endParaRPr lang="fr-BE" sz="1100" b="1" i="0" u="none" strike="noStrike" dirty="0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100" u="none" strike="noStrike" dirty="0">
                          <a:effectLst/>
                        </a:rPr>
                        <a:t>Total</a:t>
                      </a:r>
                      <a:endParaRPr lang="fr-BE" sz="1100" b="1" i="0" u="none" strike="noStrike" dirty="0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239572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1.1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Maladies professionnelles provoquées par les agents chimiques suivants </a:t>
                      </a:r>
                    </a:p>
                    <a:p>
                      <a:pPr algn="ctr" fontAlgn="ctr"/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9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13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16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10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23178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1.2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Maladies professionnelles de la peau causées par des substances et agents non compris sous d’autres positions </a:t>
                      </a:r>
                    </a:p>
                    <a:p>
                      <a:pPr algn="ctr" fontAlgn="ctr"/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208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163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99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171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755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427251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1.3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Maladies professionnelles provoquées par l’inhalation de substances et agents non compris sous d’autre positions </a:t>
                      </a:r>
                    </a:p>
                    <a:p>
                      <a:pPr algn="ctr" fontAlgn="ctr"/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261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227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218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217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296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1218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669527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1.4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Maladies professionnelles infectieuses et parasitaires </a:t>
                      </a:r>
                    </a:p>
                    <a:p>
                      <a:pPr algn="ctr" fontAlgn="ctr"/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165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3.011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7.405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6.697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17703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898597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1.6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Maladies professionnelles provoquées par des agents physiques </a:t>
                      </a:r>
                    </a:p>
                    <a:p>
                      <a:pPr algn="ctr" fontAlgn="ctr"/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1.854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1.706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1.408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1.307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1739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8013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009881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1.7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Maladies professionnelles qui ne peuvent être classées dans une autre catégorie </a:t>
                      </a:r>
                    </a:p>
                    <a:p>
                      <a:pPr algn="ctr" fontAlgn="ctr"/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2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2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2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3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375636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OSO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Maladies en système ouvert</a:t>
                      </a:r>
                    </a:p>
                    <a:p>
                      <a:pPr algn="ctr" fontAlgn="ctr"/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7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5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5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 dirty="0">
                          <a:effectLst/>
                        </a:rPr>
                        <a:t>7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29540642"/>
                  </a:ext>
                </a:extLst>
              </a:tr>
              <a:tr h="18288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BE" sz="1100" u="none" strike="noStrike">
                          <a:effectLst/>
                        </a:rPr>
                        <a:t>Total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2.506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100" u="none" strike="noStrike">
                          <a:effectLst/>
                        </a:rPr>
                        <a:t>5.127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100" u="none" strike="noStrike">
                          <a:effectLst/>
                        </a:rPr>
                        <a:t>9.153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100" u="none" strike="noStrike" dirty="0">
                          <a:effectLst/>
                        </a:rPr>
                        <a:t>8.412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2619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1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27787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38633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60890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73643" y="837845"/>
            <a:ext cx="6466166" cy="887923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nl-BE" dirty="0" err="1"/>
              <a:t>Liste</a:t>
            </a:r>
            <a:r>
              <a:rPr lang="nl-BE" dirty="0"/>
              <a:t> des maladies </a:t>
            </a:r>
            <a:r>
              <a:rPr lang="nl-BE" dirty="0" err="1"/>
              <a:t>professionnelles</a:t>
            </a:r>
            <a:endParaRPr lang="nl-BE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A6C3308-BDA6-40C8-966B-0198ABED3B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fr-BE" dirty="0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2F3F7CC4-80AC-4174-8BD1-BAE70DAC86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312782"/>
              </p:ext>
            </p:extLst>
          </p:nvPr>
        </p:nvGraphicFramePr>
        <p:xfrm>
          <a:off x="1862338" y="1451113"/>
          <a:ext cx="6876849" cy="4373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268">
                  <a:extLst>
                    <a:ext uri="{9D8B030D-6E8A-4147-A177-3AD203B41FA5}">
                      <a16:colId xmlns:a16="http://schemas.microsoft.com/office/drawing/2014/main" val="3924086666"/>
                    </a:ext>
                  </a:extLst>
                </a:gridCol>
                <a:gridCol w="5916581">
                  <a:extLst>
                    <a:ext uri="{9D8B030D-6E8A-4147-A177-3AD203B41FA5}">
                      <a16:colId xmlns:a16="http://schemas.microsoft.com/office/drawing/2014/main" val="225534627"/>
                    </a:ext>
                  </a:extLst>
                </a:gridCol>
              </a:tblGrid>
              <a:tr h="631157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r>
                        <a:rPr lang="fr-BE" dirty="0"/>
                        <a:t>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3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Maladies professionnelles provoquées par des agents physiques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302235"/>
                  </a:ext>
                </a:extLst>
              </a:tr>
              <a:tr h="668572">
                <a:tc>
                  <a:txBody>
                    <a:bodyPr/>
                    <a:lstStyle/>
                    <a:p>
                      <a:r>
                        <a:rPr lang="fr-BE" dirty="0"/>
                        <a:t>1.605.02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Affections angioneurotiques des membres supérieurs provoquées par les vibrations mécaniques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462263"/>
                  </a:ext>
                </a:extLst>
              </a:tr>
              <a:tr h="3073653">
                <a:tc>
                  <a:txBody>
                    <a:bodyPr/>
                    <a:lstStyle/>
                    <a:p>
                      <a:r>
                        <a:rPr lang="fr-BE" dirty="0"/>
                        <a:t>1.605.03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Syndrome mono ou </a:t>
                      </a:r>
                      <a:r>
                        <a:rPr lang="fr-BE" sz="135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polyradiculaire</a:t>
                      </a:r>
                      <a:r>
                        <a:rPr lang="fr-BE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objectivé de type sciatique, syndrome de la queue de cheval ou syndrome du canal lombaire étroit :</a:t>
                      </a:r>
                    </a:p>
                    <a:p>
                      <a:r>
                        <a:rPr lang="fr-BE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fr-BE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consécutif à une hernie discale dégénérative provoquée par le port de charges lourdes ou par des vibrations mécaniques transmises au corps par le siège, à la condition que le syndrome radiculaire se produise pendant l'exposition au risque professionnel ou, au plus tard, un an après la fin de cette exposition, ou </a:t>
                      </a:r>
                    </a:p>
                    <a:p>
                      <a:r>
                        <a:rPr lang="fr-BE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fr-BE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consécutif à une </a:t>
                      </a:r>
                      <a:r>
                        <a:rPr lang="fr-BE" sz="135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spondylose</a:t>
                      </a:r>
                      <a:r>
                        <a:rPr lang="fr-BE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-spondylarthrose dégénérative précoce au niveau L4-L5 ou L5-S1, provoquée par le port de charges lourdes ou par des vibrations mécaniques transmises au corps par le siège </a:t>
                      </a:r>
                    </a:p>
                    <a:p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446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43090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73643" y="837845"/>
            <a:ext cx="6466166" cy="887923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nl-BE" dirty="0" err="1"/>
              <a:t>Liste</a:t>
            </a:r>
            <a:r>
              <a:rPr lang="nl-BE" dirty="0"/>
              <a:t> des maladies </a:t>
            </a:r>
            <a:r>
              <a:rPr lang="nl-BE" dirty="0" err="1"/>
              <a:t>professionnelles</a:t>
            </a:r>
            <a:endParaRPr lang="nl-BE" dirty="0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2F3F7CC4-80AC-4174-8BD1-BAE70DAC86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735745"/>
              </p:ext>
            </p:extLst>
          </p:nvPr>
        </p:nvGraphicFramePr>
        <p:xfrm>
          <a:off x="1791317" y="1983775"/>
          <a:ext cx="6876849" cy="3938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268">
                  <a:extLst>
                    <a:ext uri="{9D8B030D-6E8A-4147-A177-3AD203B41FA5}">
                      <a16:colId xmlns:a16="http://schemas.microsoft.com/office/drawing/2014/main" val="3924086666"/>
                    </a:ext>
                  </a:extLst>
                </a:gridCol>
                <a:gridCol w="5916581">
                  <a:extLst>
                    <a:ext uri="{9D8B030D-6E8A-4147-A177-3AD203B41FA5}">
                      <a16:colId xmlns:a16="http://schemas.microsoft.com/office/drawing/2014/main" val="225534627"/>
                    </a:ext>
                  </a:extLst>
                </a:gridCol>
              </a:tblGrid>
              <a:tr h="279282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r>
                        <a:rPr lang="fr-BE" dirty="0"/>
                        <a:t>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3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Maladies professionnelles provoquées par des agents physiques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302235"/>
                  </a:ext>
                </a:extLst>
              </a:tr>
              <a:tr h="420654">
                <a:tc>
                  <a:txBody>
                    <a:bodyPr/>
                    <a:lstStyle/>
                    <a:p>
                      <a:r>
                        <a:rPr lang="fr-BE" dirty="0"/>
                        <a:t>1.606.11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3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Maladies des bourses périarticulaires dues à des pressions, cellulites sous-cutanées  </a:t>
                      </a:r>
                    </a:p>
                    <a:p>
                      <a:pPr marL="69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BE" sz="13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0160" marT="38735" marB="0"/>
                </a:tc>
                <a:extLst>
                  <a:ext uri="{0D108BD9-81ED-4DB2-BD59-A6C34878D82A}">
                    <a16:rowId xmlns:a16="http://schemas.microsoft.com/office/drawing/2014/main" val="1586462263"/>
                  </a:ext>
                </a:extLst>
              </a:tr>
              <a:tr h="859328">
                <a:tc>
                  <a:txBody>
                    <a:bodyPr/>
                    <a:lstStyle/>
                    <a:p>
                      <a:r>
                        <a:rPr lang="fr-BE" dirty="0"/>
                        <a:t>1.606.21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Maladies dues au surmenage des gaines tendineuses, du tissu </a:t>
                      </a:r>
                      <a:r>
                        <a:rPr lang="fr-BE" sz="135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péritendineux</a:t>
                      </a:r>
                      <a:r>
                        <a:rPr lang="fr-BE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des insertions musculaires et tendineuses chez les artistes du spectacle  </a:t>
                      </a:r>
                    </a:p>
                    <a:p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446942"/>
                  </a:ext>
                </a:extLst>
              </a:tr>
              <a:tr h="1246026">
                <a:tc>
                  <a:txBody>
                    <a:bodyPr/>
                    <a:lstStyle/>
                    <a:p>
                      <a:r>
                        <a:rPr lang="fr-BE" dirty="0"/>
                        <a:t>1.606.22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Maladies atteignant les tendons, les gaines tendineuses et les insertions musculaires et tendineuses des membres supérieurs dues à une </a:t>
                      </a:r>
                      <a:r>
                        <a:rPr lang="fr-BE" sz="135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hypersollicitation</a:t>
                      </a:r>
                      <a:r>
                        <a:rPr lang="fr-BE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ces structures par des mouvements nécessitant de la force et présentant un caractère répétitif, ou par des postures défavorables </a:t>
                      </a:r>
                    </a:p>
                    <a:p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050952"/>
                  </a:ext>
                </a:extLst>
              </a:tr>
              <a:tr h="741724">
                <a:tc>
                  <a:txBody>
                    <a:bodyPr/>
                    <a:lstStyle/>
                    <a:p>
                      <a:r>
                        <a:rPr lang="fr-BE" dirty="0"/>
                        <a:t>1.606.51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Atteinte de la fonction des nerfs due à la pression 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259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97397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219974-CC4D-4807-BFC6-973112379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Critères d’exposition- Tendinites</a:t>
            </a:r>
            <a:br>
              <a:rPr lang="fr-BE" dirty="0"/>
            </a:br>
            <a:endParaRPr lang="fr-B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E9FD76-A853-4110-B6C6-CFB52F3EB7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BE" sz="2000" dirty="0">
                <a:solidFill>
                  <a:srgbClr val="0070C0"/>
                </a:solidFill>
              </a:rPr>
              <a:t>Checklist OCRA</a:t>
            </a:r>
          </a:p>
          <a:p>
            <a:r>
              <a:rPr lang="nl-BE" altLang="fr-FR" dirty="0" err="1"/>
              <a:t>Etablie</a:t>
            </a:r>
            <a:r>
              <a:rPr lang="nl-BE" altLang="fr-FR" dirty="0"/>
              <a:t> en juin 2006 </a:t>
            </a:r>
            <a:r>
              <a:rPr lang="nl-BE" altLang="fr-FR" dirty="0" err="1"/>
              <a:t>sur</a:t>
            </a:r>
            <a:r>
              <a:rPr lang="nl-BE" altLang="fr-FR" dirty="0"/>
              <a:t> base de la méthode </a:t>
            </a:r>
            <a:r>
              <a:rPr lang="nl-BE" altLang="fr-FR" dirty="0" err="1"/>
              <a:t>originale</a:t>
            </a:r>
            <a:r>
              <a:rPr lang="nl-BE" altLang="fr-FR" dirty="0"/>
              <a:t> OCRA</a:t>
            </a:r>
          </a:p>
          <a:p>
            <a:r>
              <a:rPr lang="nl-BE" altLang="fr-FR" dirty="0" err="1"/>
              <a:t>Basée</a:t>
            </a:r>
            <a:r>
              <a:rPr lang="nl-BE" altLang="fr-FR" dirty="0"/>
              <a:t> </a:t>
            </a:r>
            <a:r>
              <a:rPr lang="nl-BE" altLang="fr-FR" dirty="0" err="1"/>
              <a:t>sur</a:t>
            </a:r>
            <a:r>
              <a:rPr lang="nl-BE" altLang="fr-FR" dirty="0"/>
              <a:t> 5 </a:t>
            </a:r>
            <a:r>
              <a:rPr lang="nl-BE" altLang="fr-FR" dirty="0" err="1"/>
              <a:t>piliers</a:t>
            </a:r>
            <a:r>
              <a:rPr lang="nl-BE" altLang="fr-FR" dirty="0"/>
              <a:t> :</a:t>
            </a:r>
          </a:p>
          <a:p>
            <a:pPr lvl="1"/>
            <a:r>
              <a:rPr lang="nl-BE" altLang="fr-FR" dirty="0" err="1"/>
              <a:t>Recupération</a:t>
            </a:r>
            <a:r>
              <a:rPr lang="nl-BE" altLang="fr-FR" dirty="0"/>
              <a:t> (</a:t>
            </a:r>
            <a:r>
              <a:rPr lang="nl-BE" altLang="fr-FR" dirty="0" err="1"/>
              <a:t>rythme</a:t>
            </a:r>
            <a:r>
              <a:rPr lang="nl-BE" altLang="fr-FR" dirty="0"/>
              <a:t> de </a:t>
            </a:r>
            <a:r>
              <a:rPr lang="nl-BE" altLang="fr-FR" dirty="0" err="1"/>
              <a:t>travail</a:t>
            </a:r>
            <a:r>
              <a:rPr lang="nl-BE" altLang="fr-FR" dirty="0"/>
              <a:t>)</a:t>
            </a:r>
          </a:p>
          <a:p>
            <a:pPr lvl="1"/>
            <a:r>
              <a:rPr lang="nl-BE" altLang="fr-FR" dirty="0" err="1"/>
              <a:t>Répétitivité</a:t>
            </a:r>
            <a:r>
              <a:rPr lang="nl-BE" altLang="fr-FR" dirty="0"/>
              <a:t> (</a:t>
            </a:r>
            <a:r>
              <a:rPr lang="nl-BE" altLang="fr-FR" dirty="0" err="1"/>
              <a:t>statique-dynamique</a:t>
            </a:r>
            <a:r>
              <a:rPr lang="nl-BE" altLang="fr-FR" dirty="0"/>
              <a:t>)</a:t>
            </a:r>
          </a:p>
          <a:p>
            <a:pPr lvl="1"/>
            <a:r>
              <a:rPr lang="nl-BE" altLang="fr-FR" dirty="0"/>
              <a:t>Force</a:t>
            </a:r>
          </a:p>
          <a:p>
            <a:pPr lvl="1"/>
            <a:r>
              <a:rPr lang="nl-BE" altLang="fr-FR" dirty="0"/>
              <a:t>Prise</a:t>
            </a:r>
          </a:p>
          <a:p>
            <a:pPr lvl="1"/>
            <a:r>
              <a:rPr lang="nl-BE" altLang="fr-FR" dirty="0"/>
              <a:t>Facteurs </a:t>
            </a:r>
            <a:r>
              <a:rPr lang="nl-BE" altLang="fr-FR" dirty="0" err="1"/>
              <a:t>ajoutés</a:t>
            </a:r>
            <a:endParaRPr lang="nl-BE" altLang="fr-FR" dirty="0"/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045988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219974-CC4D-4807-BFC6-973112379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Critères d’exposition- Tendinites</a:t>
            </a:r>
            <a:br>
              <a:rPr lang="fr-BE" dirty="0"/>
            </a:br>
            <a:endParaRPr lang="fr-B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E9FD76-A853-4110-B6C6-CFB52F3EB7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altLang="fr-FR" dirty="0"/>
              <a:t>5 scores </a:t>
            </a:r>
            <a:r>
              <a:rPr lang="nl-BE" altLang="fr-FR" dirty="0" err="1"/>
              <a:t>sont</a:t>
            </a:r>
            <a:r>
              <a:rPr lang="nl-BE" altLang="fr-FR" dirty="0"/>
              <a:t> </a:t>
            </a:r>
            <a:r>
              <a:rPr lang="nl-BE" altLang="fr-FR" dirty="0" err="1"/>
              <a:t>additionnés</a:t>
            </a:r>
            <a:r>
              <a:rPr lang="nl-BE" altLang="fr-FR" dirty="0"/>
              <a:t> et </a:t>
            </a:r>
            <a:r>
              <a:rPr lang="nl-BE" altLang="fr-FR" dirty="0" err="1"/>
              <a:t>multipliés</a:t>
            </a:r>
            <a:r>
              <a:rPr lang="nl-BE" altLang="fr-FR" dirty="0"/>
              <a:t> par </a:t>
            </a:r>
            <a:r>
              <a:rPr lang="nl-BE" altLang="fr-FR" dirty="0" err="1"/>
              <a:t>un</a:t>
            </a:r>
            <a:r>
              <a:rPr lang="nl-BE" altLang="fr-FR" dirty="0"/>
              <a:t> facteur </a:t>
            </a:r>
            <a:r>
              <a:rPr lang="nl-BE" altLang="fr-FR" dirty="0" err="1"/>
              <a:t>prenant</a:t>
            </a:r>
            <a:r>
              <a:rPr lang="nl-BE" altLang="fr-FR" dirty="0"/>
              <a:t> en </a:t>
            </a:r>
            <a:r>
              <a:rPr lang="nl-BE" altLang="fr-FR" dirty="0" err="1"/>
              <a:t>compte</a:t>
            </a:r>
            <a:r>
              <a:rPr lang="nl-BE" altLang="fr-FR" dirty="0"/>
              <a:t> la </a:t>
            </a:r>
            <a:r>
              <a:rPr lang="nl-BE" altLang="fr-FR" dirty="0" err="1"/>
              <a:t>durée</a:t>
            </a:r>
            <a:r>
              <a:rPr lang="nl-BE" altLang="fr-FR" dirty="0"/>
              <a:t> de la </a:t>
            </a:r>
            <a:r>
              <a:rPr lang="nl-BE" altLang="fr-FR" dirty="0" err="1"/>
              <a:t>tâche</a:t>
            </a:r>
            <a:endParaRPr lang="nl-BE" altLang="fr-FR" dirty="0"/>
          </a:p>
          <a:p>
            <a:pPr lvl="1"/>
            <a:r>
              <a:rPr lang="nl-BE" altLang="fr-FR" dirty="0"/>
              <a:t>(</a:t>
            </a:r>
            <a:r>
              <a:rPr lang="nl-BE" altLang="fr-FR" dirty="0" err="1"/>
              <a:t>Rec</a:t>
            </a:r>
            <a:r>
              <a:rPr lang="nl-BE" altLang="fr-FR" dirty="0"/>
              <a:t> + Rep + F + P + Ad) x T</a:t>
            </a:r>
          </a:p>
          <a:p>
            <a:r>
              <a:rPr lang="nl-BE" altLang="fr-FR" dirty="0" err="1"/>
              <a:t>L’évaluation</a:t>
            </a:r>
            <a:r>
              <a:rPr lang="nl-BE" altLang="fr-FR" dirty="0"/>
              <a:t> du </a:t>
            </a:r>
            <a:r>
              <a:rPr lang="nl-BE" altLang="fr-FR" dirty="0" err="1"/>
              <a:t>résultat</a:t>
            </a:r>
            <a:r>
              <a:rPr lang="nl-BE" altLang="fr-FR" dirty="0"/>
              <a:t> </a:t>
            </a:r>
            <a:r>
              <a:rPr lang="nl-BE" altLang="fr-FR" dirty="0" err="1"/>
              <a:t>est</a:t>
            </a:r>
            <a:r>
              <a:rPr lang="nl-BE" altLang="fr-FR" dirty="0"/>
              <a:t> </a:t>
            </a:r>
            <a:r>
              <a:rPr lang="nl-BE" altLang="fr-FR" dirty="0" err="1"/>
              <a:t>donnée</a:t>
            </a:r>
            <a:r>
              <a:rPr lang="nl-BE" altLang="fr-FR" dirty="0"/>
              <a:t> par </a:t>
            </a:r>
            <a:r>
              <a:rPr lang="nl-BE" altLang="fr-FR" dirty="0" err="1"/>
              <a:t>une</a:t>
            </a:r>
            <a:r>
              <a:rPr lang="nl-BE" altLang="fr-FR" dirty="0"/>
              <a:t> zone de couleur</a:t>
            </a:r>
          </a:p>
          <a:p>
            <a:endParaRPr lang="nl-BE" altLang="fr-FR" dirty="0"/>
          </a:p>
          <a:p>
            <a:endParaRPr lang="nl-BE" altLang="fr-FR" dirty="0"/>
          </a:p>
          <a:p>
            <a:pPr lvl="1"/>
            <a:r>
              <a:rPr lang="nl-BE" altLang="fr-FR" dirty="0">
                <a:highlight>
                  <a:srgbClr val="00FF00"/>
                </a:highlight>
              </a:rPr>
              <a:t>&lt; 7,6		</a:t>
            </a:r>
            <a:r>
              <a:rPr lang="nl-BE" altLang="fr-FR" dirty="0"/>
              <a:t>	</a:t>
            </a:r>
            <a:r>
              <a:rPr lang="nl-BE" altLang="fr-FR" dirty="0" err="1"/>
              <a:t>Vert</a:t>
            </a:r>
            <a:r>
              <a:rPr lang="nl-BE" altLang="fr-FR" dirty="0"/>
              <a:t>		</a:t>
            </a:r>
            <a:r>
              <a:rPr lang="nl-BE" altLang="fr-FR" dirty="0" err="1"/>
              <a:t>acceptable</a:t>
            </a:r>
            <a:endParaRPr lang="nl-BE" altLang="fr-FR" dirty="0"/>
          </a:p>
          <a:p>
            <a:pPr lvl="1"/>
            <a:r>
              <a:rPr lang="nl-BE" altLang="fr-FR" dirty="0">
                <a:highlight>
                  <a:srgbClr val="FFFF00"/>
                </a:highlight>
              </a:rPr>
              <a:t>7,6 - 11		</a:t>
            </a:r>
            <a:r>
              <a:rPr lang="nl-BE" altLang="fr-FR" dirty="0"/>
              <a:t>	</a:t>
            </a:r>
            <a:r>
              <a:rPr lang="nl-BE" altLang="fr-FR" dirty="0" err="1"/>
              <a:t>Jaune</a:t>
            </a:r>
            <a:r>
              <a:rPr lang="nl-BE" altLang="fr-FR" dirty="0"/>
              <a:t>		à </a:t>
            </a:r>
            <a:r>
              <a:rPr lang="nl-BE" altLang="fr-FR" dirty="0" err="1"/>
              <a:t>améliorer</a:t>
            </a:r>
            <a:endParaRPr lang="nl-BE" altLang="fr-FR" dirty="0"/>
          </a:p>
          <a:p>
            <a:pPr lvl="1"/>
            <a:r>
              <a:rPr lang="nl-BE" altLang="fr-FR" dirty="0">
                <a:highlight>
                  <a:srgbClr val="FF00FF"/>
                </a:highlight>
              </a:rPr>
              <a:t>11,1 - 14		</a:t>
            </a:r>
            <a:r>
              <a:rPr lang="nl-BE" altLang="fr-FR" dirty="0"/>
              <a:t>	Rose		</a:t>
            </a:r>
            <a:r>
              <a:rPr lang="nl-BE" altLang="fr-FR" dirty="0" err="1"/>
              <a:t>risque</a:t>
            </a:r>
            <a:r>
              <a:rPr lang="nl-BE" altLang="fr-FR" dirty="0"/>
              <a:t> </a:t>
            </a:r>
            <a:r>
              <a:rPr lang="nl-BE" altLang="fr-FR" dirty="0" err="1"/>
              <a:t>faible</a:t>
            </a:r>
            <a:endParaRPr lang="nl-BE" altLang="fr-FR" dirty="0"/>
          </a:p>
          <a:p>
            <a:pPr lvl="1"/>
            <a:r>
              <a:rPr lang="nl-BE" altLang="fr-FR" dirty="0">
                <a:highlight>
                  <a:srgbClr val="FF0000"/>
                </a:highlight>
              </a:rPr>
              <a:t>14,1 - 22,5	</a:t>
            </a:r>
            <a:r>
              <a:rPr lang="nl-BE" altLang="fr-FR" dirty="0"/>
              <a:t>	Rouge foncé	</a:t>
            </a:r>
            <a:r>
              <a:rPr lang="nl-BE" altLang="fr-FR" dirty="0" err="1"/>
              <a:t>risque</a:t>
            </a:r>
            <a:r>
              <a:rPr lang="nl-BE" altLang="fr-FR" dirty="0"/>
              <a:t> </a:t>
            </a:r>
            <a:r>
              <a:rPr lang="nl-BE" altLang="fr-FR" dirty="0" err="1"/>
              <a:t>moyen</a:t>
            </a:r>
            <a:endParaRPr lang="nl-BE" altLang="fr-FR" dirty="0"/>
          </a:p>
          <a:p>
            <a:pPr lvl="1"/>
            <a:r>
              <a:rPr lang="nl-BE" altLang="fr-FR" dirty="0">
                <a:highlight>
                  <a:srgbClr val="800080"/>
                </a:highlight>
              </a:rPr>
              <a:t>&gt; 22,5		</a:t>
            </a:r>
            <a:r>
              <a:rPr lang="nl-BE" altLang="fr-FR" dirty="0"/>
              <a:t>	Violet		</a:t>
            </a:r>
            <a:r>
              <a:rPr lang="nl-BE" altLang="fr-FR" dirty="0" err="1"/>
              <a:t>risque</a:t>
            </a:r>
            <a:r>
              <a:rPr lang="nl-BE" altLang="fr-FR" dirty="0"/>
              <a:t> </a:t>
            </a:r>
            <a:r>
              <a:rPr lang="nl-BE" altLang="fr-FR" dirty="0" err="1"/>
              <a:t>élevé</a:t>
            </a:r>
            <a:endParaRPr lang="nl-BE" altLang="fr-FR" dirty="0"/>
          </a:p>
          <a:p>
            <a:pPr lvl="1"/>
            <a:endParaRPr lang="nl-BE" altLang="fr-FR" dirty="0"/>
          </a:p>
          <a:p>
            <a:r>
              <a:rPr lang="fr-BE" altLang="fr-FR" dirty="0"/>
              <a:t>Pour qu'il puisse être question d'un risque professionnel au sens de la loi sur les maladies professionnelles, le score obtenu par la check-list OCRA doit être ≥ à 14.1</a:t>
            </a:r>
          </a:p>
          <a:p>
            <a:endParaRPr lang="nl-BE" altLang="fr-FR" dirty="0"/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7914383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219974-CC4D-4807-BFC6-973112379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Critères d’exposition- Tendinites</a:t>
            </a:r>
            <a:br>
              <a:rPr lang="fr-BE" dirty="0"/>
            </a:br>
            <a:endParaRPr lang="fr-B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E9FD76-A853-4110-B6C6-CFB52F3EB7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0070C0"/>
                </a:solidFill>
              </a:rPr>
              <a:t>T</a:t>
            </a:r>
            <a:r>
              <a:rPr lang="fr-BE" sz="2000" dirty="0" err="1">
                <a:solidFill>
                  <a:srgbClr val="0070C0"/>
                </a:solidFill>
              </a:rPr>
              <a:t>endinites</a:t>
            </a:r>
            <a:r>
              <a:rPr lang="fr-BE" sz="2000" dirty="0">
                <a:solidFill>
                  <a:srgbClr val="0070C0"/>
                </a:solidFill>
              </a:rPr>
              <a:t> des épaules</a:t>
            </a:r>
          </a:p>
          <a:p>
            <a:pPr lvl="1"/>
            <a:r>
              <a:rPr lang="fr-BE" altLang="fr-FR" dirty="0">
                <a:solidFill>
                  <a:schemeClr val="tx1"/>
                </a:solidFill>
              </a:rPr>
              <a:t>Le risque est accepté si le score de la check-list OCRA atteint au moins 14,1 et </a:t>
            </a:r>
          </a:p>
          <a:p>
            <a:pPr lvl="1"/>
            <a:r>
              <a:rPr lang="fr-BE" altLang="fr-FR" dirty="0">
                <a:solidFill>
                  <a:schemeClr val="tx1"/>
                </a:solidFill>
              </a:rPr>
              <a:t>si le travail s’accompagne </a:t>
            </a:r>
            <a:r>
              <a:rPr lang="fr-BE" dirty="0">
                <a:solidFill>
                  <a:schemeClr val="tx1"/>
                </a:solidFill>
              </a:rPr>
              <a:t>de mouvements au cours desquels le bras monte au niveau de l'épaule ou plus haut sont effectués pendant au moins un quart du temps de travail.</a:t>
            </a:r>
          </a:p>
          <a:p>
            <a:pPr lvl="1"/>
            <a:r>
              <a:rPr lang="fr-BE" dirty="0">
                <a:solidFill>
                  <a:schemeClr val="tx1"/>
                </a:solidFill>
              </a:rPr>
              <a:t>Cela peut se produire chez les plâtriers, peintres, laveurs de vitres, bûcherons, ouvriers d'abattoir, mécaniciens, </a:t>
            </a:r>
            <a:r>
              <a:rPr lang="fr-BE" dirty="0" err="1">
                <a:solidFill>
                  <a:schemeClr val="tx1"/>
                </a:solidFill>
              </a:rPr>
              <a:t>etc</a:t>
            </a:r>
            <a:endParaRPr lang="fr-BE" dirty="0">
              <a:solidFill>
                <a:schemeClr val="tx1"/>
              </a:solidFill>
            </a:endParaRPr>
          </a:p>
          <a:p>
            <a:pPr lvl="1"/>
            <a:endParaRPr lang="fr-BE" dirty="0">
              <a:solidFill>
                <a:schemeClr val="tx1"/>
              </a:solidFill>
            </a:endParaRPr>
          </a:p>
          <a:p>
            <a:r>
              <a:rPr lang="en-US" sz="2000" dirty="0" err="1">
                <a:solidFill>
                  <a:srgbClr val="0070C0"/>
                </a:solidFill>
              </a:rPr>
              <a:t>Tendinites</a:t>
            </a:r>
            <a:r>
              <a:rPr lang="en-US" sz="2000" dirty="0">
                <a:solidFill>
                  <a:srgbClr val="0070C0"/>
                </a:solidFill>
              </a:rPr>
              <a:t> de </a:t>
            </a:r>
            <a:r>
              <a:rPr lang="en-US" sz="2000" dirty="0" err="1">
                <a:solidFill>
                  <a:srgbClr val="0070C0"/>
                </a:solidFill>
              </a:rPr>
              <a:t>De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Quervain</a:t>
            </a:r>
            <a:endParaRPr lang="fr-BE" sz="2000" dirty="0">
              <a:solidFill>
                <a:srgbClr val="0070C0"/>
              </a:solidFill>
            </a:endParaRPr>
          </a:p>
          <a:p>
            <a:pPr lvl="1"/>
            <a:r>
              <a:rPr lang="fr-BE" altLang="fr-FR" dirty="0">
                <a:solidFill>
                  <a:schemeClr val="tx1"/>
                </a:solidFill>
              </a:rPr>
              <a:t>Le risque est accepté si le score de la check-list OCRA atteint au moins 14,1 et </a:t>
            </a:r>
          </a:p>
          <a:p>
            <a:pPr lvl="1"/>
            <a:r>
              <a:rPr lang="fr-BE" altLang="fr-FR" dirty="0">
                <a:solidFill>
                  <a:schemeClr val="tx1"/>
                </a:solidFill>
              </a:rPr>
              <a:t>si le travail s’accompagne d’abductions actives du pouce ou de déviations radiales du poignet contre résistance pendant au moins un tiers de la durée de travail.</a:t>
            </a:r>
          </a:p>
          <a:p>
            <a:pPr lvl="1"/>
            <a:r>
              <a:rPr lang="fr-BE" altLang="fr-FR" dirty="0">
                <a:solidFill>
                  <a:schemeClr val="tx1"/>
                </a:solidFill>
              </a:rPr>
              <a:t>Les professions pouvant entraîner une tendinite de De Quervain sont entre autres : les bouchers découpant la viande, les désosseurs, les couturières, les maçons, les </a:t>
            </a:r>
            <a:r>
              <a:rPr lang="fr-BE" altLang="fr-FR" dirty="0" err="1">
                <a:solidFill>
                  <a:schemeClr val="tx1"/>
                </a:solidFill>
              </a:rPr>
              <a:t>rejointoyeurs</a:t>
            </a:r>
            <a:r>
              <a:rPr lang="fr-BE" altLang="fr-FR" dirty="0">
                <a:solidFill>
                  <a:schemeClr val="tx1"/>
                </a:solidFill>
              </a:rPr>
              <a:t>…</a:t>
            </a: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200645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219974-CC4D-4807-BFC6-973112379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Critères d’exposition- Dos</a:t>
            </a:r>
            <a:br>
              <a:rPr lang="fr-BE" dirty="0"/>
            </a:br>
            <a:endParaRPr lang="fr-B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E9FD76-A853-4110-B6C6-CFB52F3EB7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BE" sz="2000" dirty="0">
                <a:solidFill>
                  <a:srgbClr val="0070C0"/>
                </a:solidFill>
              </a:rPr>
              <a:t>Méthode : Le Modèle de Dose Mainz Dortmund</a:t>
            </a:r>
          </a:p>
          <a:p>
            <a:endParaRPr lang="nl-BE" altLang="fr-FR" dirty="0"/>
          </a:p>
          <a:p>
            <a:r>
              <a:rPr lang="nl-BE" altLang="fr-FR" dirty="0" err="1"/>
              <a:t>Basée</a:t>
            </a:r>
            <a:r>
              <a:rPr lang="nl-BE" altLang="fr-FR" dirty="0"/>
              <a:t> :</a:t>
            </a:r>
          </a:p>
          <a:p>
            <a:pPr lvl="1"/>
            <a:r>
              <a:rPr lang="nl-BE" altLang="fr-FR" dirty="0" err="1"/>
              <a:t>Durée</a:t>
            </a:r>
            <a:r>
              <a:rPr lang="nl-BE" altLang="fr-FR" dirty="0"/>
              <a:t> </a:t>
            </a:r>
            <a:r>
              <a:rPr lang="nl-BE" altLang="fr-FR" dirty="0" err="1"/>
              <a:t>d’exposition</a:t>
            </a:r>
            <a:endParaRPr lang="nl-BE" altLang="fr-FR" dirty="0"/>
          </a:p>
          <a:p>
            <a:pPr lvl="1"/>
            <a:r>
              <a:rPr lang="nl-BE" altLang="fr-FR" dirty="0" err="1"/>
              <a:t>Distinction</a:t>
            </a:r>
            <a:r>
              <a:rPr lang="nl-BE" altLang="fr-FR" dirty="0"/>
              <a:t> homme/femme</a:t>
            </a:r>
          </a:p>
          <a:p>
            <a:pPr lvl="1"/>
            <a:r>
              <a:rPr lang="nl-BE" altLang="fr-FR" dirty="0"/>
              <a:t>Charges</a:t>
            </a:r>
          </a:p>
          <a:p>
            <a:pPr lvl="1"/>
            <a:r>
              <a:rPr lang="nl-BE" altLang="fr-FR" dirty="0" err="1"/>
              <a:t>Répétitions</a:t>
            </a:r>
            <a:endParaRPr lang="nl-BE" altLang="fr-FR" dirty="0"/>
          </a:p>
          <a:p>
            <a:pPr lvl="1"/>
            <a:r>
              <a:rPr lang="nl-BE" altLang="fr-FR" dirty="0" err="1"/>
              <a:t>Postures</a:t>
            </a:r>
            <a:endParaRPr lang="nl-BE" altLang="fr-FR" dirty="0"/>
          </a:p>
          <a:p>
            <a:pPr lvl="1"/>
            <a:r>
              <a:rPr lang="nl-BE" altLang="fr-FR" dirty="0" err="1"/>
              <a:t>déplacements</a:t>
            </a:r>
            <a:endParaRPr lang="nl-BE" altLang="fr-FR" dirty="0"/>
          </a:p>
          <a:p>
            <a:pPr lvl="1"/>
            <a:r>
              <a:rPr lang="nl-BE" altLang="fr-FR" dirty="0"/>
              <a:t>…</a:t>
            </a: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0780912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73643" y="837845"/>
            <a:ext cx="6466166" cy="887923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nl-BE" dirty="0" err="1"/>
              <a:t>Réparation</a:t>
            </a:r>
            <a:r>
              <a:rPr lang="nl-BE" dirty="0"/>
              <a:t> des maladies </a:t>
            </a:r>
            <a:r>
              <a:rPr lang="nl-BE" dirty="0" err="1"/>
              <a:t>professionnelles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2190868" y="1408725"/>
            <a:ext cx="6130925" cy="2484300"/>
          </a:xfrm>
        </p:spPr>
        <p:txBody>
          <a:bodyPr/>
          <a:lstStyle/>
          <a:p>
            <a:pPr marL="222250" lvl="1" indent="0">
              <a:buNone/>
            </a:pPr>
            <a:r>
              <a:rPr lang="nl-BE" dirty="0" err="1"/>
              <a:t>Demandes</a:t>
            </a:r>
            <a:r>
              <a:rPr lang="nl-BE" dirty="0"/>
              <a:t> </a:t>
            </a:r>
          </a:p>
          <a:p>
            <a:pPr marL="222250" lvl="1" indent="0">
              <a:buNone/>
            </a:pPr>
            <a:endParaRPr lang="nl-BE" dirty="0"/>
          </a:p>
          <a:p>
            <a:pPr marL="222250" lvl="1" indent="0">
              <a:buNone/>
            </a:pPr>
            <a:endParaRPr lang="nl-BE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81CC4826-82D0-4FB9-9F8A-AD9373AE63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172352"/>
              </p:ext>
            </p:extLst>
          </p:nvPr>
        </p:nvGraphicFramePr>
        <p:xfrm>
          <a:off x="2190868" y="1737016"/>
          <a:ext cx="6405222" cy="40891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04355">
                  <a:extLst>
                    <a:ext uri="{9D8B030D-6E8A-4147-A177-3AD203B41FA5}">
                      <a16:colId xmlns:a16="http://schemas.microsoft.com/office/drawing/2014/main" val="333108026"/>
                    </a:ext>
                  </a:extLst>
                </a:gridCol>
                <a:gridCol w="697167">
                  <a:extLst>
                    <a:ext uri="{9D8B030D-6E8A-4147-A177-3AD203B41FA5}">
                      <a16:colId xmlns:a16="http://schemas.microsoft.com/office/drawing/2014/main" val="1513034986"/>
                    </a:ext>
                  </a:extLst>
                </a:gridCol>
                <a:gridCol w="740740">
                  <a:extLst>
                    <a:ext uri="{9D8B030D-6E8A-4147-A177-3AD203B41FA5}">
                      <a16:colId xmlns:a16="http://schemas.microsoft.com/office/drawing/2014/main" val="666046049"/>
                    </a:ext>
                  </a:extLst>
                </a:gridCol>
                <a:gridCol w="740740">
                  <a:extLst>
                    <a:ext uri="{9D8B030D-6E8A-4147-A177-3AD203B41FA5}">
                      <a16:colId xmlns:a16="http://schemas.microsoft.com/office/drawing/2014/main" val="1018953151"/>
                    </a:ext>
                  </a:extLst>
                </a:gridCol>
                <a:gridCol w="740740">
                  <a:extLst>
                    <a:ext uri="{9D8B030D-6E8A-4147-A177-3AD203B41FA5}">
                      <a16:colId xmlns:a16="http://schemas.microsoft.com/office/drawing/2014/main" val="2417553244"/>
                    </a:ext>
                  </a:extLst>
                </a:gridCol>
                <a:gridCol w="740740">
                  <a:extLst>
                    <a:ext uri="{9D8B030D-6E8A-4147-A177-3AD203B41FA5}">
                      <a16:colId xmlns:a16="http://schemas.microsoft.com/office/drawing/2014/main" val="2137564126"/>
                    </a:ext>
                  </a:extLst>
                </a:gridCol>
                <a:gridCol w="740740">
                  <a:extLst>
                    <a:ext uri="{9D8B030D-6E8A-4147-A177-3AD203B41FA5}">
                      <a16:colId xmlns:a16="http://schemas.microsoft.com/office/drawing/2014/main" val="32265630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endParaRPr lang="fr-B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6" marR="6536" marT="65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B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6" marR="6536" marT="653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2019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2020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2021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2022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2023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4064853263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Tendinopathie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T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2946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2733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2659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3218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3321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2685486970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Neuropathie due à la pression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C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1250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1337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1277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1373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2685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1701749527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Dos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L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1213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1329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682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712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798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2855458317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Respiratoire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R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831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3973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10096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9727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1431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4109018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Système ouvert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S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857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1042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1030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1506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1424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1231164215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Bruit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A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399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383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273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314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358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3706506775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Dermatose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D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468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395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269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374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336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3631893989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VMMS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M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262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296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457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400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316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851779980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Maladies infectieuses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X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147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157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101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174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190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2952194416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Nez-Gorge-Oreille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N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53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43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31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28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47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3725976875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Bourses péri articulaires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U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30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21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19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18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38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743499626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Vasculaire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V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10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13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9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12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10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170813946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Maladies du sang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B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16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19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13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13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11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1827469191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Hépatites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H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4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5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5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3754715912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Ophtalmologique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Y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7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6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5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4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9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1994049134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l" fontAlgn="b"/>
                      <a:endParaRPr lang="fr-B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6" marR="6536" marT="65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B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6" marR="6536" marT="653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8493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11748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16926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17878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11308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38690627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07133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73643" y="837845"/>
            <a:ext cx="6466166" cy="887923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nl-BE" dirty="0" err="1"/>
              <a:t>Réparation</a:t>
            </a:r>
            <a:r>
              <a:rPr lang="nl-BE" dirty="0"/>
              <a:t> des maladies </a:t>
            </a:r>
            <a:r>
              <a:rPr lang="nl-BE" dirty="0" err="1"/>
              <a:t>professionnelles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2190868" y="1408725"/>
            <a:ext cx="6130925" cy="2484300"/>
          </a:xfrm>
        </p:spPr>
        <p:txBody>
          <a:bodyPr/>
          <a:lstStyle/>
          <a:p>
            <a:pPr marL="222250" lvl="1" indent="0">
              <a:buNone/>
            </a:pPr>
            <a:r>
              <a:rPr lang="nl-BE" dirty="0" err="1"/>
              <a:t>Décisions</a:t>
            </a:r>
            <a:r>
              <a:rPr lang="nl-BE" dirty="0"/>
              <a:t> </a:t>
            </a:r>
            <a:r>
              <a:rPr lang="nl-BE" dirty="0" err="1"/>
              <a:t>positives</a:t>
            </a:r>
            <a:endParaRPr lang="nl-BE" dirty="0"/>
          </a:p>
          <a:p>
            <a:pPr marL="222250" lvl="1" indent="0">
              <a:buNone/>
            </a:pPr>
            <a:endParaRPr lang="nl-BE" dirty="0"/>
          </a:p>
          <a:p>
            <a:pPr marL="222250" lvl="1" indent="0">
              <a:buNone/>
            </a:pPr>
            <a:endParaRPr lang="nl-BE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36E8E17-89D5-496B-BFF5-4BC77C6EE2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80753"/>
              </p:ext>
            </p:extLst>
          </p:nvPr>
        </p:nvGraphicFramePr>
        <p:xfrm>
          <a:off x="2334587" y="1930979"/>
          <a:ext cx="6405222" cy="40891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04355">
                  <a:extLst>
                    <a:ext uri="{9D8B030D-6E8A-4147-A177-3AD203B41FA5}">
                      <a16:colId xmlns:a16="http://schemas.microsoft.com/office/drawing/2014/main" val="1759722416"/>
                    </a:ext>
                  </a:extLst>
                </a:gridCol>
                <a:gridCol w="697167">
                  <a:extLst>
                    <a:ext uri="{9D8B030D-6E8A-4147-A177-3AD203B41FA5}">
                      <a16:colId xmlns:a16="http://schemas.microsoft.com/office/drawing/2014/main" val="620623295"/>
                    </a:ext>
                  </a:extLst>
                </a:gridCol>
                <a:gridCol w="740740">
                  <a:extLst>
                    <a:ext uri="{9D8B030D-6E8A-4147-A177-3AD203B41FA5}">
                      <a16:colId xmlns:a16="http://schemas.microsoft.com/office/drawing/2014/main" val="4247947367"/>
                    </a:ext>
                  </a:extLst>
                </a:gridCol>
                <a:gridCol w="740740">
                  <a:extLst>
                    <a:ext uri="{9D8B030D-6E8A-4147-A177-3AD203B41FA5}">
                      <a16:colId xmlns:a16="http://schemas.microsoft.com/office/drawing/2014/main" val="4176044031"/>
                    </a:ext>
                  </a:extLst>
                </a:gridCol>
                <a:gridCol w="740740">
                  <a:extLst>
                    <a:ext uri="{9D8B030D-6E8A-4147-A177-3AD203B41FA5}">
                      <a16:colId xmlns:a16="http://schemas.microsoft.com/office/drawing/2014/main" val="1811987925"/>
                    </a:ext>
                  </a:extLst>
                </a:gridCol>
                <a:gridCol w="740740">
                  <a:extLst>
                    <a:ext uri="{9D8B030D-6E8A-4147-A177-3AD203B41FA5}">
                      <a16:colId xmlns:a16="http://schemas.microsoft.com/office/drawing/2014/main" val="1535160577"/>
                    </a:ext>
                  </a:extLst>
                </a:gridCol>
                <a:gridCol w="740740">
                  <a:extLst>
                    <a:ext uri="{9D8B030D-6E8A-4147-A177-3AD203B41FA5}">
                      <a16:colId xmlns:a16="http://schemas.microsoft.com/office/drawing/2014/main" val="471230304"/>
                    </a:ext>
                  </a:extLst>
                </a:gridCol>
              </a:tblGrid>
              <a:tr h="120910">
                <a:tc>
                  <a:txBody>
                    <a:bodyPr/>
                    <a:lstStyle/>
                    <a:p>
                      <a:pPr algn="l" fontAlgn="b"/>
                      <a:endParaRPr lang="fr-B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6" marR="6536" marT="65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B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6" marR="6536" marT="653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2019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2020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2021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2022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2023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2729725435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Tendinopathie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T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1090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937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728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852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684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2299327877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Neuropathie due à la pression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C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602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663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592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349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929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2847596770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Dos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L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28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17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15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8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17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1215193287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Respiratoire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R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347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3172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7586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6870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681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1167028434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Système ouvert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S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3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5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1472038105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Bruit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A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68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56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46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75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94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744801632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Dermatose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D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243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196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115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192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135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807753761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VMMS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M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53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22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19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15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7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2210436909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Maladies infectieuses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X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25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27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20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20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27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2295878525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Nez-Gorge-Oreille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N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33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26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21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17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30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227286569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Bourses péri articulaires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U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9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10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4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7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8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1835378574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Vasculaire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V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2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3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175636201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Maladies du sang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B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0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0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0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17228501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Hépatites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H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0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2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1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3709692937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Ophtalmologique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000" u="none" strike="noStrike">
                          <a:effectLst/>
                        </a:rPr>
                        <a:t>Y</a:t>
                      </a:r>
                      <a:endParaRPr lang="fr-BE" sz="10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0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1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1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1213896347"/>
                  </a:ext>
                </a:extLst>
              </a:tr>
              <a:tr h="241830">
                <a:tc>
                  <a:txBody>
                    <a:bodyPr/>
                    <a:lstStyle/>
                    <a:p>
                      <a:pPr algn="l" fontAlgn="b"/>
                      <a:endParaRPr lang="fr-B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6" marR="6536" marT="65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B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6" marR="6536" marT="653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2506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5128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>
                          <a:effectLst/>
                        </a:rPr>
                        <a:t>9153</a:t>
                      </a:r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u="none" strike="noStrike" dirty="0">
                          <a:effectLst/>
                        </a:rPr>
                        <a:t>8413</a:t>
                      </a:r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2621</a:t>
                      </a:r>
                    </a:p>
                  </a:txBody>
                  <a:tcPr marL="6536" marR="6536" marT="6536" marB="0" anchor="ctr"/>
                </a:tc>
                <a:extLst>
                  <a:ext uri="{0D108BD9-81ED-4DB2-BD59-A6C34878D82A}">
                    <a16:rowId xmlns:a16="http://schemas.microsoft.com/office/drawing/2014/main" val="21467796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9070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73643" y="837845"/>
            <a:ext cx="6466166" cy="887923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nl-BE" dirty="0" err="1"/>
              <a:t>Réparation</a:t>
            </a:r>
            <a:r>
              <a:rPr lang="nl-BE" dirty="0"/>
              <a:t> des maladies </a:t>
            </a:r>
            <a:r>
              <a:rPr lang="nl-BE" dirty="0" err="1"/>
              <a:t>professionnelles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2190868" y="1408725"/>
            <a:ext cx="6130925" cy="2484300"/>
          </a:xfrm>
        </p:spPr>
        <p:txBody>
          <a:bodyPr/>
          <a:lstStyle/>
          <a:p>
            <a:pPr marL="222250" lvl="1" indent="0">
              <a:buNone/>
            </a:pPr>
            <a:r>
              <a:rPr lang="nl-BE" dirty="0"/>
              <a:t>2023</a:t>
            </a:r>
          </a:p>
          <a:p>
            <a:pPr marL="222250" lvl="1" indent="0">
              <a:buNone/>
            </a:pPr>
            <a:endParaRPr lang="nl-BE" dirty="0"/>
          </a:p>
          <a:p>
            <a:pPr marL="222250" lvl="1" indent="0">
              <a:buNone/>
            </a:pPr>
            <a:endParaRPr lang="nl-BE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605FF3F-8444-4CF3-838A-733D2806FD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238368"/>
              </p:ext>
            </p:extLst>
          </p:nvPr>
        </p:nvGraphicFramePr>
        <p:xfrm>
          <a:off x="2624281" y="1754775"/>
          <a:ext cx="5764889" cy="43513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21479">
                  <a:extLst>
                    <a:ext uri="{9D8B030D-6E8A-4147-A177-3AD203B41FA5}">
                      <a16:colId xmlns:a16="http://schemas.microsoft.com/office/drawing/2014/main" val="4250722062"/>
                    </a:ext>
                  </a:extLst>
                </a:gridCol>
                <a:gridCol w="737906">
                  <a:extLst>
                    <a:ext uri="{9D8B030D-6E8A-4147-A177-3AD203B41FA5}">
                      <a16:colId xmlns:a16="http://schemas.microsoft.com/office/drawing/2014/main" val="1964899394"/>
                    </a:ext>
                  </a:extLst>
                </a:gridCol>
                <a:gridCol w="1083799">
                  <a:extLst>
                    <a:ext uri="{9D8B030D-6E8A-4147-A177-3AD203B41FA5}">
                      <a16:colId xmlns:a16="http://schemas.microsoft.com/office/drawing/2014/main" val="270224412"/>
                    </a:ext>
                  </a:extLst>
                </a:gridCol>
                <a:gridCol w="991561">
                  <a:extLst>
                    <a:ext uri="{9D8B030D-6E8A-4147-A177-3AD203B41FA5}">
                      <a16:colId xmlns:a16="http://schemas.microsoft.com/office/drawing/2014/main" val="2976222490"/>
                    </a:ext>
                  </a:extLst>
                </a:gridCol>
                <a:gridCol w="830144">
                  <a:extLst>
                    <a:ext uri="{9D8B030D-6E8A-4147-A177-3AD203B41FA5}">
                      <a16:colId xmlns:a16="http://schemas.microsoft.com/office/drawing/2014/main" val="4247266100"/>
                    </a:ext>
                  </a:extLst>
                </a:gridCol>
              </a:tblGrid>
              <a:tr h="255961">
                <a:tc>
                  <a:txBody>
                    <a:bodyPr/>
                    <a:lstStyle/>
                    <a:p>
                      <a:pPr algn="l" fontAlgn="b"/>
                      <a:endParaRPr lang="fr-B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18" marR="6918" marT="691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500" u="none" strike="noStrike" dirty="0">
                          <a:effectLst/>
                        </a:rPr>
                        <a:t>2023</a:t>
                      </a:r>
                      <a:endParaRPr lang="fr-BE" sz="15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500" u="none" strike="noStrike">
                          <a:effectLst/>
                        </a:rPr>
                        <a:t>Demandes</a:t>
                      </a:r>
                      <a:endParaRPr lang="fr-BE" sz="15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500" u="none" strike="noStrike">
                          <a:effectLst/>
                        </a:rPr>
                        <a:t>Positives</a:t>
                      </a:r>
                      <a:endParaRPr lang="fr-BE" sz="15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500" u="none" strike="noStrike">
                          <a:effectLst/>
                        </a:rPr>
                        <a:t>%</a:t>
                      </a:r>
                      <a:endParaRPr lang="fr-BE" sz="15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extLst>
                  <a:ext uri="{0D108BD9-81ED-4DB2-BD59-A6C34878D82A}">
                    <a16:rowId xmlns:a16="http://schemas.microsoft.com/office/drawing/2014/main" val="3905461407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Tendinopathie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T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3321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684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8430900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Neuropathie due à la pression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C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2685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929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26412558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Dos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L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798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17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72920851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Respiratoire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R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1431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681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59144036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Système ouvert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S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1424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2694074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Bruit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A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358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94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74245847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Dermatose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D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336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135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80372050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VMMS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M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316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7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19995448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Maladies infectieuses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X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190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27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7287169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Nez-Gorge-Oreille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N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47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30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8746215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Bourses péri articulaires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U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38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8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70668762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Vasculaire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V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10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65984677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Maladies du sang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B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11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9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35338295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Hépatites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H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67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11425330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Ophtalmologique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100" u="none" strike="noStrike">
                          <a:effectLst/>
                        </a:rPr>
                        <a:t>Y</a:t>
                      </a:r>
                      <a:endParaRPr lang="fr-BE" sz="1100" b="1" i="0" u="none" strike="noStrike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9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46140398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l" fontAlgn="b"/>
                      <a:endParaRPr lang="fr-B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18" marR="6918" marT="69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B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18" marR="6918" marT="691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500" u="none" strike="noStrike" dirty="0">
                          <a:effectLst/>
                        </a:rPr>
                        <a:t>11308</a:t>
                      </a:r>
                      <a:endParaRPr lang="fr-BE" sz="15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918" marR="6918" marT="69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2621</a:t>
                      </a:r>
                    </a:p>
                  </a:txBody>
                  <a:tcPr marL="6536" marR="6536" marT="653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67302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5891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el 2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err="1"/>
              <a:t>Fedris</a:t>
            </a:r>
            <a:r>
              <a:rPr lang="nl-BE" dirty="0"/>
              <a:t> </a:t>
            </a:r>
            <a:endParaRPr lang="fr-BE" dirty="0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5668" b="15668"/>
          <a:stretch>
            <a:fillRect/>
          </a:stretch>
        </p:blipFill>
        <p:spPr>
          <a:xfrm>
            <a:off x="-336875" y="0"/>
            <a:ext cx="9817747" cy="515349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336874" y="4042951"/>
            <a:ext cx="9817747" cy="2815049"/>
          </a:xfrm>
          <a:prstGeom prst="rect">
            <a:avLst/>
          </a:prstGeom>
          <a:solidFill>
            <a:srgbClr val="E8882E"/>
          </a:solidFill>
        </p:spPr>
      </p:sp>
      <p:sp>
        <p:nvSpPr>
          <p:cNvPr id="4" name="TextBox 4"/>
          <p:cNvSpPr txBox="1"/>
          <p:nvPr/>
        </p:nvSpPr>
        <p:spPr>
          <a:xfrm>
            <a:off x="514350" y="4371907"/>
            <a:ext cx="8175850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60"/>
              </a:lnSpc>
            </a:pPr>
            <a:r>
              <a:rPr lang="en-US" sz="4000" spc="188" dirty="0" err="1">
                <a:solidFill>
                  <a:srgbClr val="FFFFFF"/>
                </a:solidFill>
                <a:latin typeface="Clear Sans Bold Bold"/>
              </a:rPr>
              <a:t>Agence</a:t>
            </a:r>
            <a:r>
              <a:rPr lang="en-US" sz="4000" spc="188" dirty="0">
                <a:solidFill>
                  <a:srgbClr val="FFFFFF"/>
                </a:solidFill>
                <a:latin typeface="Clear Sans Bold Bold"/>
              </a:rPr>
              <a:t> </a:t>
            </a:r>
            <a:r>
              <a:rPr lang="en-US" sz="4000" spc="188" dirty="0" err="1">
                <a:solidFill>
                  <a:srgbClr val="FFFFFF"/>
                </a:solidFill>
                <a:latin typeface="Clear Sans Bold Bold"/>
              </a:rPr>
              <a:t>fédérale</a:t>
            </a:r>
            <a:r>
              <a:rPr lang="en-US" sz="4000" spc="188" dirty="0">
                <a:solidFill>
                  <a:srgbClr val="FFFFFF"/>
                </a:solidFill>
                <a:latin typeface="Clear Sans Bold Bold"/>
              </a:rPr>
              <a:t> des </a:t>
            </a:r>
            <a:r>
              <a:rPr lang="en-US" sz="4000" spc="188" dirty="0" err="1">
                <a:solidFill>
                  <a:srgbClr val="FFFFFF"/>
                </a:solidFill>
                <a:latin typeface="Clear Sans Bold Bold"/>
              </a:rPr>
              <a:t>risques</a:t>
            </a:r>
            <a:r>
              <a:rPr lang="en-US" sz="4000" spc="188" dirty="0">
                <a:solidFill>
                  <a:srgbClr val="FFFFFF"/>
                </a:solidFill>
                <a:latin typeface="Clear Sans Bold Bold"/>
              </a:rPr>
              <a:t> </a:t>
            </a:r>
            <a:r>
              <a:rPr lang="en-US" sz="4000" spc="188" dirty="0" err="1">
                <a:solidFill>
                  <a:srgbClr val="FFFFFF"/>
                </a:solidFill>
                <a:latin typeface="Clear Sans Bold Bold"/>
              </a:rPr>
              <a:t>professionnels</a:t>
            </a:r>
            <a:endParaRPr lang="en-US" sz="4000" spc="188" dirty="0">
              <a:solidFill>
                <a:srgbClr val="FFFFFF"/>
              </a:solidFill>
              <a:latin typeface="Clear Sans Bold Bold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613784" y="5930288"/>
            <a:ext cx="1530216" cy="623563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3E730757-3A68-46B1-B451-938107D1B7EB}"/>
              </a:ext>
            </a:extLst>
          </p:cNvPr>
          <p:cNvSpPr txBox="1">
            <a:spLocks/>
          </p:cNvSpPr>
          <p:nvPr/>
        </p:nvSpPr>
        <p:spPr>
          <a:xfrm>
            <a:off x="1482094" y="187489"/>
            <a:ext cx="6131690" cy="5470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dirty="0">
                <a:solidFill>
                  <a:schemeClr val="tx2"/>
                </a:solidFill>
              </a:rPr>
              <a:t>Merci pour </a:t>
            </a:r>
            <a:r>
              <a:rPr lang="nl-BE" dirty="0" err="1">
                <a:solidFill>
                  <a:schemeClr val="tx2"/>
                </a:solidFill>
              </a:rPr>
              <a:t>votre</a:t>
            </a:r>
            <a:r>
              <a:rPr lang="nl-BE" dirty="0">
                <a:solidFill>
                  <a:schemeClr val="tx2"/>
                </a:solidFill>
              </a:rPr>
              <a:t> attention</a:t>
            </a:r>
          </a:p>
        </p:txBody>
      </p:sp>
    </p:spTree>
    <p:extLst>
      <p:ext uri="{BB962C8B-B14F-4D97-AF65-F5344CB8AC3E}">
        <p14:creationId xmlns:p14="http://schemas.microsoft.com/office/powerpoint/2010/main" val="980093697"/>
      </p:ext>
    </p:extLst>
  </p:cSld>
  <p:clrMapOvr>
    <a:masterClrMapping/>
  </p:clrMapOvr>
</p:sld>
</file>

<file path=ppt/theme/theme1.xml><?xml version="1.0" encoding="utf-8"?>
<a:theme xmlns:a="http://schemas.openxmlformats.org/drawingml/2006/main" name="Fedris met vaste beelden">
  <a:themeElements>
    <a:clrScheme name="Fedris">
      <a:dk1>
        <a:srgbClr val="000000"/>
      </a:dk1>
      <a:lt1>
        <a:srgbClr val="FFFFFF"/>
      </a:lt1>
      <a:dk2>
        <a:srgbClr val="414996"/>
      </a:dk2>
      <a:lt2>
        <a:srgbClr val="5E5E5E"/>
      </a:lt2>
      <a:accent1>
        <a:srgbClr val="DA7100"/>
      </a:accent1>
      <a:accent2>
        <a:srgbClr val="81C9DE"/>
      </a:accent2>
      <a:accent3>
        <a:srgbClr val="919191"/>
      </a:accent3>
      <a:accent4>
        <a:srgbClr val="797979"/>
      </a:accent4>
      <a:accent5>
        <a:srgbClr val="A9A9A9"/>
      </a:accent5>
      <a:accent6>
        <a:srgbClr val="C0C0C0"/>
      </a:accent6>
      <a:hlink>
        <a:srgbClr val="0563C1"/>
      </a:hlink>
      <a:folHlink>
        <a:srgbClr val="954F72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dris" id="{B0CA5E36-72C7-7840-BF9F-65F79BE3F855}" vid="{01D5BFD4-596F-3F47-9E62-4607D921E8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5069</TotalTime>
  <Words>1925</Words>
  <Application>Microsoft Macintosh PowerPoint</Application>
  <PresentationFormat>Affichage à l'écran (4:3)</PresentationFormat>
  <Paragraphs>669</Paragraphs>
  <Slides>30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9" baseType="lpstr">
      <vt:lpstr>Arial</vt:lpstr>
      <vt:lpstr>Calibri</vt:lpstr>
      <vt:lpstr>Clear Sans Bold Bold</vt:lpstr>
      <vt:lpstr>Clear Sans Regular</vt:lpstr>
      <vt:lpstr>Clear Sans Regular Bold</vt:lpstr>
      <vt:lpstr>Times New Roman</vt:lpstr>
      <vt:lpstr>Trebuchet MS</vt:lpstr>
      <vt:lpstr>Wingdings</vt:lpstr>
      <vt:lpstr>Fedris met vaste beelden</vt:lpstr>
      <vt:lpstr>Présentation PowerPoint</vt:lpstr>
      <vt:lpstr>Maladies professionnelles provoquées par LES TROUBLES  MUSCULO-SQUELETTIQUES   Stéphane François ing. conseiller en prévention, FEDRIS </vt:lpstr>
      <vt:lpstr>Présentation PowerPoint</vt:lpstr>
      <vt:lpstr>Fedris </vt:lpstr>
      <vt:lpstr>Présentation PowerPoint</vt:lpstr>
      <vt:lpstr>Présentation PowerPoint</vt:lpstr>
      <vt:lpstr>Présentation PowerPoint</vt:lpstr>
      <vt:lpstr>Les Missions de fedris</vt:lpstr>
      <vt:lpstr>Différences entre maladie professionnelle et accident du travail</vt:lpstr>
      <vt:lpstr>Réparation des  maladies professionnelles</vt:lpstr>
      <vt:lpstr>Réparation des  maladies professionnelles</vt:lpstr>
      <vt:lpstr>Réparation des  maladies professionnelles</vt:lpstr>
      <vt:lpstr>Contestation de la décision administrative</vt:lpstr>
      <vt:lpstr>Réparation des  maladies professionnelles</vt:lpstr>
      <vt:lpstr>Réparation des  maladies professionnelles</vt:lpstr>
      <vt:lpstr>Réparation des  maladies professionnelles</vt:lpstr>
      <vt:lpstr>Réparation des  maladies professionnelles</vt:lpstr>
      <vt:lpstr>Liste des maladies professionnelles</vt:lpstr>
      <vt:lpstr>Réparation des maladies professionnelles</vt:lpstr>
      <vt:lpstr>Réparation des maladies professionnelles</vt:lpstr>
      <vt:lpstr>Liste des maladies professionnelles</vt:lpstr>
      <vt:lpstr>Liste des maladies professionnelles</vt:lpstr>
      <vt:lpstr>Critères d’exposition- Tendinites </vt:lpstr>
      <vt:lpstr>Critères d’exposition- Tendinites </vt:lpstr>
      <vt:lpstr>Critères d’exposition- Tendinites </vt:lpstr>
      <vt:lpstr>Critères d’exposition- Dos </vt:lpstr>
      <vt:lpstr>Réparation des maladies professionnelles</vt:lpstr>
      <vt:lpstr>Réparation des maladies professionnelles</vt:lpstr>
      <vt:lpstr>Réparation des maladies professionnelles</vt:lpstr>
      <vt:lpstr>Fedris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Griet Van de Steene</dc:creator>
  <cp:lastModifiedBy>HAUTOT Elisabeth</cp:lastModifiedBy>
  <cp:revision>182</cp:revision>
  <dcterms:created xsi:type="dcterms:W3CDTF">2016-12-28T11:43:40Z</dcterms:created>
  <dcterms:modified xsi:type="dcterms:W3CDTF">2024-10-07T20:36:04Z</dcterms:modified>
</cp:coreProperties>
</file>