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handoutMasterIdLst>
    <p:handoutMasterId r:id="rId41"/>
  </p:handoutMasterIdLst>
  <p:sldIdLst>
    <p:sldId id="289" r:id="rId2"/>
    <p:sldId id="290" r:id="rId3"/>
    <p:sldId id="257" r:id="rId4"/>
    <p:sldId id="258" r:id="rId5"/>
    <p:sldId id="261" r:id="rId6"/>
    <p:sldId id="269" r:id="rId7"/>
    <p:sldId id="265" r:id="rId8"/>
    <p:sldId id="266" r:id="rId9"/>
    <p:sldId id="267" r:id="rId10"/>
    <p:sldId id="270" r:id="rId11"/>
    <p:sldId id="263" r:id="rId12"/>
    <p:sldId id="264" r:id="rId13"/>
    <p:sldId id="259" r:id="rId14"/>
    <p:sldId id="295" r:id="rId15"/>
    <p:sldId id="296" r:id="rId16"/>
    <p:sldId id="297" r:id="rId17"/>
    <p:sldId id="291" r:id="rId18"/>
    <p:sldId id="298" r:id="rId19"/>
    <p:sldId id="271" r:id="rId20"/>
    <p:sldId id="282" r:id="rId21"/>
    <p:sldId id="284" r:id="rId22"/>
    <p:sldId id="285" r:id="rId23"/>
    <p:sldId id="288" r:id="rId24"/>
    <p:sldId id="286" r:id="rId25"/>
    <p:sldId id="287" r:id="rId26"/>
    <p:sldId id="299" r:id="rId27"/>
    <p:sldId id="260" r:id="rId28"/>
    <p:sldId id="292" r:id="rId29"/>
    <p:sldId id="307" r:id="rId30"/>
    <p:sldId id="293" r:id="rId31"/>
    <p:sldId id="294" r:id="rId32"/>
    <p:sldId id="278" r:id="rId33"/>
    <p:sldId id="281" r:id="rId34"/>
    <p:sldId id="303" r:id="rId35"/>
    <p:sldId id="304" r:id="rId36"/>
    <p:sldId id="280" r:id="rId37"/>
    <p:sldId id="279" r:id="rId38"/>
    <p:sldId id="302"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BD01"/>
    <a:srgbClr val="FCDD24"/>
    <a:srgbClr val="FDE65F"/>
    <a:srgbClr val="FFF3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9320" autoAdjust="0"/>
  </p:normalViewPr>
  <p:slideViewPr>
    <p:cSldViewPr snapToGrid="0">
      <p:cViewPr varScale="1">
        <p:scale>
          <a:sx n="114" d="100"/>
          <a:sy n="114" d="100"/>
        </p:scale>
        <p:origin x="101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C42B80-A31D-4637-A9B1-922230584F91}" type="doc">
      <dgm:prSet loTypeId="urn:microsoft.com/office/officeart/2005/8/layout/venn3" loCatId="relationship" qsTypeId="urn:microsoft.com/office/officeart/2005/8/quickstyle/simple1" qsCatId="simple" csTypeId="urn:microsoft.com/office/officeart/2005/8/colors/accent2_2" csCatId="accent2" phldr="1"/>
      <dgm:spPr/>
      <dgm:t>
        <a:bodyPr/>
        <a:lstStyle/>
        <a:p>
          <a:endParaRPr lang="en-US"/>
        </a:p>
      </dgm:t>
    </dgm:pt>
    <dgm:pt modelId="{800D010C-CD92-4B04-9935-09AA879BA393}">
      <dgm:prSet phldrT="[Text]"/>
      <dgm:spPr>
        <a:solidFill>
          <a:schemeClr val="bg2">
            <a:lumMod val="75000"/>
            <a:alpha val="50000"/>
          </a:schemeClr>
        </a:solidFill>
      </dgm:spPr>
      <dgm:t>
        <a:bodyPr/>
        <a:lstStyle/>
        <a:p>
          <a:r>
            <a:rPr lang="fr-BE" b="1" dirty="0">
              <a:latin typeface="Arial" panose="020B0604020202020204" pitchFamily="34" charset="0"/>
              <a:cs typeface="Arial" panose="020B0604020202020204" pitchFamily="34" charset="0"/>
            </a:rPr>
            <a:t>Gestion non-médicamenteuse de la douleur </a:t>
          </a:r>
          <a:endParaRPr lang="en-US" b="1" dirty="0">
            <a:latin typeface="Arial" panose="020B0604020202020204" pitchFamily="34" charset="0"/>
            <a:cs typeface="Arial" panose="020B0604020202020204" pitchFamily="34" charset="0"/>
          </a:endParaRPr>
        </a:p>
      </dgm:t>
    </dgm:pt>
    <dgm:pt modelId="{AB74C036-FAD1-4592-A521-42708936C000}" type="parTrans" cxnId="{B7EBAF52-5A37-4EC8-AAFE-4FD4A2CBAF76}">
      <dgm:prSet/>
      <dgm:spPr/>
      <dgm:t>
        <a:bodyPr/>
        <a:lstStyle/>
        <a:p>
          <a:endParaRPr lang="en-US"/>
        </a:p>
      </dgm:t>
    </dgm:pt>
    <dgm:pt modelId="{308209BD-DE5E-402D-912E-ACA22015FCFF}" type="sibTrans" cxnId="{B7EBAF52-5A37-4EC8-AAFE-4FD4A2CBAF76}">
      <dgm:prSet/>
      <dgm:spPr/>
      <dgm:t>
        <a:bodyPr/>
        <a:lstStyle/>
        <a:p>
          <a:endParaRPr lang="en-US"/>
        </a:p>
      </dgm:t>
    </dgm:pt>
    <dgm:pt modelId="{AF846EF9-F678-47BC-9921-07B59637AC71}">
      <dgm:prSet phldrT="[Text]"/>
      <dgm:spPr>
        <a:solidFill>
          <a:schemeClr val="bg2">
            <a:lumMod val="25000"/>
            <a:alpha val="50000"/>
          </a:schemeClr>
        </a:solidFill>
      </dgm:spPr>
      <dgm:t>
        <a:bodyPr/>
        <a:lstStyle/>
        <a:p>
          <a:r>
            <a:rPr lang="fr-BE" b="1" dirty="0">
              <a:latin typeface="Arial" panose="020B0604020202020204" pitchFamily="34" charset="0"/>
              <a:cs typeface="Arial" panose="020B0604020202020204" pitchFamily="34" charset="0"/>
            </a:rPr>
            <a:t>Information sur les principes du soutien du dos et formation pratique d’épargne vertébrale</a:t>
          </a:r>
          <a:endParaRPr lang="en-US" b="1" dirty="0">
            <a:latin typeface="Arial" panose="020B0604020202020204" pitchFamily="34" charset="0"/>
            <a:cs typeface="Arial" panose="020B0604020202020204" pitchFamily="34" charset="0"/>
          </a:endParaRPr>
        </a:p>
      </dgm:t>
    </dgm:pt>
    <dgm:pt modelId="{1C7FC935-ECF3-4EB8-A1FC-1D3F5900F656}" type="parTrans" cxnId="{276B6145-8F7C-4E5D-A394-BD8FEE5D2670}">
      <dgm:prSet/>
      <dgm:spPr/>
      <dgm:t>
        <a:bodyPr/>
        <a:lstStyle/>
        <a:p>
          <a:endParaRPr lang="en-US"/>
        </a:p>
      </dgm:t>
    </dgm:pt>
    <dgm:pt modelId="{599E7C0C-D4FD-4A93-888C-FAA1A71B4B04}" type="sibTrans" cxnId="{276B6145-8F7C-4E5D-A394-BD8FEE5D2670}">
      <dgm:prSet/>
      <dgm:spPr/>
      <dgm:t>
        <a:bodyPr/>
        <a:lstStyle/>
        <a:p>
          <a:endParaRPr lang="en-US"/>
        </a:p>
      </dgm:t>
    </dgm:pt>
    <dgm:pt modelId="{367852D9-E952-4405-92BF-8908B86D9BFB}">
      <dgm:prSet phldrT="[Text]"/>
      <dgm:spPr>
        <a:solidFill>
          <a:schemeClr val="bg2">
            <a:lumMod val="50000"/>
            <a:alpha val="50000"/>
          </a:schemeClr>
        </a:solidFill>
      </dgm:spPr>
      <dgm:t>
        <a:bodyPr/>
        <a:lstStyle/>
        <a:p>
          <a:r>
            <a:rPr lang="fr-BE" b="1" dirty="0">
              <a:latin typeface="Arial" panose="020B0604020202020204" pitchFamily="34" charset="0"/>
              <a:cs typeface="Arial" panose="020B0604020202020204" pitchFamily="34" charset="0"/>
            </a:rPr>
            <a:t>Découverte de nouveaux loisirs et activités </a:t>
          </a:r>
          <a:endParaRPr lang="en-US" b="1" dirty="0">
            <a:latin typeface="Arial" panose="020B0604020202020204" pitchFamily="34" charset="0"/>
            <a:cs typeface="Arial" panose="020B0604020202020204" pitchFamily="34" charset="0"/>
          </a:endParaRPr>
        </a:p>
      </dgm:t>
    </dgm:pt>
    <dgm:pt modelId="{203A7B41-4431-49AE-B81F-B4A6F7957C0C}" type="parTrans" cxnId="{287DF4B7-04B1-4C78-A0AE-27C9D6B6DA03}">
      <dgm:prSet/>
      <dgm:spPr/>
      <dgm:t>
        <a:bodyPr/>
        <a:lstStyle/>
        <a:p>
          <a:endParaRPr lang="en-US"/>
        </a:p>
      </dgm:t>
    </dgm:pt>
    <dgm:pt modelId="{B449431C-1051-454C-9321-737E0848D25A}" type="sibTrans" cxnId="{287DF4B7-04B1-4C78-A0AE-27C9D6B6DA03}">
      <dgm:prSet/>
      <dgm:spPr/>
      <dgm:t>
        <a:bodyPr/>
        <a:lstStyle/>
        <a:p>
          <a:endParaRPr lang="en-US"/>
        </a:p>
      </dgm:t>
    </dgm:pt>
    <dgm:pt modelId="{21A4EBBE-F42A-4AD5-92D8-194766E3264E}" type="pres">
      <dgm:prSet presAssocID="{96C42B80-A31D-4637-A9B1-922230584F91}" presName="Name0" presStyleCnt="0">
        <dgm:presLayoutVars>
          <dgm:dir/>
          <dgm:resizeHandles val="exact"/>
        </dgm:presLayoutVars>
      </dgm:prSet>
      <dgm:spPr/>
    </dgm:pt>
    <dgm:pt modelId="{C4061D2C-0B80-41B6-BCB8-CD48B04A22F5}" type="pres">
      <dgm:prSet presAssocID="{800D010C-CD92-4B04-9935-09AA879BA393}" presName="Name5" presStyleLbl="vennNode1" presStyleIdx="0" presStyleCnt="3">
        <dgm:presLayoutVars>
          <dgm:bulletEnabled val="1"/>
        </dgm:presLayoutVars>
      </dgm:prSet>
      <dgm:spPr/>
    </dgm:pt>
    <dgm:pt modelId="{9A746754-D1E8-4B1A-B8B3-98BC66D0A47C}" type="pres">
      <dgm:prSet presAssocID="{308209BD-DE5E-402D-912E-ACA22015FCFF}" presName="space" presStyleCnt="0"/>
      <dgm:spPr/>
    </dgm:pt>
    <dgm:pt modelId="{A5BEA665-B892-4701-A20E-F515727F7121}" type="pres">
      <dgm:prSet presAssocID="{367852D9-E952-4405-92BF-8908B86D9BFB}" presName="Name5" presStyleLbl="vennNode1" presStyleIdx="1" presStyleCnt="3">
        <dgm:presLayoutVars>
          <dgm:bulletEnabled val="1"/>
        </dgm:presLayoutVars>
      </dgm:prSet>
      <dgm:spPr/>
    </dgm:pt>
    <dgm:pt modelId="{679A920A-8061-4BE3-9C72-0388F36CA0DC}" type="pres">
      <dgm:prSet presAssocID="{B449431C-1051-454C-9321-737E0848D25A}" presName="space" presStyleCnt="0"/>
      <dgm:spPr/>
    </dgm:pt>
    <dgm:pt modelId="{FD357322-622A-4854-9937-1EA09FBD8BF8}" type="pres">
      <dgm:prSet presAssocID="{AF846EF9-F678-47BC-9921-07B59637AC71}" presName="Name5" presStyleLbl="vennNode1" presStyleIdx="2" presStyleCnt="3">
        <dgm:presLayoutVars>
          <dgm:bulletEnabled val="1"/>
        </dgm:presLayoutVars>
      </dgm:prSet>
      <dgm:spPr/>
    </dgm:pt>
  </dgm:ptLst>
  <dgm:cxnLst>
    <dgm:cxn modelId="{276B6145-8F7C-4E5D-A394-BD8FEE5D2670}" srcId="{96C42B80-A31D-4637-A9B1-922230584F91}" destId="{AF846EF9-F678-47BC-9921-07B59637AC71}" srcOrd="2" destOrd="0" parTransId="{1C7FC935-ECF3-4EB8-A1FC-1D3F5900F656}" sibTransId="{599E7C0C-D4FD-4A93-888C-FAA1A71B4B04}"/>
    <dgm:cxn modelId="{B7EBAF52-5A37-4EC8-AAFE-4FD4A2CBAF76}" srcId="{96C42B80-A31D-4637-A9B1-922230584F91}" destId="{800D010C-CD92-4B04-9935-09AA879BA393}" srcOrd="0" destOrd="0" parTransId="{AB74C036-FAD1-4592-A521-42708936C000}" sibTransId="{308209BD-DE5E-402D-912E-ACA22015FCFF}"/>
    <dgm:cxn modelId="{9161E258-A624-4940-8A4C-39A248A10FA0}" type="presOf" srcId="{96C42B80-A31D-4637-A9B1-922230584F91}" destId="{21A4EBBE-F42A-4AD5-92D8-194766E3264E}" srcOrd="0" destOrd="0" presId="urn:microsoft.com/office/officeart/2005/8/layout/venn3"/>
    <dgm:cxn modelId="{F8718FAB-3811-4D7C-B1D8-42C1D06E437A}" type="presOf" srcId="{800D010C-CD92-4B04-9935-09AA879BA393}" destId="{C4061D2C-0B80-41B6-BCB8-CD48B04A22F5}" srcOrd="0" destOrd="0" presId="urn:microsoft.com/office/officeart/2005/8/layout/venn3"/>
    <dgm:cxn modelId="{42396BB5-3F60-446C-8BDA-CEADA5B810A5}" type="presOf" srcId="{AF846EF9-F678-47BC-9921-07B59637AC71}" destId="{FD357322-622A-4854-9937-1EA09FBD8BF8}" srcOrd="0" destOrd="0" presId="urn:microsoft.com/office/officeart/2005/8/layout/venn3"/>
    <dgm:cxn modelId="{287DF4B7-04B1-4C78-A0AE-27C9D6B6DA03}" srcId="{96C42B80-A31D-4637-A9B1-922230584F91}" destId="{367852D9-E952-4405-92BF-8908B86D9BFB}" srcOrd="1" destOrd="0" parTransId="{203A7B41-4431-49AE-B81F-B4A6F7957C0C}" sibTransId="{B449431C-1051-454C-9321-737E0848D25A}"/>
    <dgm:cxn modelId="{809456D5-2CD1-43D5-A8F7-123CBEEBFA2F}" type="presOf" srcId="{367852D9-E952-4405-92BF-8908B86D9BFB}" destId="{A5BEA665-B892-4701-A20E-F515727F7121}" srcOrd="0" destOrd="0" presId="urn:microsoft.com/office/officeart/2005/8/layout/venn3"/>
    <dgm:cxn modelId="{594B07F9-0CB5-4548-8C20-364F1A7EC3F4}" type="presParOf" srcId="{21A4EBBE-F42A-4AD5-92D8-194766E3264E}" destId="{C4061D2C-0B80-41B6-BCB8-CD48B04A22F5}" srcOrd="0" destOrd="0" presId="urn:microsoft.com/office/officeart/2005/8/layout/venn3"/>
    <dgm:cxn modelId="{2EF02CB2-9946-45FB-A290-8FA3CFA419C8}" type="presParOf" srcId="{21A4EBBE-F42A-4AD5-92D8-194766E3264E}" destId="{9A746754-D1E8-4B1A-B8B3-98BC66D0A47C}" srcOrd="1" destOrd="0" presId="urn:microsoft.com/office/officeart/2005/8/layout/venn3"/>
    <dgm:cxn modelId="{18AFEC0B-4A96-4AF7-AB8B-0153BD585172}" type="presParOf" srcId="{21A4EBBE-F42A-4AD5-92D8-194766E3264E}" destId="{A5BEA665-B892-4701-A20E-F515727F7121}" srcOrd="2" destOrd="0" presId="urn:microsoft.com/office/officeart/2005/8/layout/venn3"/>
    <dgm:cxn modelId="{F6464869-7A54-43FE-ABA5-A86A8FA957BD}" type="presParOf" srcId="{21A4EBBE-F42A-4AD5-92D8-194766E3264E}" destId="{679A920A-8061-4BE3-9C72-0388F36CA0DC}" srcOrd="3" destOrd="0" presId="urn:microsoft.com/office/officeart/2005/8/layout/venn3"/>
    <dgm:cxn modelId="{69D5FA7D-C903-4AA6-A92A-25F1BAB6A275}" type="presParOf" srcId="{21A4EBBE-F42A-4AD5-92D8-194766E3264E}" destId="{FD357322-622A-4854-9937-1EA09FBD8BF8}"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61D2C-0B80-41B6-BCB8-CD48B04A22F5}">
      <dsp:nvSpPr>
        <dsp:cNvPr id="0" name=""/>
        <dsp:cNvSpPr/>
      </dsp:nvSpPr>
      <dsp:spPr>
        <a:xfrm>
          <a:off x="2506" y="550466"/>
          <a:ext cx="2191563" cy="2191563"/>
        </a:xfrm>
        <a:prstGeom prst="ellipse">
          <a:avLst/>
        </a:prstGeom>
        <a:solidFill>
          <a:schemeClr val="bg2">
            <a:lumMod val="75000"/>
            <a:alpha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0609" tIns="15240" rIns="120609" bIns="15240" numCol="1" spcCol="1270" anchor="ctr" anchorCtr="0">
          <a:noAutofit/>
        </a:bodyPr>
        <a:lstStyle/>
        <a:p>
          <a:pPr marL="0" lvl="0" indent="0" algn="ctr" defTabSz="533400">
            <a:lnSpc>
              <a:spcPct val="90000"/>
            </a:lnSpc>
            <a:spcBef>
              <a:spcPct val="0"/>
            </a:spcBef>
            <a:spcAft>
              <a:spcPct val="35000"/>
            </a:spcAft>
            <a:buNone/>
          </a:pPr>
          <a:r>
            <a:rPr lang="fr-BE" sz="1200" b="1" kern="1200" dirty="0">
              <a:latin typeface="Arial" panose="020B0604020202020204" pitchFamily="34" charset="0"/>
              <a:cs typeface="Arial" panose="020B0604020202020204" pitchFamily="34" charset="0"/>
            </a:rPr>
            <a:t>Gestion non-médicamenteuse de la douleur </a:t>
          </a:r>
          <a:endParaRPr lang="en-US" sz="1200" b="1" kern="1200" dirty="0">
            <a:latin typeface="Arial" panose="020B0604020202020204" pitchFamily="34" charset="0"/>
            <a:cs typeface="Arial" panose="020B0604020202020204" pitchFamily="34" charset="0"/>
          </a:endParaRPr>
        </a:p>
      </dsp:txBody>
      <dsp:txXfrm>
        <a:off x="323453" y="871413"/>
        <a:ext cx="1549669" cy="1549669"/>
      </dsp:txXfrm>
    </dsp:sp>
    <dsp:sp modelId="{A5BEA665-B892-4701-A20E-F515727F7121}">
      <dsp:nvSpPr>
        <dsp:cNvPr id="0" name=""/>
        <dsp:cNvSpPr/>
      </dsp:nvSpPr>
      <dsp:spPr>
        <a:xfrm>
          <a:off x="1755757" y="550466"/>
          <a:ext cx="2191563" cy="2191563"/>
        </a:xfrm>
        <a:prstGeom prst="ellipse">
          <a:avLst/>
        </a:prstGeom>
        <a:solidFill>
          <a:schemeClr val="bg2">
            <a:lumMod val="50000"/>
            <a:alpha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0609" tIns="15240" rIns="120609" bIns="15240" numCol="1" spcCol="1270" anchor="ctr" anchorCtr="0">
          <a:noAutofit/>
        </a:bodyPr>
        <a:lstStyle/>
        <a:p>
          <a:pPr marL="0" lvl="0" indent="0" algn="ctr" defTabSz="533400">
            <a:lnSpc>
              <a:spcPct val="90000"/>
            </a:lnSpc>
            <a:spcBef>
              <a:spcPct val="0"/>
            </a:spcBef>
            <a:spcAft>
              <a:spcPct val="35000"/>
            </a:spcAft>
            <a:buNone/>
          </a:pPr>
          <a:r>
            <a:rPr lang="fr-BE" sz="1200" b="1" kern="1200" dirty="0">
              <a:latin typeface="Arial" panose="020B0604020202020204" pitchFamily="34" charset="0"/>
              <a:cs typeface="Arial" panose="020B0604020202020204" pitchFamily="34" charset="0"/>
            </a:rPr>
            <a:t>Découverte de nouveaux loisirs et activités </a:t>
          </a:r>
          <a:endParaRPr lang="en-US" sz="1200" b="1" kern="1200" dirty="0">
            <a:latin typeface="Arial" panose="020B0604020202020204" pitchFamily="34" charset="0"/>
            <a:cs typeface="Arial" panose="020B0604020202020204" pitchFamily="34" charset="0"/>
          </a:endParaRPr>
        </a:p>
      </dsp:txBody>
      <dsp:txXfrm>
        <a:off x="2076704" y="871413"/>
        <a:ext cx="1549669" cy="1549669"/>
      </dsp:txXfrm>
    </dsp:sp>
    <dsp:sp modelId="{FD357322-622A-4854-9937-1EA09FBD8BF8}">
      <dsp:nvSpPr>
        <dsp:cNvPr id="0" name=""/>
        <dsp:cNvSpPr/>
      </dsp:nvSpPr>
      <dsp:spPr>
        <a:xfrm>
          <a:off x="3509008" y="550466"/>
          <a:ext cx="2191563" cy="2191563"/>
        </a:xfrm>
        <a:prstGeom prst="ellipse">
          <a:avLst/>
        </a:prstGeom>
        <a:solidFill>
          <a:schemeClr val="bg2">
            <a:lumMod val="25000"/>
            <a:alpha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0609" tIns="15240" rIns="120609" bIns="15240" numCol="1" spcCol="1270" anchor="ctr" anchorCtr="0">
          <a:noAutofit/>
        </a:bodyPr>
        <a:lstStyle/>
        <a:p>
          <a:pPr marL="0" lvl="0" indent="0" algn="ctr" defTabSz="533400">
            <a:lnSpc>
              <a:spcPct val="90000"/>
            </a:lnSpc>
            <a:spcBef>
              <a:spcPct val="0"/>
            </a:spcBef>
            <a:spcAft>
              <a:spcPct val="35000"/>
            </a:spcAft>
            <a:buNone/>
          </a:pPr>
          <a:r>
            <a:rPr lang="fr-BE" sz="1200" b="1" kern="1200" dirty="0">
              <a:latin typeface="Arial" panose="020B0604020202020204" pitchFamily="34" charset="0"/>
              <a:cs typeface="Arial" panose="020B0604020202020204" pitchFamily="34" charset="0"/>
            </a:rPr>
            <a:t>Information sur les principes du soutien du dos et formation pratique d’épargne vertébrale</a:t>
          </a:r>
          <a:endParaRPr lang="en-US" sz="1200" b="1" kern="1200" dirty="0">
            <a:latin typeface="Arial" panose="020B0604020202020204" pitchFamily="34" charset="0"/>
            <a:cs typeface="Arial" panose="020B0604020202020204" pitchFamily="34" charset="0"/>
          </a:endParaRPr>
        </a:p>
      </dsp:txBody>
      <dsp:txXfrm>
        <a:off x="3829955" y="871413"/>
        <a:ext cx="1549669" cy="1549669"/>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AB3FCA23-E5CD-4D70-8ACF-F4DB7A47C928}" type="datetimeFigureOut">
              <a:rPr lang="en-US" smtClean="0"/>
              <a:t>10/7/24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8391C0-5D63-4365-B02F-3220A9EF9838}" type="slidenum">
              <a:rPr lang="en-US" smtClean="0"/>
              <a:t>‹N°›</a:t>
            </a:fld>
            <a:endParaRPr lang="en-US"/>
          </a:p>
        </p:txBody>
      </p:sp>
    </p:spTree>
    <p:extLst>
      <p:ext uri="{BB962C8B-B14F-4D97-AF65-F5344CB8AC3E}">
        <p14:creationId xmlns:p14="http://schemas.microsoft.com/office/powerpoint/2010/main" val="1275479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AEC404DD-B7E8-49AC-92D6-A2A216219997}" type="datetimeFigureOut">
              <a:rPr lang="en-US" smtClean="0"/>
              <a:t>10/7/24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E2F90-108D-4A56-946A-D8614CFA2CA1}" type="slidenum">
              <a:rPr lang="en-US" smtClean="0"/>
              <a:t>‹N°›</a:t>
            </a:fld>
            <a:endParaRPr lang="en-US"/>
          </a:p>
        </p:txBody>
      </p:sp>
    </p:spTree>
    <p:extLst>
      <p:ext uri="{BB962C8B-B14F-4D97-AF65-F5344CB8AC3E}">
        <p14:creationId xmlns:p14="http://schemas.microsoft.com/office/powerpoint/2010/main" val="2650734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EE2F90-108D-4A56-946A-D8614CFA2CA1}" type="slidenum">
              <a:rPr lang="en-US" smtClean="0"/>
              <a:t>3</a:t>
            </a:fld>
            <a:endParaRPr lang="en-US"/>
          </a:p>
        </p:txBody>
      </p:sp>
    </p:spTree>
    <p:extLst>
      <p:ext uri="{BB962C8B-B14F-4D97-AF65-F5344CB8AC3E}">
        <p14:creationId xmlns:p14="http://schemas.microsoft.com/office/powerpoint/2010/main" val="1722865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EE2F90-108D-4A56-946A-D8614CFA2CA1}" type="slidenum">
              <a:rPr lang="en-US" smtClean="0"/>
              <a:t>4</a:t>
            </a:fld>
            <a:endParaRPr lang="en-US"/>
          </a:p>
        </p:txBody>
      </p:sp>
    </p:spTree>
    <p:extLst>
      <p:ext uri="{BB962C8B-B14F-4D97-AF65-F5344CB8AC3E}">
        <p14:creationId xmlns:p14="http://schemas.microsoft.com/office/powerpoint/2010/main" val="2167108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C’est un programme</a:t>
            </a:r>
            <a:r>
              <a:rPr lang="fr-BE" baseline="0" dirty="0"/>
              <a:t> pour rééduquer les douleurs au dos. L’objectif est de donner tout les outils au patient pour qu’il soit acteur de son parcours de soin et retrouver par lui-même une meilleure qualité de vie</a:t>
            </a:r>
          </a:p>
          <a:p>
            <a:r>
              <a:rPr lang="fr-BE" baseline="0" dirty="0"/>
              <a:t>On propose 36 séances à raison de 2 jour par semaine pendant 2h</a:t>
            </a:r>
            <a:endParaRPr lang="en-US" dirty="0"/>
          </a:p>
        </p:txBody>
      </p:sp>
      <p:sp>
        <p:nvSpPr>
          <p:cNvPr id="4" name="Slide Number Placeholder 3"/>
          <p:cNvSpPr>
            <a:spLocks noGrp="1"/>
          </p:cNvSpPr>
          <p:nvPr>
            <p:ph type="sldNum" sz="quarter" idx="10"/>
          </p:nvPr>
        </p:nvSpPr>
        <p:spPr/>
        <p:txBody>
          <a:bodyPr/>
          <a:lstStyle/>
          <a:p>
            <a:fld id="{93EE2F90-108D-4A56-946A-D8614CFA2CA1}" type="slidenum">
              <a:rPr lang="en-US" smtClean="0"/>
              <a:t>27</a:t>
            </a:fld>
            <a:endParaRPr lang="en-US"/>
          </a:p>
        </p:txBody>
      </p:sp>
    </p:spTree>
    <p:extLst>
      <p:ext uri="{BB962C8B-B14F-4D97-AF65-F5344CB8AC3E}">
        <p14:creationId xmlns:p14="http://schemas.microsoft.com/office/powerpoint/2010/main" val="1911407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latin typeface="Arial" panose="020B0604020202020204" pitchFamily="34" charset="0"/>
                <a:cs typeface="Arial" panose="020B0604020202020204" pitchFamily="34" charset="0"/>
              </a:rPr>
              <a:t>Sessions théoriques : </a:t>
            </a:r>
          </a:p>
          <a:p>
            <a:endParaRPr lang="fr-BE" dirty="0">
              <a:latin typeface="Arial" panose="020B0604020202020204" pitchFamily="34" charset="0"/>
              <a:cs typeface="Arial" panose="020B0604020202020204" pitchFamily="34" charset="0"/>
            </a:endParaRPr>
          </a:p>
          <a:p>
            <a:pPr>
              <a:lnSpc>
                <a:spcPct val="100000"/>
              </a:lnSpc>
              <a:spcBef>
                <a:spcPts val="0"/>
              </a:spcBef>
              <a:spcAft>
                <a:spcPts val="0"/>
              </a:spcAft>
              <a:buFontTx/>
              <a:buChar char="-"/>
            </a:pPr>
            <a:r>
              <a:rPr lang="fr-BE" dirty="0">
                <a:latin typeface="Arial" panose="020B0604020202020204" pitchFamily="34" charset="0"/>
                <a:cs typeface="Arial" panose="020B0604020202020204" pitchFamily="34" charset="0"/>
              </a:rPr>
              <a:t>expliquer les concepts de base de l'anatomie et </a:t>
            </a:r>
          </a:p>
          <a:p>
            <a:pPr marL="0" indent="0">
              <a:lnSpc>
                <a:spcPct val="100000"/>
              </a:lnSpc>
              <a:spcBef>
                <a:spcPts val="0"/>
              </a:spcBef>
              <a:spcAft>
                <a:spcPts val="0"/>
              </a:spcAft>
              <a:buNone/>
            </a:pPr>
            <a:r>
              <a:rPr lang="fr-BE" dirty="0">
                <a:latin typeface="Arial" panose="020B0604020202020204" pitchFamily="34" charset="0"/>
                <a:cs typeface="Arial" panose="020B0604020202020204" pitchFamily="34" charset="0"/>
              </a:rPr>
              <a:t>de la biomécanique de la colonne vertébrale</a:t>
            </a:r>
          </a:p>
          <a:p>
            <a:pPr marL="0" indent="0">
              <a:buNone/>
            </a:pPr>
            <a:endParaRPr lang="fr-BE" dirty="0">
              <a:latin typeface="Arial" panose="020B0604020202020204" pitchFamily="34" charset="0"/>
              <a:cs typeface="Arial" panose="020B0604020202020204" pitchFamily="34" charset="0"/>
            </a:endParaRPr>
          </a:p>
          <a:p>
            <a:pPr>
              <a:lnSpc>
                <a:spcPct val="100000"/>
              </a:lnSpc>
              <a:spcBef>
                <a:spcPts val="0"/>
              </a:spcBef>
              <a:spcAft>
                <a:spcPts val="0"/>
              </a:spcAft>
              <a:buFontTx/>
              <a:buChar char="-"/>
            </a:pPr>
            <a:r>
              <a:rPr lang="fr-BE" dirty="0">
                <a:latin typeface="Arial" panose="020B0604020202020204" pitchFamily="34" charset="0"/>
                <a:cs typeface="Arial" panose="020B0604020202020204" pitchFamily="34" charset="0"/>
              </a:rPr>
              <a:t>informer sur les croyances catastrophiques </a:t>
            </a:r>
          </a:p>
          <a:p>
            <a:pPr marL="0" indent="0">
              <a:lnSpc>
                <a:spcPct val="100000"/>
              </a:lnSpc>
              <a:spcBef>
                <a:spcPts val="0"/>
              </a:spcBef>
              <a:spcAft>
                <a:spcPts val="0"/>
              </a:spcAft>
              <a:buNone/>
            </a:pPr>
            <a:r>
              <a:rPr lang="fr-BE" dirty="0">
                <a:latin typeface="Arial" panose="020B0604020202020204" pitchFamily="34" charset="0"/>
                <a:cs typeface="Arial" panose="020B0604020202020204" pitchFamily="34" charset="0"/>
              </a:rPr>
              <a:t>erronées concernant les causes et </a:t>
            </a:r>
          </a:p>
          <a:p>
            <a:pPr marL="0" indent="0">
              <a:lnSpc>
                <a:spcPct val="100000"/>
              </a:lnSpc>
              <a:spcBef>
                <a:spcPts val="0"/>
              </a:spcBef>
              <a:spcAft>
                <a:spcPts val="0"/>
              </a:spcAft>
              <a:buNone/>
            </a:pPr>
            <a:r>
              <a:rPr lang="fr-BE" dirty="0">
                <a:latin typeface="Arial" panose="020B0604020202020204" pitchFamily="34" charset="0"/>
                <a:cs typeface="Arial" panose="020B0604020202020204" pitchFamily="34" charset="0"/>
              </a:rPr>
              <a:t>l'origine de la lombalgie </a:t>
            </a:r>
          </a:p>
          <a:p>
            <a:pPr marL="0" indent="0">
              <a:lnSpc>
                <a:spcPct val="100000"/>
              </a:lnSpc>
              <a:spcBef>
                <a:spcPts val="0"/>
              </a:spcBef>
              <a:spcAft>
                <a:spcPts val="0"/>
              </a:spcAft>
              <a:buNone/>
            </a:pPr>
            <a:endParaRPr lang="fr-BE" dirty="0">
              <a:latin typeface="Arial" panose="020B0604020202020204" pitchFamily="34" charset="0"/>
              <a:cs typeface="Arial" panose="020B0604020202020204" pitchFamily="34" charset="0"/>
            </a:endParaRPr>
          </a:p>
          <a:p>
            <a:pPr>
              <a:lnSpc>
                <a:spcPct val="110000"/>
              </a:lnSpc>
              <a:spcBef>
                <a:spcPts val="0"/>
              </a:spcBef>
              <a:spcAft>
                <a:spcPts val="0"/>
              </a:spcAft>
              <a:buFontTx/>
              <a:buChar char="-"/>
            </a:pPr>
            <a:r>
              <a:rPr lang="fr-BE" dirty="0">
                <a:latin typeface="Arial" panose="020B0604020202020204" pitchFamily="34" charset="0"/>
                <a:cs typeface="Arial" panose="020B0604020202020204" pitchFamily="34" charset="0"/>
              </a:rPr>
              <a:t>expliquer les principaux facteurs psychosociaux </a:t>
            </a:r>
          </a:p>
          <a:p>
            <a:pPr marL="0" indent="0">
              <a:lnSpc>
                <a:spcPct val="110000"/>
              </a:lnSpc>
              <a:spcBef>
                <a:spcPts val="0"/>
              </a:spcBef>
              <a:spcAft>
                <a:spcPts val="0"/>
              </a:spcAft>
              <a:buNone/>
            </a:pPr>
            <a:r>
              <a:rPr lang="fr-BE" dirty="0">
                <a:latin typeface="Arial" panose="020B0604020202020204" pitchFamily="34" charset="0"/>
                <a:cs typeface="Arial" panose="020B0604020202020204" pitchFamily="34" charset="0"/>
              </a:rPr>
              <a:t>qui peuvent influencer la perception de la douleur </a:t>
            </a:r>
          </a:p>
          <a:p>
            <a:pPr marL="0" indent="0">
              <a:lnSpc>
                <a:spcPct val="110000"/>
              </a:lnSpc>
              <a:spcBef>
                <a:spcPts val="0"/>
              </a:spcBef>
              <a:spcAft>
                <a:spcPts val="0"/>
              </a:spcAft>
              <a:buNone/>
            </a:pPr>
            <a:r>
              <a:rPr lang="fr-BE" dirty="0">
                <a:latin typeface="Arial" panose="020B0604020202020204" pitchFamily="34" charset="0"/>
                <a:cs typeface="Arial" panose="020B0604020202020204" pitchFamily="34" charset="0"/>
              </a:rPr>
              <a:t>(les émotions ou les expériences antérieures de la douleur)</a:t>
            </a:r>
          </a:p>
          <a:p>
            <a:endParaRPr lang="en-US" dirty="0"/>
          </a:p>
        </p:txBody>
      </p:sp>
      <p:sp>
        <p:nvSpPr>
          <p:cNvPr id="4" name="Slide Number Placeholder 3"/>
          <p:cNvSpPr>
            <a:spLocks noGrp="1"/>
          </p:cNvSpPr>
          <p:nvPr>
            <p:ph type="sldNum" sz="quarter" idx="10"/>
          </p:nvPr>
        </p:nvSpPr>
        <p:spPr/>
        <p:txBody>
          <a:bodyPr/>
          <a:lstStyle/>
          <a:p>
            <a:fld id="{93EE2F90-108D-4A56-946A-D8614CFA2CA1}" type="slidenum">
              <a:rPr lang="en-US" smtClean="0"/>
              <a:t>28</a:t>
            </a:fld>
            <a:endParaRPr lang="en-US"/>
          </a:p>
        </p:txBody>
      </p:sp>
    </p:spTree>
    <p:extLst>
      <p:ext uri="{BB962C8B-B14F-4D97-AF65-F5344CB8AC3E}">
        <p14:creationId xmlns:p14="http://schemas.microsoft.com/office/powerpoint/2010/main" val="1762303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baseline="0" dirty="0"/>
              <a:t>On propose des objectifs fait pour les patients et des séances de kiné adapter à leurs besoins. Le </a:t>
            </a:r>
            <a:r>
              <a:rPr lang="fr-BE" dirty="0"/>
              <a:t>programme d’exercice est</a:t>
            </a:r>
            <a:r>
              <a:rPr lang="fr-BE" baseline="0" dirty="0"/>
              <a:t> fait sur mesure, pour ne pas se décourager avant même d’avoir commencer. Pouvoir avec ces nouvelles connaissances connaitre ses capacités et ses limites.</a:t>
            </a:r>
            <a:endParaRPr lang="en-US" dirty="0"/>
          </a:p>
        </p:txBody>
      </p:sp>
      <p:sp>
        <p:nvSpPr>
          <p:cNvPr id="4" name="Slide Number Placeholder 3"/>
          <p:cNvSpPr>
            <a:spLocks noGrp="1"/>
          </p:cNvSpPr>
          <p:nvPr>
            <p:ph type="sldNum" sz="quarter" idx="10"/>
          </p:nvPr>
        </p:nvSpPr>
        <p:spPr/>
        <p:txBody>
          <a:bodyPr/>
          <a:lstStyle/>
          <a:p>
            <a:fld id="{93EE2F90-108D-4A56-946A-D8614CFA2CA1}" type="slidenum">
              <a:rPr lang="en-US" smtClean="0"/>
              <a:t>30</a:t>
            </a:fld>
            <a:endParaRPr lang="en-US"/>
          </a:p>
        </p:txBody>
      </p:sp>
    </p:spTree>
    <p:extLst>
      <p:ext uri="{BB962C8B-B14F-4D97-AF65-F5344CB8AC3E}">
        <p14:creationId xmlns:p14="http://schemas.microsoft.com/office/powerpoint/2010/main" val="1160071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Partie ergo: interventions en lien avec les cas cliniques </a:t>
            </a:r>
            <a:endParaRPr lang="en-US" dirty="0"/>
          </a:p>
          <a:p>
            <a:r>
              <a:rPr lang="fr-BE" dirty="0"/>
              <a:t>(Mauvaise </a:t>
            </a:r>
          </a:p>
          <a:p>
            <a:pPr marL="800100" lvl="1" indent="-342900"/>
            <a:r>
              <a:rPr lang="fr-BE" dirty="0"/>
              <a:t>Améliorer la qualité de vie des patients en leur enseignant des techniques pour soulager la douleur et prévenir les rechutes.</a:t>
            </a:r>
            <a:endParaRPr lang="en-US" dirty="0"/>
          </a:p>
          <a:p>
            <a:pPr marL="342900" lvl="0" indent="-342900"/>
            <a:endParaRPr lang="fr-BE" dirty="0"/>
          </a:p>
          <a:p>
            <a:pPr marL="800100" lvl="1" indent="-342900"/>
            <a:r>
              <a:rPr lang="fr-BE" dirty="0"/>
              <a:t>Identifier des facteurs pouvant aggraver les douleurs dorsales. (Photo)</a:t>
            </a:r>
          </a:p>
          <a:p>
            <a:r>
              <a:rPr lang="fr-BE" dirty="0"/>
              <a:t>postures, surmenage physique, mouvements inadaptés)</a:t>
            </a:r>
            <a:endParaRPr lang="en-US" dirty="0"/>
          </a:p>
        </p:txBody>
      </p:sp>
      <p:sp>
        <p:nvSpPr>
          <p:cNvPr id="4" name="Slide Number Placeholder 3"/>
          <p:cNvSpPr>
            <a:spLocks noGrp="1"/>
          </p:cNvSpPr>
          <p:nvPr>
            <p:ph type="sldNum" sz="quarter" idx="10"/>
          </p:nvPr>
        </p:nvSpPr>
        <p:spPr/>
        <p:txBody>
          <a:bodyPr/>
          <a:lstStyle/>
          <a:p>
            <a:fld id="{93EE2F90-108D-4A56-946A-D8614CFA2CA1}" type="slidenum">
              <a:rPr lang="en-US" smtClean="0"/>
              <a:t>32</a:t>
            </a:fld>
            <a:endParaRPr lang="en-US"/>
          </a:p>
        </p:txBody>
      </p:sp>
    </p:spTree>
    <p:extLst>
      <p:ext uri="{BB962C8B-B14F-4D97-AF65-F5344CB8AC3E}">
        <p14:creationId xmlns:p14="http://schemas.microsoft.com/office/powerpoint/2010/main" val="738022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Cas I</a:t>
            </a:r>
            <a:r>
              <a:rPr lang="fr-BE" baseline="0" dirty="0"/>
              <a:t> -&gt; Objectif de réinsertion au travail </a:t>
            </a:r>
          </a:p>
          <a:p>
            <a:endParaRPr lang="fr-BE" baseline="0" dirty="0"/>
          </a:p>
          <a:p>
            <a:r>
              <a:rPr lang="fr-BE" dirty="0"/>
              <a:t>Apprentissage des techniques</a:t>
            </a:r>
            <a:r>
              <a:rPr lang="fr-BE" baseline="0" dirty="0"/>
              <a:t> de positionnement</a:t>
            </a:r>
          </a:p>
          <a:p>
            <a:r>
              <a:rPr lang="fr-BE" baseline="0" dirty="0"/>
              <a:t>Adaptation du poste de travail -&gt; ajout de photos des AT</a:t>
            </a:r>
          </a:p>
          <a:p>
            <a:r>
              <a:rPr lang="fr-BE" baseline="0" dirty="0"/>
              <a:t>Éducation au positionnement dans la voiture </a:t>
            </a:r>
          </a:p>
          <a:p>
            <a:endParaRPr lang="fr-BE" baseline="0" dirty="0"/>
          </a:p>
          <a:p>
            <a:r>
              <a:rPr lang="fr-BE" dirty="0"/>
              <a:t>Dire oralement que ces interventions ce sont faites dans le cadre du programme de l’école du dos: attention particulière portée sur</a:t>
            </a:r>
            <a:r>
              <a:rPr lang="fr-BE" baseline="0" dirty="0"/>
              <a:t> ces éléments </a:t>
            </a:r>
            <a:endParaRPr lang="en-US" dirty="0"/>
          </a:p>
        </p:txBody>
      </p:sp>
      <p:sp>
        <p:nvSpPr>
          <p:cNvPr id="4" name="Slide Number Placeholder 3"/>
          <p:cNvSpPr>
            <a:spLocks noGrp="1"/>
          </p:cNvSpPr>
          <p:nvPr>
            <p:ph type="sldNum" sz="quarter" idx="10"/>
          </p:nvPr>
        </p:nvSpPr>
        <p:spPr/>
        <p:txBody>
          <a:bodyPr/>
          <a:lstStyle/>
          <a:p>
            <a:fld id="{93EE2F90-108D-4A56-946A-D8614CFA2CA1}" type="slidenum">
              <a:rPr lang="en-US" smtClean="0"/>
              <a:t>33</a:t>
            </a:fld>
            <a:endParaRPr lang="en-US"/>
          </a:p>
        </p:txBody>
      </p:sp>
    </p:spTree>
    <p:extLst>
      <p:ext uri="{BB962C8B-B14F-4D97-AF65-F5344CB8AC3E}">
        <p14:creationId xmlns:p14="http://schemas.microsoft.com/office/powerpoint/2010/main" val="174461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Notes :</a:t>
            </a:r>
            <a:r>
              <a:rPr lang="fr-BE" baseline="0" dirty="0"/>
              <a:t> </a:t>
            </a:r>
          </a:p>
          <a:p>
            <a:endParaRPr lang="fr-BE" baseline="0" dirty="0"/>
          </a:p>
          <a:p>
            <a:r>
              <a:rPr lang="fr-BE" baseline="0" dirty="0"/>
              <a:t>Cas II -&gt; retrouver son rôle de mère et son rôle dans le maintien de la maison </a:t>
            </a:r>
            <a:r>
              <a:rPr lang="en-US" baseline="0" dirty="0"/>
              <a:t>(taches </a:t>
            </a:r>
            <a:r>
              <a:rPr lang="en-US" baseline="0" dirty="0" err="1"/>
              <a:t>ménageres</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fr-BE" baseline="0" dirty="0"/>
              <a:t>Troubles anxieux par rapport à ses tâches ménagères et à son rôle de mère</a:t>
            </a:r>
          </a:p>
          <a:p>
            <a:endParaRPr lang="fr-BE" baseline="0" dirty="0"/>
          </a:p>
          <a:p>
            <a:r>
              <a:rPr lang="fr-BE" baseline="0" dirty="0"/>
              <a:t>Découvertes de nouveaux loisirs (photos sophrologie, yoga, marche nordique) lui ont permis de lâcher prises : diminution de son anxiété + diminution de sa </a:t>
            </a:r>
            <a:r>
              <a:rPr lang="fr-BE" baseline="0" dirty="0" err="1"/>
              <a:t>kinésiophobie</a:t>
            </a:r>
            <a:r>
              <a:rPr lang="fr-BE" baseline="0" dirty="0"/>
              <a:t> + retrouver le plaisir de faire des activités + réintégration sociale</a:t>
            </a:r>
          </a:p>
          <a:p>
            <a:r>
              <a:rPr lang="fr-BE" baseline="0" dirty="0"/>
              <a:t>Réorganisation de l’environnement physique pour améliorer l’organisation de ses tâches ménagères</a:t>
            </a:r>
          </a:p>
          <a:p>
            <a:r>
              <a:rPr lang="fr-BE" baseline="0" dirty="0"/>
              <a:t>Positionnement correcte -&gt; mise en situation écologique dans sa vie journalière à la maison</a:t>
            </a:r>
          </a:p>
          <a:p>
            <a:endParaRPr lang="fr-BE" baseline="0" dirty="0"/>
          </a:p>
          <a:p>
            <a:r>
              <a:rPr lang="fr-BE" baseline="0" dirty="0"/>
              <a:t>-&gt; remise en confiance, reprise de son rôle de mère et participer à ses tâches ménagères</a:t>
            </a:r>
          </a:p>
          <a:p>
            <a:endParaRPr lang="fr-BE" baseline="0" dirty="0"/>
          </a:p>
        </p:txBody>
      </p:sp>
      <p:sp>
        <p:nvSpPr>
          <p:cNvPr id="4" name="Slide Number Placeholder 3"/>
          <p:cNvSpPr>
            <a:spLocks noGrp="1"/>
          </p:cNvSpPr>
          <p:nvPr>
            <p:ph type="sldNum" sz="quarter" idx="10"/>
          </p:nvPr>
        </p:nvSpPr>
        <p:spPr/>
        <p:txBody>
          <a:bodyPr/>
          <a:lstStyle/>
          <a:p>
            <a:fld id="{D19ACA49-E131-479C-8DFF-8F06C462D349}" type="slidenum">
              <a:rPr lang="en-US" smtClean="0"/>
              <a:t>34</a:t>
            </a:fld>
            <a:endParaRPr lang="en-US"/>
          </a:p>
        </p:txBody>
      </p:sp>
    </p:spTree>
    <p:extLst>
      <p:ext uri="{BB962C8B-B14F-4D97-AF65-F5344CB8AC3E}">
        <p14:creationId xmlns:p14="http://schemas.microsoft.com/office/powerpoint/2010/main" val="2347931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Cas III</a:t>
            </a:r>
          </a:p>
          <a:p>
            <a:endParaRPr lang="fr-BE" dirty="0"/>
          </a:p>
          <a:p>
            <a:r>
              <a:rPr lang="fr-BE" dirty="0"/>
              <a:t>Positionnement correcte en lien avec son travail </a:t>
            </a:r>
          </a:p>
          <a:p>
            <a:endParaRPr lang="fr-BE" dirty="0"/>
          </a:p>
          <a:p>
            <a:r>
              <a:rPr lang="fr-BE" dirty="0"/>
              <a:t>Réorganisation</a:t>
            </a:r>
            <a:r>
              <a:rPr lang="fr-BE" baseline="0" dirty="0"/>
              <a:t> de l’environnement physique </a:t>
            </a:r>
            <a:r>
              <a:rPr lang="fr-BE" dirty="0"/>
              <a:t>-&gt; réintégration socio-professionnelle</a:t>
            </a:r>
          </a:p>
          <a:p>
            <a:endParaRPr lang="en-US" dirty="0"/>
          </a:p>
        </p:txBody>
      </p:sp>
      <p:sp>
        <p:nvSpPr>
          <p:cNvPr id="4" name="Slide Number Placeholder 3"/>
          <p:cNvSpPr>
            <a:spLocks noGrp="1"/>
          </p:cNvSpPr>
          <p:nvPr>
            <p:ph type="sldNum" sz="quarter" idx="10"/>
          </p:nvPr>
        </p:nvSpPr>
        <p:spPr/>
        <p:txBody>
          <a:bodyPr/>
          <a:lstStyle/>
          <a:p>
            <a:fld id="{D19ACA49-E131-479C-8DFF-8F06C462D349}" type="slidenum">
              <a:rPr lang="en-US" smtClean="0"/>
              <a:t>35</a:t>
            </a:fld>
            <a:endParaRPr lang="en-US"/>
          </a:p>
        </p:txBody>
      </p:sp>
    </p:spTree>
    <p:extLst>
      <p:ext uri="{BB962C8B-B14F-4D97-AF65-F5344CB8AC3E}">
        <p14:creationId xmlns:p14="http://schemas.microsoft.com/office/powerpoint/2010/main" val="735322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Raconter la suite des cas cliniques : arrêt pour </a:t>
            </a:r>
            <a:r>
              <a:rPr lang="fr-BE" dirty="0" err="1"/>
              <a:t>yvan</a:t>
            </a:r>
            <a:r>
              <a:rPr lang="fr-BE" dirty="0"/>
              <a:t> et reprise du travail, arrêt poursuivi pour </a:t>
            </a:r>
            <a:r>
              <a:rPr lang="fr-BE" dirty="0" err="1"/>
              <a:t>chantal</a:t>
            </a:r>
            <a:r>
              <a:rPr lang="fr-BE" dirty="0"/>
              <a:t>, reprise mi-temps pour la 3</a:t>
            </a:r>
            <a:r>
              <a:rPr lang="fr-BE" baseline="30000" dirty="0"/>
              <a:t>e</a:t>
            </a:r>
            <a:r>
              <a:rPr lang="fr-BE" dirty="0"/>
              <a:t> </a:t>
            </a:r>
            <a:endParaRPr lang="en-US" dirty="0"/>
          </a:p>
          <a:p>
            <a:endParaRPr lang="en-US" dirty="0"/>
          </a:p>
        </p:txBody>
      </p:sp>
      <p:sp>
        <p:nvSpPr>
          <p:cNvPr id="4" name="Slide Number Placeholder 3"/>
          <p:cNvSpPr>
            <a:spLocks noGrp="1"/>
          </p:cNvSpPr>
          <p:nvPr>
            <p:ph type="sldNum" sz="quarter" idx="10"/>
          </p:nvPr>
        </p:nvSpPr>
        <p:spPr/>
        <p:txBody>
          <a:bodyPr/>
          <a:lstStyle/>
          <a:p>
            <a:fld id="{93EE2F90-108D-4A56-946A-D8614CFA2CA1}" type="slidenum">
              <a:rPr lang="en-US" smtClean="0"/>
              <a:t>36</a:t>
            </a:fld>
            <a:endParaRPr lang="en-US"/>
          </a:p>
        </p:txBody>
      </p:sp>
    </p:spTree>
    <p:extLst>
      <p:ext uri="{BB962C8B-B14F-4D97-AF65-F5344CB8AC3E}">
        <p14:creationId xmlns:p14="http://schemas.microsoft.com/office/powerpoint/2010/main" val="1181986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Encourager à la continuité des activités</a:t>
            </a:r>
            <a:endParaRPr lang="en-US" dirty="0"/>
          </a:p>
        </p:txBody>
      </p:sp>
      <p:sp>
        <p:nvSpPr>
          <p:cNvPr id="4" name="Slide Number Placeholder 3"/>
          <p:cNvSpPr>
            <a:spLocks noGrp="1"/>
          </p:cNvSpPr>
          <p:nvPr>
            <p:ph type="sldNum" sz="quarter" idx="10"/>
          </p:nvPr>
        </p:nvSpPr>
        <p:spPr/>
        <p:txBody>
          <a:bodyPr/>
          <a:lstStyle/>
          <a:p>
            <a:fld id="{93EE2F90-108D-4A56-946A-D8614CFA2CA1}" type="slidenum">
              <a:rPr lang="en-US" smtClean="0"/>
              <a:t>37</a:t>
            </a:fld>
            <a:endParaRPr lang="en-US"/>
          </a:p>
        </p:txBody>
      </p:sp>
    </p:spTree>
    <p:extLst>
      <p:ext uri="{BB962C8B-B14F-4D97-AF65-F5344CB8AC3E}">
        <p14:creationId xmlns:p14="http://schemas.microsoft.com/office/powerpoint/2010/main" val="2461412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15A122-7527-49F9-849B-2CD5A8A01C78}" type="datetimeFigureOut">
              <a:rPr lang="en-US" smtClean="0"/>
              <a:t>10/7/24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E927D-7F89-4569-86C0-FBD3560D788A}" type="slidenum">
              <a:rPr lang="en-US" smtClean="0"/>
              <a:t>‹N°›</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048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15A122-7527-49F9-849B-2CD5A8A01C78}" type="datetimeFigureOut">
              <a:rPr lang="en-US" smtClean="0"/>
              <a:t>10/7/24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E927D-7F89-4569-86C0-FBD3560D788A}" type="slidenum">
              <a:rPr lang="en-US" smtClean="0"/>
              <a:t>‹N°›</a:t>
            </a:fld>
            <a:endParaRPr lang="en-US"/>
          </a:p>
        </p:txBody>
      </p:sp>
    </p:spTree>
    <p:extLst>
      <p:ext uri="{BB962C8B-B14F-4D97-AF65-F5344CB8AC3E}">
        <p14:creationId xmlns:p14="http://schemas.microsoft.com/office/powerpoint/2010/main" val="3688956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15A122-7527-49F9-849B-2CD5A8A01C78}" type="datetimeFigureOut">
              <a:rPr lang="en-US" smtClean="0"/>
              <a:t>10/7/24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E927D-7F89-4569-86C0-FBD3560D788A}" type="slidenum">
              <a:rPr lang="en-US" smtClean="0"/>
              <a:t>‹N°›</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7516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15A122-7527-49F9-849B-2CD5A8A01C78}" type="datetimeFigureOut">
              <a:rPr lang="en-US" smtClean="0"/>
              <a:t>10/7/24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E927D-7F89-4569-86C0-FBD3560D788A}" type="slidenum">
              <a:rPr lang="en-US" smtClean="0"/>
              <a:t>‹N°›</a:t>
            </a:fld>
            <a:endParaRPr lang="en-US"/>
          </a:p>
        </p:txBody>
      </p:sp>
    </p:spTree>
    <p:extLst>
      <p:ext uri="{BB962C8B-B14F-4D97-AF65-F5344CB8AC3E}">
        <p14:creationId xmlns:p14="http://schemas.microsoft.com/office/powerpoint/2010/main" val="1383129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15A122-7527-49F9-849B-2CD5A8A01C78}" type="datetimeFigureOut">
              <a:rPr lang="en-US" smtClean="0"/>
              <a:t>10/7/24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AE927D-7F89-4569-86C0-FBD3560D788A}" type="slidenum">
              <a:rPr lang="en-US" smtClean="0"/>
              <a:t>‹N°›</a:t>
            </a:fld>
            <a:endParaRPr lang="en-US"/>
          </a:p>
        </p:txBody>
      </p:sp>
    </p:spTree>
    <p:extLst>
      <p:ext uri="{BB962C8B-B14F-4D97-AF65-F5344CB8AC3E}">
        <p14:creationId xmlns:p14="http://schemas.microsoft.com/office/powerpoint/2010/main" val="1650900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15A122-7527-49F9-849B-2CD5A8A01C78}" type="datetimeFigureOut">
              <a:rPr lang="en-US" smtClean="0"/>
              <a:t>10/7/24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AE927D-7F89-4569-86C0-FBD3560D788A}" type="slidenum">
              <a:rPr lang="en-US" smtClean="0"/>
              <a:t>‹N°›</a:t>
            </a:fld>
            <a:endParaRPr lang="en-US"/>
          </a:p>
        </p:txBody>
      </p:sp>
    </p:spTree>
    <p:extLst>
      <p:ext uri="{BB962C8B-B14F-4D97-AF65-F5344CB8AC3E}">
        <p14:creationId xmlns:p14="http://schemas.microsoft.com/office/powerpoint/2010/main" val="429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315A122-7527-49F9-849B-2CD5A8A01C78}" type="datetimeFigureOut">
              <a:rPr lang="en-US" smtClean="0"/>
              <a:t>10/7/24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1AE927D-7F89-4569-86C0-FBD3560D788A}" type="slidenum">
              <a:rPr lang="en-US" smtClean="0"/>
              <a:t>‹N°›</a:t>
            </a:fld>
            <a:endParaRPr lang="en-US"/>
          </a:p>
        </p:txBody>
      </p:sp>
    </p:spTree>
    <p:extLst>
      <p:ext uri="{BB962C8B-B14F-4D97-AF65-F5344CB8AC3E}">
        <p14:creationId xmlns:p14="http://schemas.microsoft.com/office/powerpoint/2010/main" val="1387391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315A122-7527-49F9-849B-2CD5A8A01C78}" type="datetimeFigureOut">
              <a:rPr lang="en-US" smtClean="0"/>
              <a:t>10/7/24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1AE927D-7F89-4569-86C0-FBD3560D788A}" type="slidenum">
              <a:rPr lang="en-US" smtClean="0"/>
              <a:t>‹N°›</a:t>
            </a:fld>
            <a:endParaRPr lang="en-US"/>
          </a:p>
        </p:txBody>
      </p:sp>
    </p:spTree>
    <p:extLst>
      <p:ext uri="{BB962C8B-B14F-4D97-AF65-F5344CB8AC3E}">
        <p14:creationId xmlns:p14="http://schemas.microsoft.com/office/powerpoint/2010/main" val="4027435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315A122-7527-49F9-849B-2CD5A8A01C78}" type="datetimeFigureOut">
              <a:rPr lang="en-US" smtClean="0"/>
              <a:t>10/7/24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E927D-7F89-4569-86C0-FBD3560D788A}" type="slidenum">
              <a:rPr lang="en-US" smtClean="0"/>
              <a:t>‹N°›</a:t>
            </a:fld>
            <a:endParaRPr lang="en-US"/>
          </a:p>
        </p:txBody>
      </p:sp>
    </p:spTree>
    <p:extLst>
      <p:ext uri="{BB962C8B-B14F-4D97-AF65-F5344CB8AC3E}">
        <p14:creationId xmlns:p14="http://schemas.microsoft.com/office/powerpoint/2010/main" val="1974766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15A122-7527-49F9-849B-2CD5A8A01C78}" type="datetimeFigureOut">
              <a:rPr lang="en-US" smtClean="0"/>
              <a:t>10/7/24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E927D-7F89-4569-86C0-FBD3560D788A}" type="slidenum">
              <a:rPr lang="en-US" smtClean="0"/>
              <a:t>‹N°›</a:t>
            </a:fld>
            <a:endParaRPr lang="en-US"/>
          </a:p>
        </p:txBody>
      </p:sp>
    </p:spTree>
    <p:extLst>
      <p:ext uri="{BB962C8B-B14F-4D97-AF65-F5344CB8AC3E}">
        <p14:creationId xmlns:p14="http://schemas.microsoft.com/office/powerpoint/2010/main" val="1520746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15A122-7527-49F9-849B-2CD5A8A01C78}" type="datetimeFigureOut">
              <a:rPr lang="en-US" smtClean="0"/>
              <a:t>10/7/24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E927D-7F89-4569-86C0-FBD3560D788A}" type="slidenum">
              <a:rPr lang="en-US" smtClean="0"/>
              <a:t>‹N°›</a:t>
            </a:fld>
            <a:endParaRPr lang="en-US"/>
          </a:p>
        </p:txBody>
      </p:sp>
    </p:spTree>
    <p:extLst>
      <p:ext uri="{BB962C8B-B14F-4D97-AF65-F5344CB8AC3E}">
        <p14:creationId xmlns:p14="http://schemas.microsoft.com/office/powerpoint/2010/main" val="4002544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315A122-7527-49F9-849B-2CD5A8A01C78}" type="datetimeFigureOut">
              <a:rPr lang="en-US" smtClean="0"/>
              <a:t>10/7/24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1AE927D-7F89-4569-86C0-FBD3560D788A}" type="slidenum">
              <a:rPr lang="en-US" smtClean="0"/>
              <a:t>‹N°›</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5822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21.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7.jpeg"/><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mailto:ecoledudos@chu-brugmann.b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9070" y="1122363"/>
            <a:ext cx="4621823" cy="2479675"/>
          </a:xfrm>
        </p:spPr>
        <p:txBody>
          <a:bodyPr>
            <a:normAutofit fontScale="90000"/>
          </a:bodyPr>
          <a:lstStyle/>
          <a:p>
            <a:r>
              <a:rPr lang="fr-BE" sz="8800" dirty="0">
                <a:latin typeface="Arial" panose="020B0604020202020204" pitchFamily="34" charset="0"/>
                <a:cs typeface="Arial" panose="020B0604020202020204" pitchFamily="34" charset="0"/>
              </a:rPr>
              <a:t>L’ECOLE DU DOS</a:t>
            </a:r>
            <a:endParaRPr lang="en-US" sz="88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28346" y="4730323"/>
            <a:ext cx="9144000" cy="1655762"/>
          </a:xfrm>
        </p:spPr>
        <p:txBody>
          <a:bodyPr>
            <a:normAutofit/>
          </a:bodyPr>
          <a:lstStyle/>
          <a:p>
            <a:r>
              <a:rPr lang="fr-BE" sz="3600" dirty="0">
                <a:latin typeface="Arial" panose="020B0604020202020204" pitchFamily="34" charset="0"/>
                <a:cs typeface="Arial" panose="020B0604020202020204" pitchFamily="34" charset="0"/>
              </a:rPr>
              <a:t>Une méthode de rééducation interdisciplinaire</a:t>
            </a:r>
          </a:p>
          <a:p>
            <a:r>
              <a:rPr lang="fr-BE" sz="1600" dirty="0">
                <a:latin typeface="Arial" panose="020B0604020202020204" pitchFamily="34" charset="0"/>
                <a:cs typeface="Arial" panose="020B0604020202020204" pitchFamily="34" charset="0"/>
              </a:rPr>
              <a:t>10 Octobre 2024 </a:t>
            </a:r>
          </a:p>
          <a:p>
            <a:endParaRPr lang="en-US" sz="36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2"/>
          <a:stretch>
            <a:fillRect/>
          </a:stretch>
        </p:blipFill>
        <p:spPr>
          <a:xfrm>
            <a:off x="6189044" y="0"/>
            <a:ext cx="5994704" cy="4326037"/>
          </a:xfrm>
          <a:prstGeom prst="rect">
            <a:avLst/>
          </a:prstGeom>
        </p:spPr>
      </p:pic>
      <p:sp>
        <p:nvSpPr>
          <p:cNvPr id="6" name="Smiley Face 5"/>
          <p:cNvSpPr/>
          <p:nvPr/>
        </p:nvSpPr>
        <p:spPr>
          <a:xfrm>
            <a:off x="9126415" y="1122362"/>
            <a:ext cx="870439" cy="829529"/>
          </a:xfrm>
          <a:prstGeom prst="smileyFace">
            <a:avLst/>
          </a:prstGeom>
          <a:solidFill>
            <a:srgbClr val="FFC000"/>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3405785" y="165962"/>
            <a:ext cx="2562583" cy="647790"/>
          </a:xfrm>
          <a:prstGeom prst="rect">
            <a:avLst/>
          </a:prstGeom>
        </p:spPr>
      </p:pic>
      <p:pic>
        <p:nvPicPr>
          <p:cNvPr id="2050" name="Picture 2" descr="http://intranet.chu-brugmann.be/intranet/info/logo/img/Brugmann_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8212" y="165962"/>
            <a:ext cx="2510110" cy="757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194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9970" y="947121"/>
            <a:ext cx="6356839" cy="707886"/>
          </a:xfrm>
          <a:prstGeom prst="rect">
            <a:avLst/>
          </a:prstGeom>
          <a:noFill/>
        </p:spPr>
        <p:txBody>
          <a:bodyPr wrap="square" rtlCol="0">
            <a:spAutoFit/>
          </a:bodyPr>
          <a:lstStyle/>
          <a:p>
            <a:pPr algn="ctr"/>
            <a:r>
              <a:rPr lang="fr-BE" sz="4000" dirty="0">
                <a:latin typeface="Arial" panose="020B0604020202020204" pitchFamily="34" charset="0"/>
                <a:cs typeface="Arial" panose="020B0604020202020204" pitchFamily="34" charset="0"/>
              </a:rPr>
              <a:t>Qui sommes nous? </a:t>
            </a:r>
            <a:endParaRPr lang="en-US" sz="4000" dirty="0">
              <a:latin typeface="Arial" panose="020B0604020202020204" pitchFamily="34" charset="0"/>
              <a:cs typeface="Arial" panose="020B0604020202020204" pitchFamily="34" charset="0"/>
            </a:endParaRPr>
          </a:p>
        </p:txBody>
      </p:sp>
      <p:pic>
        <p:nvPicPr>
          <p:cNvPr id="1030" name="Picture 6" descr="LEGO Julian Minifigure | Brick Owl - LEGO Marketpl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244" y="2321444"/>
            <a:ext cx="2650514" cy="234128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laymobil Set: 5285v7 - ER doctor - Klickypedia"/>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9000" l="10000" r="95750">
                        <a14:backgroundMark x1="50250" y1="76600" x2="47750" y2="89000"/>
                        <a14:backgroundMark x1="47750" y1="89000" x2="47000" y2="89000"/>
                        <a14:backgroundMark x1="47000" y1="89000" x2="47000" y2="89600"/>
                        <a14:backgroundMark x1="47000" y1="89600" x2="48500" y2="92600"/>
                        <a14:backgroundMark x1="48500" y1="92600" x2="48750" y2="94400"/>
                        <a14:backgroundMark x1="48750" y1="94400" x2="50000" y2="95200"/>
                        <a14:backgroundMark x1="50000" y1="95200" x2="53750" y2="92000"/>
                        <a14:backgroundMark x1="53750" y1="92000" x2="53750" y2="91200"/>
                        <a14:backgroundMark x1="53750" y1="91200" x2="52750" y2="90200"/>
                        <a14:backgroundMark x1="52750" y1="90200" x2="52250" y2="85000"/>
                        <a14:backgroundMark x1="52250" y1="85000" x2="50000" y2="76600"/>
                        <a14:backgroundMark x1="42500" y1="40600" x2="43750" y2="44000"/>
                        <a14:backgroundMark x1="43750" y1="44800" x2="43750" y2="44800"/>
                        <a14:backgroundMark x1="42250" y1="45200" x2="42250" y2="45200"/>
                        <a14:backgroundMark x1="42000" y1="42600" x2="42000" y2="42600"/>
                        <a14:backgroundMark x1="42500" y1="41400" x2="42500" y2="41400"/>
                        <a14:backgroundMark x1="63500" y1="73800" x2="63500" y2="73800"/>
                        <a14:backgroundMark x1="60500" y1="74200" x2="60500" y2="74200"/>
                        <a14:backgroundMark x1="59750" y1="75000" x2="59750" y2="75000"/>
                        <a14:backgroundMark x1="59750" y1="83000" x2="59750" y2="83000"/>
                        <a14:backgroundMark x1="64750" y1="79000" x2="64750" y2="79000"/>
                        <a14:backgroundMark x1="64750" y1="78000" x2="64750" y2="78000"/>
                        <a14:backgroundMark x1="63500" y1="75000" x2="63500" y2="75000"/>
                        <a14:backgroundMark x1="63500" y1="74000" x2="63500" y2="74000"/>
                      </a14:backgroundRemoval>
                    </a14:imgEffect>
                  </a14:imgLayer>
                </a14:imgProps>
              </a:ext>
              <a:ext uri="{28A0092B-C50C-407E-A947-70E740481C1C}">
                <a14:useLocalDpi xmlns:a14="http://schemas.microsoft.com/office/drawing/2010/main" val="0"/>
              </a:ext>
            </a:extLst>
          </a:blip>
          <a:srcRect/>
          <a:stretch>
            <a:fillRect/>
          </a:stretch>
        </p:blipFill>
        <p:spPr bwMode="auto">
          <a:xfrm>
            <a:off x="326092" y="1334278"/>
            <a:ext cx="2770293" cy="346286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laymobil Patient in Wheelchair - Moore Wilson's"/>
          <p:cNvPicPr>
            <a:picLocks noChangeAspect="1" noChangeArrowheads="1"/>
          </p:cNvPicPr>
          <p:nvPr/>
        </p:nvPicPr>
        <p:blipFill rotWithShape="1">
          <a:blip r:embed="rId5">
            <a:extLst>
              <a:ext uri="{28A0092B-C50C-407E-A947-70E740481C1C}">
                <a14:useLocalDpi xmlns:a14="http://schemas.microsoft.com/office/drawing/2010/main" val="0"/>
              </a:ext>
            </a:extLst>
          </a:blip>
          <a:srcRect t="12239"/>
          <a:stretch/>
        </p:blipFill>
        <p:spPr bwMode="auto">
          <a:xfrm>
            <a:off x="5698758" y="1907931"/>
            <a:ext cx="3739417" cy="330923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Buy Playmobil Bodybuilder at Well.ca | Free Shipping $35+ in Canada"/>
          <p:cNvPicPr>
            <a:picLocks noChangeAspect="1" noChangeArrowheads="1"/>
          </p:cNvPicPr>
          <p:nvPr/>
        </p:nvPicPr>
        <p:blipFill rotWithShape="1">
          <a:blip r:embed="rId6">
            <a:extLst>
              <a:ext uri="{28A0092B-C50C-407E-A947-70E740481C1C}">
                <a14:useLocalDpi xmlns:a14="http://schemas.microsoft.com/office/drawing/2010/main" val="0"/>
              </a:ext>
            </a:extLst>
          </a:blip>
          <a:srcRect t="16876"/>
          <a:stretch/>
        </p:blipFill>
        <p:spPr bwMode="auto">
          <a:xfrm>
            <a:off x="9521336" y="1960684"/>
            <a:ext cx="2093303" cy="34800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25085" y="5028379"/>
            <a:ext cx="2277207" cy="1200329"/>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Laura </a:t>
            </a:r>
            <a:r>
              <a:rPr lang="fr-BE" dirty="0" err="1">
                <a:latin typeface="Arial" panose="020B0604020202020204" pitchFamily="34" charset="0"/>
                <a:cs typeface="Arial" panose="020B0604020202020204" pitchFamily="34" charset="0"/>
              </a:rPr>
              <a:t>Leahu</a:t>
            </a:r>
            <a:endParaRPr lang="fr-BE" dirty="0">
              <a:latin typeface="Arial" panose="020B0604020202020204" pitchFamily="34" charset="0"/>
              <a:cs typeface="Arial" panose="020B0604020202020204" pitchFamily="34" charset="0"/>
            </a:endParaRPr>
          </a:p>
          <a:p>
            <a:pPr algn="ctr"/>
            <a:r>
              <a:rPr lang="fr-BE" dirty="0">
                <a:latin typeface="Arial" panose="020B0604020202020204" pitchFamily="34" charset="0"/>
                <a:cs typeface="Arial" panose="020B0604020202020204" pitchFamily="34" charset="0"/>
              </a:rPr>
              <a:t>Médecin Spécialiste </a:t>
            </a:r>
            <a:r>
              <a:rPr lang="fr-BE" b="1" dirty="0">
                <a:latin typeface="Arial" panose="020B0604020202020204" pitchFamily="34" charset="0"/>
                <a:cs typeface="Arial" panose="020B0604020202020204" pitchFamily="34" charset="0"/>
              </a:rPr>
              <a:t>Médecin Physique Revalidation (MPR)</a:t>
            </a:r>
            <a:endParaRPr lang="en-US" b="1" dirty="0">
              <a:latin typeface="Arial" panose="020B0604020202020204" pitchFamily="34" charset="0"/>
              <a:cs typeface="Arial" panose="020B0604020202020204" pitchFamily="34" charset="0"/>
            </a:endParaRPr>
          </a:p>
        </p:txBody>
      </p:sp>
      <p:sp>
        <p:nvSpPr>
          <p:cNvPr id="8" name="TextBox 7"/>
          <p:cNvSpPr txBox="1"/>
          <p:nvPr/>
        </p:nvSpPr>
        <p:spPr>
          <a:xfrm>
            <a:off x="3338390" y="5001181"/>
            <a:ext cx="2277207" cy="646331"/>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Julia Usina</a:t>
            </a:r>
          </a:p>
          <a:p>
            <a:pPr algn="ctr"/>
            <a:r>
              <a:rPr lang="fr-BE" b="1" dirty="0">
                <a:latin typeface="Arial" panose="020B0604020202020204" pitchFamily="34" charset="0"/>
                <a:cs typeface="Arial" panose="020B0604020202020204" pitchFamily="34" charset="0"/>
              </a:rPr>
              <a:t>Psychologue</a:t>
            </a:r>
            <a:endParaRPr lang="en-US" b="1" dirty="0">
              <a:latin typeface="Arial" panose="020B0604020202020204" pitchFamily="34" charset="0"/>
              <a:cs typeface="Arial" panose="020B0604020202020204" pitchFamily="34" charset="0"/>
            </a:endParaRPr>
          </a:p>
        </p:txBody>
      </p:sp>
      <p:sp>
        <p:nvSpPr>
          <p:cNvPr id="9" name="TextBox 8"/>
          <p:cNvSpPr txBox="1"/>
          <p:nvPr/>
        </p:nvSpPr>
        <p:spPr>
          <a:xfrm>
            <a:off x="6369048" y="5001181"/>
            <a:ext cx="2277207" cy="923330"/>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Sibylle Jean et </a:t>
            </a:r>
            <a:r>
              <a:rPr lang="fr-BE" dirty="0" err="1">
                <a:latin typeface="Arial" panose="020B0604020202020204" pitchFamily="34" charset="0"/>
                <a:cs typeface="Arial" panose="020B0604020202020204" pitchFamily="34" charset="0"/>
              </a:rPr>
              <a:t>Ehlana</a:t>
            </a:r>
            <a:r>
              <a:rPr lang="fr-BE" dirty="0">
                <a:latin typeface="Arial" panose="020B0604020202020204" pitchFamily="34" charset="0"/>
                <a:cs typeface="Arial" panose="020B0604020202020204" pitchFamily="34" charset="0"/>
              </a:rPr>
              <a:t> Steinmetz </a:t>
            </a:r>
          </a:p>
          <a:p>
            <a:pPr algn="ctr"/>
            <a:r>
              <a:rPr lang="fr-BE" b="1" dirty="0">
                <a:latin typeface="Arial" panose="020B0604020202020204" pitchFamily="34" charset="0"/>
                <a:cs typeface="Arial" panose="020B0604020202020204" pitchFamily="34" charset="0"/>
              </a:rPr>
              <a:t>Ergothérapeutes</a:t>
            </a:r>
            <a:r>
              <a:rPr lang="fr-BE"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10" name="TextBox 9"/>
          <p:cNvSpPr txBox="1"/>
          <p:nvPr/>
        </p:nvSpPr>
        <p:spPr>
          <a:xfrm>
            <a:off x="9337432" y="4862681"/>
            <a:ext cx="2703116" cy="1200329"/>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Corentin Brunet, Christophe Fauconnier, </a:t>
            </a:r>
          </a:p>
          <a:p>
            <a:pPr algn="ctr"/>
            <a:r>
              <a:rPr lang="fr-BE" dirty="0">
                <a:latin typeface="Arial" panose="020B0604020202020204" pitchFamily="34" charset="0"/>
                <a:cs typeface="Arial" panose="020B0604020202020204" pitchFamily="34" charset="0"/>
              </a:rPr>
              <a:t>Charline Van </a:t>
            </a:r>
            <a:r>
              <a:rPr lang="fr-BE" dirty="0" err="1">
                <a:latin typeface="Arial" panose="020B0604020202020204" pitchFamily="34" charset="0"/>
                <a:cs typeface="Arial" panose="020B0604020202020204" pitchFamily="34" charset="0"/>
              </a:rPr>
              <a:t>Wessem</a:t>
            </a:r>
            <a:endParaRPr lang="fr-BE" dirty="0">
              <a:latin typeface="Arial" panose="020B0604020202020204" pitchFamily="34" charset="0"/>
              <a:cs typeface="Arial" panose="020B0604020202020204" pitchFamily="34" charset="0"/>
            </a:endParaRPr>
          </a:p>
          <a:p>
            <a:pPr algn="ctr"/>
            <a:r>
              <a:rPr lang="fr-BE" b="1" dirty="0">
                <a:latin typeface="Arial" panose="020B0604020202020204" pitchFamily="34" charset="0"/>
                <a:cs typeface="Arial" panose="020B0604020202020204" pitchFamily="34" charset="0"/>
              </a:rPr>
              <a:t>Kinésithérapeutes</a:t>
            </a:r>
            <a:r>
              <a:rPr lang="fr-BE"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720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Cas clinique I </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989385" y="1825625"/>
            <a:ext cx="8364415" cy="4351338"/>
          </a:xfrm>
        </p:spPr>
        <p:txBody>
          <a:bodyPr>
            <a:normAutofit lnSpcReduction="10000"/>
          </a:bodyPr>
          <a:lstStyle/>
          <a:p>
            <a:r>
              <a:rPr lang="fr-BE" dirty="0">
                <a:latin typeface="Arial" panose="020B0604020202020204" pitchFamily="34" charset="0"/>
                <a:cs typeface="Arial" panose="020B0604020202020204" pitchFamily="34" charset="0"/>
              </a:rPr>
              <a:t>M, 45 ans</a:t>
            </a:r>
          </a:p>
          <a:p>
            <a:endParaRPr lang="fr-BE"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En arrêt de travail depuis 1 an (magasinier/logistique/manutention)</a:t>
            </a:r>
          </a:p>
          <a:p>
            <a:endParaRPr lang="fr-BE"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Lombalgie et </a:t>
            </a:r>
            <a:r>
              <a:rPr lang="fr-BE" dirty="0" err="1">
                <a:latin typeface="Arial" panose="020B0604020202020204" pitchFamily="34" charset="0"/>
                <a:cs typeface="Arial" panose="020B0604020202020204" pitchFamily="34" charset="0"/>
              </a:rPr>
              <a:t>lombosciatalgie</a:t>
            </a:r>
            <a:r>
              <a:rPr lang="fr-BE" dirty="0">
                <a:latin typeface="Arial" panose="020B0604020202020204" pitchFamily="34" charset="0"/>
                <a:cs typeface="Arial" panose="020B0604020202020204" pitchFamily="34" charset="0"/>
              </a:rPr>
              <a:t> L5S1 gauche</a:t>
            </a:r>
          </a:p>
          <a:p>
            <a:endParaRPr lang="fr-BE" dirty="0">
              <a:latin typeface="Arial" panose="020B0604020202020204" pitchFamily="34" charset="0"/>
              <a:cs typeface="Arial" panose="020B0604020202020204" pitchFamily="34" charset="0"/>
            </a:endParaRPr>
          </a:p>
          <a:p>
            <a:pPr algn="just"/>
            <a:r>
              <a:rPr lang="fr-BE" dirty="0">
                <a:latin typeface="Arial" panose="020B0604020202020204" pitchFamily="34" charset="0"/>
                <a:cs typeface="Arial" panose="020B0604020202020204" pitchFamily="34" charset="0"/>
              </a:rPr>
              <a:t>Plan thérapeutique proposé par l’orthopédiste : discussion CSM à visée chirurgicale.  </a:t>
            </a:r>
          </a:p>
          <a:p>
            <a:pPr algn="just"/>
            <a:endParaRPr lang="fr-BE" dirty="0">
              <a:latin typeface="Arial" panose="020B0604020202020204" pitchFamily="34" charset="0"/>
              <a:cs typeface="Arial" panose="020B0604020202020204" pitchFamily="34" charset="0"/>
            </a:endParaRPr>
          </a:p>
          <a:p>
            <a:pPr algn="just"/>
            <a:r>
              <a:rPr lang="fr-BE" dirty="0">
                <a:latin typeface="Arial" panose="020B0604020202020204" pitchFamily="34" charset="0"/>
                <a:cs typeface="Arial" panose="020B0604020202020204" pitchFamily="34" charset="0"/>
              </a:rPr>
              <a:t>Le patient arrive à la consultation MPR pré-CSM (Concertation </a:t>
            </a:r>
            <a:r>
              <a:rPr lang="fr-BE" dirty="0" err="1">
                <a:latin typeface="Arial" panose="020B0604020202020204" pitchFamily="34" charset="0"/>
                <a:cs typeface="Arial" panose="020B0604020202020204" pitchFamily="34" charset="0"/>
              </a:rPr>
              <a:t>Spine</a:t>
            </a:r>
            <a:r>
              <a:rPr lang="fr-BE" dirty="0">
                <a:latin typeface="Arial" panose="020B0604020202020204" pitchFamily="34" charset="0"/>
                <a:cs typeface="Arial" panose="020B0604020202020204" pitchFamily="34" charset="0"/>
              </a:rPr>
              <a:t> Multidisciplinaire)</a:t>
            </a:r>
          </a:p>
          <a:p>
            <a:pPr algn="just"/>
            <a:endParaRPr lang="fr-BE" dirty="0">
              <a:latin typeface="Arial" panose="020B0604020202020204" pitchFamily="34" charset="0"/>
              <a:cs typeface="Arial" panose="020B0604020202020204" pitchFamily="34" charset="0"/>
            </a:endParaRPr>
          </a:p>
          <a:p>
            <a:pPr algn="just"/>
            <a:endParaRPr lang="fr-BE"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3"/>
          <a:srcRect l="18386" r="22586"/>
          <a:stretch/>
        </p:blipFill>
        <p:spPr>
          <a:xfrm>
            <a:off x="501161" y="2101362"/>
            <a:ext cx="2145323" cy="3634398"/>
          </a:xfrm>
          <a:prstGeom prst="rect">
            <a:avLst/>
          </a:prstGeom>
        </p:spPr>
      </p:pic>
    </p:spTree>
    <p:extLst>
      <p:ext uri="{BB962C8B-B14F-4D97-AF65-F5344CB8AC3E}">
        <p14:creationId xmlns:p14="http://schemas.microsoft.com/office/powerpoint/2010/main" val="269506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86603"/>
            <a:ext cx="10058400" cy="1450757"/>
          </a:xfrm>
        </p:spPr>
        <p:txBody>
          <a:bodyPr/>
          <a:lstStyle/>
          <a:p>
            <a:r>
              <a:rPr lang="fr-BE" sz="4000" dirty="0">
                <a:latin typeface="Arial" panose="020B0604020202020204" pitchFamily="34" charset="0"/>
                <a:cs typeface="Arial" panose="020B0604020202020204" pitchFamily="34" charset="0"/>
              </a:rPr>
              <a:t>Cas clinique II</a:t>
            </a:r>
            <a:r>
              <a:rPr lang="fr-BE" dirty="0">
                <a:latin typeface="Arial" panose="020B0604020202020204" pitchFamily="34" charset="0"/>
                <a:cs typeface="Arial" panose="020B0604020202020204" pitchFamily="34" charset="0"/>
              </a:rPr>
              <a:t>	</a:t>
            </a:r>
            <a:r>
              <a:rPr lang="fr-BE" dirty="0"/>
              <a:t>	</a:t>
            </a:r>
            <a:endParaRPr lang="en-US" dirty="0"/>
          </a:p>
        </p:txBody>
      </p:sp>
      <p:sp>
        <p:nvSpPr>
          <p:cNvPr id="3" name="Content Placeholder 2"/>
          <p:cNvSpPr>
            <a:spLocks noGrp="1"/>
          </p:cNvSpPr>
          <p:nvPr>
            <p:ph idx="1"/>
          </p:nvPr>
        </p:nvSpPr>
        <p:spPr>
          <a:xfrm>
            <a:off x="3859824" y="1863970"/>
            <a:ext cx="7476392" cy="4351338"/>
          </a:xfrm>
        </p:spPr>
        <p:txBody>
          <a:bodyPr>
            <a:normAutofit/>
          </a:bodyPr>
          <a:lstStyle/>
          <a:p>
            <a:r>
              <a:rPr lang="fr-BE" dirty="0">
                <a:latin typeface="Arial" panose="020B0604020202020204" pitchFamily="34" charset="0"/>
                <a:cs typeface="Arial" panose="020B0604020202020204" pitchFamily="34" charset="0"/>
              </a:rPr>
              <a:t>C, 48 ans</a:t>
            </a:r>
          </a:p>
          <a:p>
            <a:endParaRPr lang="fr-BE"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Arthrodèse lombaire L3 à S1 </a:t>
            </a:r>
          </a:p>
          <a:p>
            <a:endParaRPr lang="fr-BE"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En arrêt de travail depuis 5 ans (secrétaire de direction)</a:t>
            </a:r>
          </a:p>
          <a:p>
            <a:endParaRPr lang="fr-BE"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Adressé en MPR par son médecin généraliste car malgré la prise en charge chirurgicale absence d’amélioration du syndrome douloureux lombaire. </a:t>
            </a:r>
          </a:p>
          <a:p>
            <a:pPr algn="just"/>
            <a:endParaRPr lang="fr-BE" dirty="0">
              <a:latin typeface="Arial" panose="020B0604020202020204" pitchFamily="34" charset="0"/>
              <a:cs typeface="Arial" panose="020B0604020202020204" pitchFamily="34" charset="0"/>
            </a:endParaRPr>
          </a:p>
          <a:p>
            <a:endParaRPr lang="fr-BE"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stretch>
            <a:fillRect/>
          </a:stretch>
        </p:blipFill>
        <p:spPr>
          <a:xfrm>
            <a:off x="668123" y="2313992"/>
            <a:ext cx="2133785" cy="3348115"/>
          </a:xfrm>
          <a:prstGeom prst="rect">
            <a:avLst/>
          </a:prstGeom>
        </p:spPr>
      </p:pic>
    </p:spTree>
    <p:extLst>
      <p:ext uri="{BB962C8B-B14F-4D97-AF65-F5344CB8AC3E}">
        <p14:creationId xmlns:p14="http://schemas.microsoft.com/office/powerpoint/2010/main" val="281100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86603"/>
            <a:ext cx="10058400" cy="1450757"/>
          </a:xfrm>
        </p:spPr>
        <p:txBody>
          <a:bodyPr>
            <a:normAutofit/>
          </a:bodyPr>
          <a:lstStyle/>
          <a:p>
            <a:r>
              <a:rPr lang="fr-BE" sz="4000" dirty="0">
                <a:latin typeface="Arial" panose="020B0604020202020204" pitchFamily="34" charset="0"/>
                <a:cs typeface="Arial" panose="020B0604020202020204" pitchFamily="34" charset="0"/>
              </a:rPr>
              <a:t>Cas clinique III</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989384" y="1825625"/>
            <a:ext cx="8364415" cy="4351338"/>
          </a:xfrm>
        </p:spPr>
        <p:txBody>
          <a:bodyPr>
            <a:normAutofit/>
          </a:bodyPr>
          <a:lstStyle/>
          <a:p>
            <a:r>
              <a:rPr lang="fr-BE" dirty="0">
                <a:latin typeface="Arial" panose="020B0604020202020204" pitchFamily="34" charset="0"/>
                <a:cs typeface="Arial" panose="020B0604020202020204" pitchFamily="34" charset="0"/>
              </a:rPr>
              <a:t>F, 28 ans</a:t>
            </a:r>
          </a:p>
          <a:p>
            <a:endParaRPr lang="fr-BE"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Arrêt de travail depuis 1 an  (technicienne de surface)</a:t>
            </a:r>
          </a:p>
          <a:p>
            <a:endParaRPr lang="fr-BE"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Adressée par son rhumatologue pour bilan et prise en charge </a:t>
            </a:r>
          </a:p>
          <a:p>
            <a:endParaRPr lang="fr-BE" dirty="0">
              <a:latin typeface="Arial" panose="020B0604020202020204" pitchFamily="34" charset="0"/>
              <a:cs typeface="Arial" panose="020B0604020202020204" pitchFamily="34" charset="0"/>
            </a:endParaRPr>
          </a:p>
          <a:p>
            <a:pPr algn="just"/>
            <a:r>
              <a:rPr lang="fr-BE" dirty="0">
                <a:latin typeface="Arial" panose="020B0604020202020204" pitchFamily="34" charset="0"/>
                <a:cs typeface="Arial" panose="020B0604020202020204" pitchFamily="34" charset="0"/>
              </a:rPr>
              <a:t>Lombalgie aspécifique présente depuis 2 ans, bilan rhumatologique fait, absence de drapeaux rouges</a:t>
            </a:r>
          </a:p>
          <a:p>
            <a:pPr algn="just"/>
            <a:endParaRPr lang="fr-BE" dirty="0">
              <a:latin typeface="Arial" panose="020B0604020202020204" pitchFamily="34" charset="0"/>
              <a:cs typeface="Arial" panose="020B0604020202020204" pitchFamily="34" charset="0"/>
            </a:endParaRPr>
          </a:p>
          <a:p>
            <a:endParaRPr lang="en-US" dirty="0"/>
          </a:p>
        </p:txBody>
      </p:sp>
      <p:pic>
        <p:nvPicPr>
          <p:cNvPr id="5" name="Picture 4"/>
          <p:cNvPicPr>
            <a:picLocks noChangeAspect="1"/>
          </p:cNvPicPr>
          <p:nvPr/>
        </p:nvPicPr>
        <p:blipFill>
          <a:blip r:embed="rId2"/>
          <a:stretch>
            <a:fillRect/>
          </a:stretch>
        </p:blipFill>
        <p:spPr>
          <a:xfrm>
            <a:off x="410679" y="1989439"/>
            <a:ext cx="2261812" cy="4023709"/>
          </a:xfrm>
          <a:prstGeom prst="rect">
            <a:avLst/>
          </a:prstGeom>
        </p:spPr>
      </p:pic>
    </p:spTree>
    <p:extLst>
      <p:ext uri="{BB962C8B-B14F-4D97-AF65-F5344CB8AC3E}">
        <p14:creationId xmlns:p14="http://schemas.microsoft.com/office/powerpoint/2010/main" val="114204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Trajet de soins école du dos </a:t>
            </a:r>
            <a:endParaRPr lang="en-US" sz="4000" dirty="0">
              <a:latin typeface="Arial" panose="020B0604020202020204" pitchFamily="34" charset="0"/>
              <a:cs typeface="Arial" panose="020B0604020202020204" pitchFamily="34" charset="0"/>
            </a:endParaRPr>
          </a:p>
        </p:txBody>
      </p:sp>
      <p:grpSp>
        <p:nvGrpSpPr>
          <p:cNvPr id="26" name="Group 25"/>
          <p:cNvGrpSpPr/>
          <p:nvPr/>
        </p:nvGrpSpPr>
        <p:grpSpPr>
          <a:xfrm>
            <a:off x="3550120" y="2069146"/>
            <a:ext cx="5074725" cy="2934831"/>
            <a:chOff x="3628623" y="2370408"/>
            <a:chExt cx="4580969" cy="2281549"/>
          </a:xfrm>
        </p:grpSpPr>
        <p:grpSp>
          <p:nvGrpSpPr>
            <p:cNvPr id="7" name="Group 6">
              <a:extLst>
                <a:ext uri="{FF2B5EF4-FFF2-40B4-BE49-F238E27FC236}">
                  <a16:creationId xmlns:a16="http://schemas.microsoft.com/office/drawing/2014/main" id="{5A42D5ED-FA7D-09B2-DFBB-E555534D01F4}"/>
                </a:ext>
              </a:extLst>
            </p:cNvPr>
            <p:cNvGrpSpPr/>
            <p:nvPr/>
          </p:nvGrpSpPr>
          <p:grpSpPr>
            <a:xfrm>
              <a:off x="3628623" y="2370408"/>
              <a:ext cx="4580969" cy="2281549"/>
              <a:chOff x="494783" y="2491220"/>
              <a:chExt cx="4580969" cy="2281549"/>
            </a:xfrm>
          </p:grpSpPr>
          <p:sp>
            <p:nvSpPr>
              <p:cNvPr id="9" name="TextBox 3">
                <a:extLst>
                  <a:ext uri="{FF2B5EF4-FFF2-40B4-BE49-F238E27FC236}">
                    <a16:creationId xmlns:a16="http://schemas.microsoft.com/office/drawing/2014/main" id="{00186C39-D53C-13B5-D861-34C2652FD0D7}"/>
                  </a:ext>
                </a:extLst>
              </p:cNvPr>
              <p:cNvSpPr txBox="1"/>
              <p:nvPr/>
            </p:nvSpPr>
            <p:spPr>
              <a:xfrm>
                <a:off x="585045" y="4270309"/>
                <a:ext cx="1482165" cy="5024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Médecin généraliste</a:t>
                </a:r>
              </a:p>
            </p:txBody>
          </p:sp>
          <p:sp>
            <p:nvSpPr>
              <p:cNvPr id="10" name="TextBox 4">
                <a:extLst>
                  <a:ext uri="{FF2B5EF4-FFF2-40B4-BE49-F238E27FC236}">
                    <a16:creationId xmlns:a16="http://schemas.microsoft.com/office/drawing/2014/main" id="{6B810BAE-0B74-968A-7B02-44BC23BEFC7F}"/>
                  </a:ext>
                </a:extLst>
              </p:cNvPr>
              <p:cNvSpPr txBox="1"/>
              <p:nvPr/>
            </p:nvSpPr>
            <p:spPr>
              <a:xfrm>
                <a:off x="3242469" y="3294306"/>
                <a:ext cx="1833283" cy="9331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Médecine Physique et Réadaptation</a:t>
                </a:r>
              </a:p>
              <a:p>
                <a:pPr algn="ctr"/>
                <a:r>
                  <a:rPr lang="fr-BE" dirty="0">
                    <a:latin typeface="Arial" panose="020B0604020202020204" pitchFamily="34" charset="0"/>
                    <a:cs typeface="Arial" panose="020B0604020202020204" pitchFamily="34" charset="0"/>
                  </a:rPr>
                  <a:t>MPR</a:t>
                </a:r>
              </a:p>
            </p:txBody>
          </p:sp>
          <p:cxnSp>
            <p:nvCxnSpPr>
              <p:cNvPr id="14" name="Straight Arrow Connector 13">
                <a:extLst>
                  <a:ext uri="{FF2B5EF4-FFF2-40B4-BE49-F238E27FC236}">
                    <a16:creationId xmlns:a16="http://schemas.microsoft.com/office/drawing/2014/main" id="{75C50B9D-39C5-EA8A-F353-38D416E712B6}"/>
                  </a:ext>
                </a:extLst>
              </p:cNvPr>
              <p:cNvCxnSpPr>
                <a:stCxn id="9" idx="3"/>
              </p:cNvCxnSpPr>
              <p:nvPr/>
            </p:nvCxnSpPr>
            <p:spPr>
              <a:xfrm flipV="1">
                <a:off x="2067211" y="3755971"/>
                <a:ext cx="841782" cy="76556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2" name="TextBox 24">
                <a:extLst>
                  <a:ext uri="{FF2B5EF4-FFF2-40B4-BE49-F238E27FC236}">
                    <a16:creationId xmlns:a16="http://schemas.microsoft.com/office/drawing/2014/main" id="{66744275-0858-B8DF-9B40-7FC301851E3A}"/>
                  </a:ext>
                </a:extLst>
              </p:cNvPr>
              <p:cNvSpPr txBox="1"/>
              <p:nvPr/>
            </p:nvSpPr>
            <p:spPr>
              <a:xfrm>
                <a:off x="494783" y="2491220"/>
                <a:ext cx="1482165" cy="5024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Médecin spécialiste</a:t>
                </a:r>
              </a:p>
            </p:txBody>
          </p:sp>
        </p:grpSp>
        <p:cxnSp>
          <p:nvCxnSpPr>
            <p:cNvPr id="23" name="Straight Arrow Connector 22">
              <a:extLst>
                <a:ext uri="{FF2B5EF4-FFF2-40B4-BE49-F238E27FC236}">
                  <a16:creationId xmlns:a16="http://schemas.microsoft.com/office/drawing/2014/main" id="{75C50B9D-39C5-EA8A-F353-38D416E712B6}"/>
                </a:ext>
              </a:extLst>
            </p:cNvPr>
            <p:cNvCxnSpPr/>
            <p:nvPr/>
          </p:nvCxnSpPr>
          <p:spPr>
            <a:xfrm>
              <a:off x="5004493" y="2770935"/>
              <a:ext cx="1038340" cy="67592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sp>
        <p:nvSpPr>
          <p:cNvPr id="11" name="TextBox 24">
            <a:extLst>
              <a:ext uri="{FF2B5EF4-FFF2-40B4-BE49-F238E27FC236}">
                <a16:creationId xmlns:a16="http://schemas.microsoft.com/office/drawing/2014/main" id="{66744275-0858-B8DF-9B40-7FC301851E3A}"/>
              </a:ext>
            </a:extLst>
          </p:cNvPr>
          <p:cNvSpPr txBox="1"/>
          <p:nvPr/>
        </p:nvSpPr>
        <p:spPr>
          <a:xfrm>
            <a:off x="2729161" y="3213397"/>
            <a:ext cx="164191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Prise de RDV par le patient</a:t>
            </a:r>
          </a:p>
        </p:txBody>
      </p:sp>
      <p:cxnSp>
        <p:nvCxnSpPr>
          <p:cNvPr id="20" name="Straight Arrow Connector 19">
            <a:extLst>
              <a:ext uri="{FF2B5EF4-FFF2-40B4-BE49-F238E27FC236}">
                <a16:creationId xmlns:a16="http://schemas.microsoft.com/office/drawing/2014/main" id="{75C50B9D-39C5-EA8A-F353-38D416E712B6}"/>
              </a:ext>
            </a:extLst>
          </p:cNvPr>
          <p:cNvCxnSpPr/>
          <p:nvPr/>
        </p:nvCxnSpPr>
        <p:spPr>
          <a:xfrm flipV="1">
            <a:off x="4503830" y="3567356"/>
            <a:ext cx="1711271" cy="1972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979808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Consultation MPR</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68680" y="1737360"/>
            <a:ext cx="10515600" cy="4486275"/>
          </a:xfrm>
        </p:spPr>
        <p:txBody>
          <a:bodyPr>
            <a:normAutofit/>
          </a:bodyPr>
          <a:lstStyle/>
          <a:p>
            <a:pPr marL="0" indent="0">
              <a:buNone/>
            </a:pPr>
            <a:r>
              <a:rPr lang="fr-BE" dirty="0">
                <a:latin typeface="Arial" panose="020B0604020202020204" pitchFamily="34" charset="0"/>
                <a:cs typeface="Arial" panose="020B0604020202020204" pitchFamily="34" charset="0"/>
              </a:rPr>
              <a:t>Anamnèse détaillée : douleur, limitation fonctionnelle/participation dans les activités socio-professionnelles, familiales… </a:t>
            </a:r>
          </a:p>
          <a:p>
            <a:pPr marL="0" indent="0">
              <a:buNone/>
            </a:pPr>
            <a:endParaRPr lang="fr-BE" dirty="0">
              <a:latin typeface="Arial" panose="020B0604020202020204" pitchFamily="34" charset="0"/>
              <a:cs typeface="Arial" panose="020B0604020202020204" pitchFamily="34" charset="0"/>
            </a:endParaRPr>
          </a:p>
          <a:p>
            <a:pPr marL="0" indent="0">
              <a:buNone/>
            </a:pPr>
            <a:r>
              <a:rPr lang="fr-BE" dirty="0">
                <a:latin typeface="Arial" panose="020B0604020202020204" pitchFamily="34" charset="0"/>
                <a:cs typeface="Arial" panose="020B0604020202020204" pitchFamily="34" charset="0"/>
              </a:rPr>
              <a:t>Examen clinique/locomoteur</a:t>
            </a:r>
          </a:p>
          <a:p>
            <a:r>
              <a:rPr lang="fr-BE" dirty="0">
                <a:latin typeface="Arial" panose="020B0604020202020204" pitchFamily="34" charset="0"/>
                <a:cs typeface="Arial" panose="020B0604020202020204" pitchFamily="34" charset="0"/>
              </a:rPr>
              <a:t>Le schéma de marche, la marche sur les talons et les pointes ainsi que le relevage de la station accroupie sans l'appui, la force musculaire, les réflexes ostéo-tendineux, la sensibilité superficielle. </a:t>
            </a:r>
            <a:endParaRPr lang="en-US"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L'étage lombaire: attitude antalgique? bassin équilibré? Lasègue? </a:t>
            </a:r>
          </a:p>
          <a:p>
            <a:r>
              <a:rPr lang="fr-BE" dirty="0">
                <a:latin typeface="Arial" panose="020B0604020202020204" pitchFamily="34" charset="0"/>
                <a:cs typeface="Arial" panose="020B0604020202020204" pitchFamily="34" charset="0"/>
              </a:rPr>
              <a:t>La mobilisation rachidienne </a:t>
            </a:r>
          </a:p>
          <a:p>
            <a:r>
              <a:rPr lang="fr-BE" dirty="0">
                <a:latin typeface="Arial" panose="020B0604020202020204" pitchFamily="34" charset="0"/>
                <a:cs typeface="Arial" panose="020B0604020202020204" pitchFamily="34" charset="0"/>
              </a:rPr>
              <a:t>La mobilisation coxo-fémorale </a:t>
            </a:r>
          </a:p>
          <a:p>
            <a:r>
              <a:rPr lang="fr-BE" dirty="0">
                <a:latin typeface="Arial" panose="020B0604020202020204" pitchFamily="34" charset="0"/>
                <a:cs typeface="Arial" panose="020B0604020202020204" pitchFamily="34" charset="0"/>
              </a:rPr>
              <a:t>Tests spécifiques : Le test d'étirement du piriforme en position assise, FABER… </a:t>
            </a:r>
            <a:endParaRPr lang="en-US"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20203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6126" t="9622" r="16961" b="15259"/>
          <a:stretch/>
        </p:blipFill>
        <p:spPr>
          <a:xfrm>
            <a:off x="317101" y="0"/>
            <a:ext cx="11557798" cy="6158204"/>
          </a:xfrm>
          <a:prstGeom prst="rect">
            <a:avLst/>
          </a:prstGeom>
        </p:spPr>
      </p:pic>
    </p:spTree>
    <p:extLst>
      <p:ext uri="{BB962C8B-B14F-4D97-AF65-F5344CB8AC3E}">
        <p14:creationId xmlns:p14="http://schemas.microsoft.com/office/powerpoint/2010/main" val="726367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8677" t="11700" r="18677" b="18924"/>
          <a:stretch/>
        </p:blipFill>
        <p:spPr>
          <a:xfrm>
            <a:off x="864735" y="0"/>
            <a:ext cx="10462531" cy="6238223"/>
          </a:xfrm>
          <a:prstGeom prst="rect">
            <a:avLst/>
          </a:prstGeom>
        </p:spPr>
      </p:pic>
    </p:spTree>
    <p:extLst>
      <p:ext uri="{BB962C8B-B14F-4D97-AF65-F5344CB8AC3E}">
        <p14:creationId xmlns:p14="http://schemas.microsoft.com/office/powerpoint/2010/main" val="1308733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67902" y="2668581"/>
            <a:ext cx="11201286" cy="2113576"/>
            <a:chOff x="467902" y="2879596"/>
            <a:chExt cx="11201286" cy="2113576"/>
          </a:xfrm>
        </p:grpSpPr>
        <p:sp>
          <p:nvSpPr>
            <p:cNvPr id="5" name="Rectangle 4">
              <a:extLst>
                <a:ext uri="{FF2B5EF4-FFF2-40B4-BE49-F238E27FC236}">
                  <a16:creationId xmlns:a16="http://schemas.microsoft.com/office/drawing/2014/main" id="{B979C884-6CAE-9793-671E-19DE78EAD319}"/>
                </a:ext>
              </a:extLst>
            </p:cNvPr>
            <p:cNvSpPr/>
            <p:nvPr/>
          </p:nvSpPr>
          <p:spPr>
            <a:xfrm>
              <a:off x="467902" y="4685059"/>
              <a:ext cx="11201286" cy="308113"/>
            </a:xfrm>
            <a:prstGeom prst="rect">
              <a:avLst/>
            </a:prstGeom>
            <a:gradFill flip="none" rotWithShape="1">
              <a:gsLst>
                <a:gs pos="0">
                  <a:schemeClr val="bg1"/>
                </a:gs>
                <a:gs pos="26000">
                  <a:schemeClr val="accent2">
                    <a:lumMod val="20000"/>
                    <a:lumOff val="80000"/>
                  </a:schemeClr>
                </a:gs>
                <a:gs pos="53000">
                  <a:schemeClr val="accent2">
                    <a:lumMod val="40000"/>
                    <a:lumOff val="60000"/>
                  </a:schemeClr>
                </a:gs>
                <a:gs pos="100000">
                  <a:schemeClr val="accent2">
                    <a:lumMod val="75000"/>
                  </a:schemeClr>
                </a:gs>
                <a:gs pos="74000">
                  <a:schemeClr val="accent2">
                    <a:lumMod val="60000"/>
                    <a:lumOff val="4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grpSp>
          <p:nvGrpSpPr>
            <p:cNvPr id="10" name="Group 9">
              <a:extLst>
                <a:ext uri="{FF2B5EF4-FFF2-40B4-BE49-F238E27FC236}">
                  <a16:creationId xmlns:a16="http://schemas.microsoft.com/office/drawing/2014/main" id="{40B946DA-1410-07C6-13D3-B11DA9B76060}"/>
                </a:ext>
              </a:extLst>
            </p:cNvPr>
            <p:cNvGrpSpPr/>
            <p:nvPr/>
          </p:nvGrpSpPr>
          <p:grpSpPr>
            <a:xfrm>
              <a:off x="1369161" y="2888715"/>
              <a:ext cx="1644627" cy="1868507"/>
              <a:chOff x="1224217" y="2881509"/>
              <a:chExt cx="1644627" cy="1868507"/>
            </a:xfrm>
          </p:grpSpPr>
          <p:pic>
            <p:nvPicPr>
              <p:cNvPr id="20" name="Graphic 7" descr="Flag with solid fill">
                <a:extLst>
                  <a:ext uri="{FF2B5EF4-FFF2-40B4-BE49-F238E27FC236}">
                    <a16:creationId xmlns:a16="http://schemas.microsoft.com/office/drawing/2014/main" id="{894D3EB9-43B4-4B2A-C6F0-62432D5F6AA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02898" y="3835616"/>
                <a:ext cx="914400" cy="914400"/>
              </a:xfrm>
              <a:prstGeom prst="rect">
                <a:avLst/>
              </a:prstGeom>
            </p:spPr>
          </p:pic>
          <p:sp>
            <p:nvSpPr>
              <p:cNvPr id="21" name="TextBox 20">
                <a:extLst>
                  <a:ext uri="{FF2B5EF4-FFF2-40B4-BE49-F238E27FC236}">
                    <a16:creationId xmlns:a16="http://schemas.microsoft.com/office/drawing/2014/main" id="{C59B1B54-E26C-4A37-61B5-A73D30C639C0}"/>
                  </a:ext>
                </a:extLst>
              </p:cNvPr>
              <p:cNvSpPr txBox="1"/>
              <p:nvPr/>
            </p:nvSpPr>
            <p:spPr>
              <a:xfrm>
                <a:off x="1224217" y="2881509"/>
                <a:ext cx="1644627" cy="954107"/>
              </a:xfrm>
              <a:prstGeom prst="rect">
                <a:avLst/>
              </a:prstGeom>
              <a:noFill/>
            </p:spPr>
            <p:txBody>
              <a:bodyPr wrap="square" rtlCol="0">
                <a:spAutoFit/>
              </a:bodyPr>
              <a:lstStyle/>
              <a:p>
                <a:r>
                  <a:rPr lang="fr-BE" sz="1400" dirty="0"/>
                  <a:t>Croyances, émotions et comportements par rapport à la douleur</a:t>
                </a:r>
              </a:p>
            </p:txBody>
          </p:sp>
        </p:grpSp>
        <p:grpSp>
          <p:nvGrpSpPr>
            <p:cNvPr id="11" name="Group 10">
              <a:extLst>
                <a:ext uri="{FF2B5EF4-FFF2-40B4-BE49-F238E27FC236}">
                  <a16:creationId xmlns:a16="http://schemas.microsoft.com/office/drawing/2014/main" id="{85BAD3B0-72DD-E402-2321-F7CCBDE7EE8B}"/>
                </a:ext>
              </a:extLst>
            </p:cNvPr>
            <p:cNvGrpSpPr/>
            <p:nvPr/>
          </p:nvGrpSpPr>
          <p:grpSpPr>
            <a:xfrm>
              <a:off x="3796785" y="3047813"/>
              <a:ext cx="1329147" cy="1709409"/>
              <a:chOff x="3663641" y="3043968"/>
              <a:chExt cx="1329147" cy="1709409"/>
            </a:xfrm>
          </p:grpSpPr>
          <p:pic>
            <p:nvPicPr>
              <p:cNvPr id="18" name="Graphic 8" descr="Flag with solid fill">
                <a:extLst>
                  <a:ext uri="{FF2B5EF4-FFF2-40B4-BE49-F238E27FC236}">
                    <a16:creationId xmlns:a16="http://schemas.microsoft.com/office/drawing/2014/main" id="{D6F67AF2-6EDF-A72A-11FD-7DCF98A16E8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63641" y="3838977"/>
                <a:ext cx="914400" cy="914400"/>
              </a:xfrm>
              <a:prstGeom prst="rect">
                <a:avLst/>
              </a:prstGeom>
            </p:spPr>
          </p:pic>
          <p:sp>
            <p:nvSpPr>
              <p:cNvPr id="19" name="TextBox 18">
                <a:extLst>
                  <a:ext uri="{FF2B5EF4-FFF2-40B4-BE49-F238E27FC236}">
                    <a16:creationId xmlns:a16="http://schemas.microsoft.com/office/drawing/2014/main" id="{90B6E489-D81D-4257-6BA5-8F587131C856}"/>
                  </a:ext>
                </a:extLst>
              </p:cNvPr>
              <p:cNvSpPr txBox="1"/>
              <p:nvPr/>
            </p:nvSpPr>
            <p:spPr>
              <a:xfrm>
                <a:off x="3663641" y="3043968"/>
                <a:ext cx="1329147" cy="523220"/>
              </a:xfrm>
              <a:prstGeom prst="rect">
                <a:avLst/>
              </a:prstGeom>
              <a:noFill/>
            </p:spPr>
            <p:txBody>
              <a:bodyPr wrap="square" rtlCol="0">
                <a:spAutoFit/>
              </a:bodyPr>
              <a:lstStyle/>
              <a:p>
                <a:r>
                  <a:rPr lang="fr-BE" sz="1400" dirty="0"/>
                  <a:t>Symptômes psychiatriques</a:t>
                </a:r>
              </a:p>
            </p:txBody>
          </p:sp>
        </p:grpSp>
        <p:grpSp>
          <p:nvGrpSpPr>
            <p:cNvPr id="12" name="Group 11">
              <a:extLst>
                <a:ext uri="{FF2B5EF4-FFF2-40B4-BE49-F238E27FC236}">
                  <a16:creationId xmlns:a16="http://schemas.microsoft.com/office/drawing/2014/main" id="{9BB26F75-BC97-13A7-4D87-EE9EE3343C85}"/>
                </a:ext>
              </a:extLst>
            </p:cNvPr>
            <p:cNvGrpSpPr/>
            <p:nvPr/>
          </p:nvGrpSpPr>
          <p:grpSpPr>
            <a:xfrm>
              <a:off x="6045728" y="2879596"/>
              <a:ext cx="1305024" cy="1877626"/>
              <a:chOff x="5876350" y="2886802"/>
              <a:chExt cx="1305024" cy="1877626"/>
            </a:xfrm>
          </p:grpSpPr>
          <p:pic>
            <p:nvPicPr>
              <p:cNvPr id="16" name="Graphic 9" descr="Flag with solid fill">
                <a:extLst>
                  <a:ext uri="{FF2B5EF4-FFF2-40B4-BE49-F238E27FC236}">
                    <a16:creationId xmlns:a16="http://schemas.microsoft.com/office/drawing/2014/main" id="{8DC55870-5FDE-4D42-CF91-C11052DB432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76350" y="3850028"/>
                <a:ext cx="914400" cy="914400"/>
              </a:xfrm>
              <a:prstGeom prst="rect">
                <a:avLst/>
              </a:prstGeom>
            </p:spPr>
          </p:pic>
          <p:sp>
            <p:nvSpPr>
              <p:cNvPr id="17" name="TextBox 16">
                <a:extLst>
                  <a:ext uri="{FF2B5EF4-FFF2-40B4-BE49-F238E27FC236}">
                    <a16:creationId xmlns:a16="http://schemas.microsoft.com/office/drawing/2014/main" id="{F34A53A2-53AD-D67E-4036-ABA99077688D}"/>
                  </a:ext>
                </a:extLst>
              </p:cNvPr>
              <p:cNvSpPr txBox="1"/>
              <p:nvPr/>
            </p:nvSpPr>
            <p:spPr>
              <a:xfrm>
                <a:off x="5876350" y="2886802"/>
                <a:ext cx="1305024" cy="738664"/>
              </a:xfrm>
              <a:prstGeom prst="rect">
                <a:avLst/>
              </a:prstGeom>
              <a:noFill/>
            </p:spPr>
            <p:txBody>
              <a:bodyPr wrap="square" rtlCol="0">
                <a:spAutoFit/>
              </a:bodyPr>
              <a:lstStyle/>
              <a:p>
                <a:pPr algn="just"/>
                <a:r>
                  <a:rPr lang="fr-BE" sz="1400" dirty="0"/>
                  <a:t>Perception du rapport entre travail et santé</a:t>
                </a:r>
              </a:p>
            </p:txBody>
          </p:sp>
        </p:grpSp>
        <p:grpSp>
          <p:nvGrpSpPr>
            <p:cNvPr id="13" name="Group 12">
              <a:extLst>
                <a:ext uri="{FF2B5EF4-FFF2-40B4-BE49-F238E27FC236}">
                  <a16:creationId xmlns:a16="http://schemas.microsoft.com/office/drawing/2014/main" id="{62B4DFC6-BDC9-484A-204E-8C5DD0E5BA84}"/>
                </a:ext>
              </a:extLst>
            </p:cNvPr>
            <p:cNvGrpSpPr/>
            <p:nvPr/>
          </p:nvGrpSpPr>
          <p:grpSpPr>
            <a:xfrm>
              <a:off x="8203728" y="2953191"/>
              <a:ext cx="1063487" cy="1804031"/>
              <a:chOff x="7880500" y="2953191"/>
              <a:chExt cx="1063487" cy="1804031"/>
            </a:xfrm>
          </p:grpSpPr>
          <p:pic>
            <p:nvPicPr>
              <p:cNvPr id="14" name="Graphic 10" descr="Flag with solid fill">
                <a:extLst>
                  <a:ext uri="{FF2B5EF4-FFF2-40B4-BE49-F238E27FC236}">
                    <a16:creationId xmlns:a16="http://schemas.microsoft.com/office/drawing/2014/main" id="{0E45C0BA-6E27-A5F8-0DE1-FAEA5EE9E45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955044" y="3842822"/>
                <a:ext cx="914400" cy="914400"/>
              </a:xfrm>
              <a:prstGeom prst="rect">
                <a:avLst/>
              </a:prstGeom>
            </p:spPr>
          </p:pic>
          <p:sp>
            <p:nvSpPr>
              <p:cNvPr id="15" name="TextBox 14">
                <a:extLst>
                  <a:ext uri="{FF2B5EF4-FFF2-40B4-BE49-F238E27FC236}">
                    <a16:creationId xmlns:a16="http://schemas.microsoft.com/office/drawing/2014/main" id="{3F9B2BC1-076D-ECCF-1095-29C46A52BEB3}"/>
                  </a:ext>
                </a:extLst>
              </p:cNvPr>
              <p:cNvSpPr txBox="1"/>
              <p:nvPr/>
            </p:nvSpPr>
            <p:spPr>
              <a:xfrm>
                <a:off x="7880500" y="2953191"/>
                <a:ext cx="1063487" cy="523220"/>
              </a:xfrm>
              <a:prstGeom prst="rect">
                <a:avLst/>
              </a:prstGeom>
              <a:noFill/>
            </p:spPr>
            <p:txBody>
              <a:bodyPr wrap="square" rtlCol="0">
                <a:spAutoFit/>
              </a:bodyPr>
              <a:lstStyle/>
              <a:p>
                <a:r>
                  <a:rPr lang="fr-BE" sz="1400" dirty="0"/>
                  <a:t>Obstacles contextuels </a:t>
                </a:r>
              </a:p>
            </p:txBody>
          </p:sp>
        </p:grpSp>
      </p:grpSp>
      <p:pic>
        <p:nvPicPr>
          <p:cNvPr id="22" name="Graphic 8" descr="Flag with solid fill">
            <a:extLst>
              <a:ext uri="{FF2B5EF4-FFF2-40B4-BE49-F238E27FC236}">
                <a16:creationId xmlns:a16="http://schemas.microsoft.com/office/drawing/2014/main" id="{D6F67AF2-6EDF-A72A-11FD-7DCF98A16E8F}"/>
              </a:ext>
            </a:extLst>
          </p:cNvPr>
          <p:cNvPicPr>
            <a:picLocks noChangeAspect="1"/>
          </p:cNvPicPr>
          <p:nvPr/>
        </p:nvPicPr>
        <p:blipFill>
          <a:blip r:embed="rId4" cstate="print">
            <a:duotone>
              <a:prstClr val="black"/>
              <a:srgbClr val="FF0000">
                <a:tint val="45000"/>
                <a:satMod val="400000"/>
              </a:srgb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9426" y="3631807"/>
            <a:ext cx="914400" cy="914400"/>
          </a:xfrm>
          <a:prstGeom prst="rect">
            <a:avLst/>
          </a:prstGeom>
        </p:spPr>
      </p:pic>
      <p:sp>
        <p:nvSpPr>
          <p:cNvPr id="23" name="Title 1"/>
          <p:cNvSpPr txBox="1">
            <a:spLocks/>
          </p:cNvSpPr>
          <p:nvPr/>
        </p:nvSpPr>
        <p:spPr>
          <a:xfrm>
            <a:off x="1221688" y="318359"/>
            <a:ext cx="10058400" cy="1450757"/>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fr-BE" sz="4000" dirty="0">
                <a:latin typeface="Arial" panose="020B0604020202020204" pitchFamily="34" charset="0"/>
                <a:cs typeface="Arial" panose="020B0604020202020204" pitchFamily="34" charset="0"/>
              </a:rPr>
              <a:t>Consultation MPR</a:t>
            </a:r>
            <a:endParaRPr lang="en-US" sz="40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3F9B2BC1-076D-ECCF-1095-29C46A52BEB3}"/>
              </a:ext>
            </a:extLst>
          </p:cNvPr>
          <p:cNvSpPr txBox="1"/>
          <p:nvPr/>
        </p:nvSpPr>
        <p:spPr>
          <a:xfrm>
            <a:off x="10175233" y="2705462"/>
            <a:ext cx="1347131" cy="738664"/>
          </a:xfrm>
          <a:prstGeom prst="rect">
            <a:avLst/>
          </a:prstGeom>
          <a:noFill/>
        </p:spPr>
        <p:txBody>
          <a:bodyPr wrap="square" rtlCol="0">
            <a:spAutoFit/>
          </a:bodyPr>
          <a:lstStyle/>
          <a:p>
            <a:r>
              <a:rPr lang="fr-BE" sz="1400" dirty="0" err="1"/>
              <a:t>Ré-évaluation</a:t>
            </a:r>
            <a:r>
              <a:rPr lang="fr-BE" sz="1400" dirty="0"/>
              <a:t> urgences médicales</a:t>
            </a:r>
          </a:p>
        </p:txBody>
      </p:sp>
    </p:spTree>
    <p:extLst>
      <p:ext uri="{BB962C8B-B14F-4D97-AF65-F5344CB8AC3E}">
        <p14:creationId xmlns:p14="http://schemas.microsoft.com/office/powerpoint/2010/main" val="2901014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6756" y="138112"/>
            <a:ext cx="7524750" cy="3152775"/>
          </a:xfrm>
          <a:prstGeom prst="rect">
            <a:avLst/>
          </a:prstGeom>
        </p:spPr>
      </p:pic>
      <p:pic>
        <p:nvPicPr>
          <p:cNvPr id="5" name="Picture 4"/>
          <p:cNvPicPr>
            <a:picLocks noChangeAspect="1"/>
          </p:cNvPicPr>
          <p:nvPr/>
        </p:nvPicPr>
        <p:blipFill>
          <a:blip r:embed="rId3"/>
          <a:stretch>
            <a:fillRect/>
          </a:stretch>
        </p:blipFill>
        <p:spPr>
          <a:xfrm>
            <a:off x="340702" y="2657474"/>
            <a:ext cx="7219950" cy="1266825"/>
          </a:xfrm>
          <a:prstGeom prst="rect">
            <a:avLst/>
          </a:prstGeom>
        </p:spPr>
      </p:pic>
      <p:cxnSp>
        <p:nvCxnSpPr>
          <p:cNvPr id="7" name="Straight Connector 6"/>
          <p:cNvCxnSpPr/>
          <p:nvPr/>
        </p:nvCxnSpPr>
        <p:spPr>
          <a:xfrm>
            <a:off x="4026877" y="2892669"/>
            <a:ext cx="2822331"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30470" y="3130062"/>
            <a:ext cx="6617676" cy="2051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stretch>
            <a:fillRect/>
          </a:stretch>
        </p:blipFill>
        <p:spPr>
          <a:xfrm>
            <a:off x="3026375" y="3150577"/>
            <a:ext cx="7429500" cy="2905125"/>
          </a:xfrm>
          <a:prstGeom prst="rect">
            <a:avLst/>
          </a:prstGeom>
        </p:spPr>
      </p:pic>
      <p:pic>
        <p:nvPicPr>
          <p:cNvPr id="11" name="Picture 10"/>
          <p:cNvPicPr>
            <a:picLocks noChangeAspect="1"/>
          </p:cNvPicPr>
          <p:nvPr/>
        </p:nvPicPr>
        <p:blipFill>
          <a:blip r:embed="rId5"/>
          <a:stretch>
            <a:fillRect/>
          </a:stretch>
        </p:blipFill>
        <p:spPr>
          <a:xfrm>
            <a:off x="3302610" y="4257674"/>
            <a:ext cx="7362825" cy="1552575"/>
          </a:xfrm>
          <a:prstGeom prst="rect">
            <a:avLst/>
          </a:prstGeom>
        </p:spPr>
      </p:pic>
      <p:cxnSp>
        <p:nvCxnSpPr>
          <p:cNvPr id="12" name="Straight Connector 11"/>
          <p:cNvCxnSpPr/>
          <p:nvPr/>
        </p:nvCxnSpPr>
        <p:spPr>
          <a:xfrm>
            <a:off x="7148146" y="4517413"/>
            <a:ext cx="2998177"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546231" y="4756638"/>
            <a:ext cx="6731977" cy="109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546231" y="4964903"/>
            <a:ext cx="342900" cy="458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555148" y="4964903"/>
            <a:ext cx="5529629" cy="1831"/>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23" name="Straight Connector 22"/>
          <p:cNvCxnSpPr/>
          <p:nvPr/>
        </p:nvCxnSpPr>
        <p:spPr>
          <a:xfrm>
            <a:off x="3546231" y="5204680"/>
            <a:ext cx="849923" cy="0"/>
          </a:xfrm>
          <a:prstGeom prst="line">
            <a:avLst/>
          </a:prstGeom>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9792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75214" y="967153"/>
            <a:ext cx="7410450" cy="2514600"/>
          </a:xfrm>
          <a:prstGeom prst="rect">
            <a:avLst/>
          </a:prstGeom>
        </p:spPr>
      </p:pic>
      <p:pic>
        <p:nvPicPr>
          <p:cNvPr id="5" name="Picture 4"/>
          <p:cNvPicPr>
            <a:picLocks noChangeAspect="1"/>
          </p:cNvPicPr>
          <p:nvPr/>
        </p:nvPicPr>
        <p:blipFill>
          <a:blip r:embed="rId3"/>
          <a:stretch>
            <a:fillRect/>
          </a:stretch>
        </p:blipFill>
        <p:spPr>
          <a:xfrm>
            <a:off x="2395537" y="3000009"/>
            <a:ext cx="7400925" cy="2352675"/>
          </a:xfrm>
          <a:prstGeom prst="rect">
            <a:avLst/>
          </a:prstGeom>
        </p:spPr>
      </p:pic>
      <p:cxnSp>
        <p:nvCxnSpPr>
          <p:cNvPr id="6" name="Straight Connector 5"/>
          <p:cNvCxnSpPr/>
          <p:nvPr/>
        </p:nvCxnSpPr>
        <p:spPr>
          <a:xfrm flipV="1">
            <a:off x="3484685" y="4994031"/>
            <a:ext cx="5896707" cy="109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573216" y="5266592"/>
            <a:ext cx="1532792" cy="1282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56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BE" sz="2800" dirty="0">
                <a:latin typeface="Arial" panose="020B0604020202020204" pitchFamily="34" charset="0"/>
                <a:cs typeface="Arial" panose="020B0604020202020204" pitchFamily="34" charset="0"/>
              </a:rPr>
              <a:t>Ecole du dos dans la phase aiguë et/ou subaiguë</a:t>
            </a:r>
            <a:endParaRPr lang="en-US" sz="2800" dirty="0">
              <a:latin typeface="Arial" panose="020B0604020202020204" pitchFamily="34" charset="0"/>
              <a:cs typeface="Arial" panose="020B0604020202020204" pitchFamily="34" charset="0"/>
            </a:endParaRPr>
          </a:p>
        </p:txBody>
      </p:sp>
      <p:sp>
        <p:nvSpPr>
          <p:cNvPr id="9" name="Rectangle 6"/>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5B616B"/>
              </a:solidFill>
              <a:effectLst/>
              <a:latin typeface="BlinkMacSystemFon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rgbClr val="0071BC"/>
                </a:solidFill>
                <a:effectLst/>
                <a:latin typeface="BlinkMacSystemFont"/>
              </a:rPr>
              <a:t>.</a:t>
            </a:r>
            <a:r>
              <a:rPr kumimoji="0" lang="en-US" altLang="en-US" sz="8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1" name="Picture 10"/>
          <p:cNvPicPr>
            <a:picLocks noChangeAspect="1"/>
          </p:cNvPicPr>
          <p:nvPr/>
        </p:nvPicPr>
        <p:blipFill>
          <a:blip r:embed="rId2"/>
          <a:stretch>
            <a:fillRect/>
          </a:stretch>
        </p:blipFill>
        <p:spPr>
          <a:xfrm>
            <a:off x="722068" y="1903412"/>
            <a:ext cx="7248525" cy="2990850"/>
          </a:xfrm>
          <a:prstGeom prst="rect">
            <a:avLst/>
          </a:prstGeom>
        </p:spPr>
      </p:pic>
      <p:pic>
        <p:nvPicPr>
          <p:cNvPr id="12" name="Picture 11"/>
          <p:cNvPicPr>
            <a:picLocks noChangeAspect="1"/>
          </p:cNvPicPr>
          <p:nvPr/>
        </p:nvPicPr>
        <p:blipFill>
          <a:blip r:embed="rId3"/>
          <a:stretch>
            <a:fillRect/>
          </a:stretch>
        </p:blipFill>
        <p:spPr>
          <a:xfrm>
            <a:off x="3670422" y="1903412"/>
            <a:ext cx="7400925" cy="4429125"/>
          </a:xfrm>
          <a:prstGeom prst="rect">
            <a:avLst/>
          </a:prstGeom>
        </p:spPr>
      </p:pic>
      <p:cxnSp>
        <p:nvCxnSpPr>
          <p:cNvPr id="14" name="Straight Connector 13"/>
          <p:cNvCxnSpPr/>
          <p:nvPr/>
        </p:nvCxnSpPr>
        <p:spPr>
          <a:xfrm>
            <a:off x="4791808" y="3094892"/>
            <a:ext cx="5627077"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2649415"/>
            <a:ext cx="3645877" cy="5862"/>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941885" y="3314700"/>
            <a:ext cx="6582507" cy="20515"/>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941885" y="3552092"/>
            <a:ext cx="6793523" cy="293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974122" y="3812565"/>
            <a:ext cx="1982117"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614287" y="3812565"/>
            <a:ext cx="403319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941885" y="4026511"/>
            <a:ext cx="6705600" cy="366"/>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974122" y="4246075"/>
            <a:ext cx="2989386" cy="8302"/>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090811" y="4267320"/>
            <a:ext cx="3495127" cy="2688"/>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74122" y="4480962"/>
            <a:ext cx="6761286" cy="25219"/>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958003" y="4695273"/>
            <a:ext cx="1405305"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468815" y="4695273"/>
            <a:ext cx="5178670"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958003" y="4958862"/>
            <a:ext cx="6460882" cy="11904"/>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21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Cas clinique I </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989385" y="1825625"/>
            <a:ext cx="8364415" cy="4351338"/>
          </a:xfrm>
        </p:spPr>
        <p:txBody>
          <a:bodyPr>
            <a:normAutofit fontScale="85000" lnSpcReduction="10000"/>
          </a:bodyPr>
          <a:lstStyle/>
          <a:p>
            <a:r>
              <a:rPr lang="fr-BE" dirty="0">
                <a:solidFill>
                  <a:schemeClr val="bg1">
                    <a:lumMod val="50000"/>
                  </a:schemeClr>
                </a:solidFill>
                <a:latin typeface="Arial" panose="020B0604020202020204" pitchFamily="34" charset="0"/>
                <a:cs typeface="Arial" panose="020B0604020202020204" pitchFamily="34" charset="0"/>
              </a:rPr>
              <a:t>M, 45 ans</a:t>
            </a:r>
          </a:p>
          <a:p>
            <a:endParaRPr lang="fr-BE" dirty="0">
              <a:solidFill>
                <a:schemeClr val="bg1">
                  <a:lumMod val="50000"/>
                </a:schemeClr>
              </a:solidFill>
              <a:latin typeface="Arial" panose="020B0604020202020204" pitchFamily="34" charset="0"/>
              <a:cs typeface="Arial" panose="020B0604020202020204" pitchFamily="34" charset="0"/>
            </a:endParaRPr>
          </a:p>
          <a:p>
            <a:r>
              <a:rPr lang="fr-BE" dirty="0">
                <a:solidFill>
                  <a:schemeClr val="bg1">
                    <a:lumMod val="50000"/>
                  </a:schemeClr>
                </a:solidFill>
                <a:latin typeface="Arial" panose="020B0604020202020204" pitchFamily="34" charset="0"/>
                <a:cs typeface="Arial" panose="020B0604020202020204" pitchFamily="34" charset="0"/>
              </a:rPr>
              <a:t>En arrêt de travail depuis 1 an (magasinier/logistique/manutention)</a:t>
            </a:r>
          </a:p>
          <a:p>
            <a:endParaRPr lang="fr-BE" dirty="0">
              <a:solidFill>
                <a:schemeClr val="bg1">
                  <a:lumMod val="50000"/>
                </a:schemeClr>
              </a:solidFill>
              <a:latin typeface="Arial" panose="020B0604020202020204" pitchFamily="34" charset="0"/>
              <a:cs typeface="Arial" panose="020B0604020202020204" pitchFamily="34" charset="0"/>
            </a:endParaRPr>
          </a:p>
          <a:p>
            <a:r>
              <a:rPr lang="fr-BE" dirty="0">
                <a:solidFill>
                  <a:schemeClr val="bg1">
                    <a:lumMod val="50000"/>
                  </a:schemeClr>
                </a:solidFill>
                <a:latin typeface="Arial" panose="020B0604020202020204" pitchFamily="34" charset="0"/>
                <a:cs typeface="Arial" panose="020B0604020202020204" pitchFamily="34" charset="0"/>
              </a:rPr>
              <a:t>Lombalgie et </a:t>
            </a:r>
            <a:r>
              <a:rPr lang="fr-BE" dirty="0" err="1">
                <a:solidFill>
                  <a:schemeClr val="bg1">
                    <a:lumMod val="50000"/>
                  </a:schemeClr>
                </a:solidFill>
                <a:latin typeface="Arial" panose="020B0604020202020204" pitchFamily="34" charset="0"/>
                <a:cs typeface="Arial" panose="020B0604020202020204" pitchFamily="34" charset="0"/>
              </a:rPr>
              <a:t>lombosciatalgie</a:t>
            </a:r>
            <a:r>
              <a:rPr lang="fr-BE" dirty="0">
                <a:solidFill>
                  <a:schemeClr val="bg1">
                    <a:lumMod val="50000"/>
                  </a:schemeClr>
                </a:solidFill>
                <a:latin typeface="Arial" panose="020B0604020202020204" pitchFamily="34" charset="0"/>
                <a:cs typeface="Arial" panose="020B0604020202020204" pitchFamily="34" charset="0"/>
              </a:rPr>
              <a:t> L5S1 gauche</a:t>
            </a:r>
          </a:p>
          <a:p>
            <a:endParaRPr lang="fr-BE" dirty="0">
              <a:solidFill>
                <a:schemeClr val="bg1">
                  <a:lumMod val="50000"/>
                </a:schemeClr>
              </a:solidFill>
              <a:latin typeface="Arial" panose="020B0604020202020204" pitchFamily="34" charset="0"/>
              <a:cs typeface="Arial" panose="020B0604020202020204" pitchFamily="34" charset="0"/>
            </a:endParaRPr>
          </a:p>
          <a:p>
            <a:pPr algn="just"/>
            <a:r>
              <a:rPr lang="fr-BE" dirty="0">
                <a:solidFill>
                  <a:schemeClr val="bg1">
                    <a:lumMod val="50000"/>
                  </a:schemeClr>
                </a:solidFill>
                <a:latin typeface="Arial" panose="020B0604020202020204" pitchFamily="34" charset="0"/>
                <a:cs typeface="Arial" panose="020B0604020202020204" pitchFamily="34" charset="0"/>
              </a:rPr>
              <a:t>Plan thérapeutique proposé par l’orthopédiste : discussion CSM à visée chirurgicale.  </a:t>
            </a:r>
          </a:p>
          <a:p>
            <a:pPr algn="just"/>
            <a:endParaRPr lang="fr-BE" dirty="0">
              <a:solidFill>
                <a:schemeClr val="bg1">
                  <a:lumMod val="50000"/>
                </a:schemeClr>
              </a:solidFill>
              <a:latin typeface="Arial" panose="020B0604020202020204" pitchFamily="34" charset="0"/>
              <a:cs typeface="Arial" panose="020B0604020202020204" pitchFamily="34" charset="0"/>
            </a:endParaRPr>
          </a:p>
          <a:p>
            <a:pPr algn="just"/>
            <a:r>
              <a:rPr lang="fr-BE" dirty="0">
                <a:solidFill>
                  <a:schemeClr val="bg1">
                    <a:lumMod val="50000"/>
                  </a:schemeClr>
                </a:solidFill>
                <a:latin typeface="Arial" panose="020B0604020202020204" pitchFamily="34" charset="0"/>
                <a:cs typeface="Arial" panose="020B0604020202020204" pitchFamily="34" charset="0"/>
              </a:rPr>
              <a:t>Le patient arrive à la consultation MPR pré-CSM</a:t>
            </a:r>
          </a:p>
          <a:p>
            <a:pPr algn="just"/>
            <a:endParaRPr lang="fr-BE" dirty="0">
              <a:latin typeface="Arial" panose="020B0604020202020204" pitchFamily="34" charset="0"/>
              <a:cs typeface="Arial" panose="020B0604020202020204" pitchFamily="34" charset="0"/>
            </a:endParaRPr>
          </a:p>
          <a:p>
            <a:pPr algn="just"/>
            <a:r>
              <a:rPr lang="fr-BE" b="1" dirty="0">
                <a:solidFill>
                  <a:schemeClr val="tx1"/>
                </a:solidFill>
                <a:latin typeface="Arial" panose="020B0604020202020204" pitchFamily="34" charset="0"/>
                <a:cs typeface="Arial" panose="020B0604020202020204" pitchFamily="34" charset="0"/>
              </a:rPr>
              <a:t>Absence de drapeaux rouges, suspicion trouble anxieux et autres drapeaux</a:t>
            </a:r>
          </a:p>
          <a:p>
            <a:pPr algn="just"/>
            <a:endParaRPr lang="fr-BE"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srcRect l="18386" r="22586"/>
          <a:stretch/>
        </p:blipFill>
        <p:spPr>
          <a:xfrm>
            <a:off x="501161" y="2101362"/>
            <a:ext cx="2145323" cy="3634398"/>
          </a:xfrm>
          <a:prstGeom prst="rect">
            <a:avLst/>
          </a:prstGeom>
        </p:spPr>
      </p:pic>
    </p:spTree>
    <p:extLst>
      <p:ext uri="{BB962C8B-B14F-4D97-AF65-F5344CB8AC3E}">
        <p14:creationId xmlns:p14="http://schemas.microsoft.com/office/powerpoint/2010/main" val="231238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86603"/>
            <a:ext cx="10058400" cy="1450757"/>
          </a:xfrm>
        </p:spPr>
        <p:txBody>
          <a:bodyPr/>
          <a:lstStyle/>
          <a:p>
            <a:r>
              <a:rPr lang="fr-BE" sz="4000" dirty="0">
                <a:latin typeface="Arial" panose="020B0604020202020204" pitchFamily="34" charset="0"/>
                <a:cs typeface="Arial" panose="020B0604020202020204" pitchFamily="34" charset="0"/>
              </a:rPr>
              <a:t>Cas clinique II</a:t>
            </a:r>
            <a:r>
              <a:rPr lang="fr-BE" dirty="0">
                <a:latin typeface="Arial" panose="020B0604020202020204" pitchFamily="34" charset="0"/>
                <a:cs typeface="Arial" panose="020B0604020202020204" pitchFamily="34" charset="0"/>
              </a:rPr>
              <a:t>	</a:t>
            </a:r>
            <a:r>
              <a:rPr lang="fr-BE" dirty="0"/>
              <a:t>	</a:t>
            </a:r>
            <a:endParaRPr lang="en-US" dirty="0"/>
          </a:p>
        </p:txBody>
      </p:sp>
      <p:sp>
        <p:nvSpPr>
          <p:cNvPr id="3" name="Content Placeholder 2"/>
          <p:cNvSpPr>
            <a:spLocks noGrp="1"/>
          </p:cNvSpPr>
          <p:nvPr>
            <p:ph idx="1"/>
          </p:nvPr>
        </p:nvSpPr>
        <p:spPr>
          <a:xfrm>
            <a:off x="2929812" y="1863970"/>
            <a:ext cx="8406404" cy="4351338"/>
          </a:xfrm>
        </p:spPr>
        <p:txBody>
          <a:bodyPr>
            <a:normAutofit/>
          </a:bodyPr>
          <a:lstStyle/>
          <a:p>
            <a:r>
              <a:rPr lang="fr-BE" sz="1800" dirty="0">
                <a:solidFill>
                  <a:schemeClr val="bg1">
                    <a:lumMod val="50000"/>
                  </a:schemeClr>
                </a:solidFill>
                <a:latin typeface="Arial" panose="020B0604020202020204" pitchFamily="34" charset="0"/>
                <a:cs typeface="Arial" panose="020B0604020202020204" pitchFamily="34" charset="0"/>
              </a:rPr>
              <a:t>C, 48 ans</a:t>
            </a:r>
          </a:p>
          <a:p>
            <a:endParaRPr lang="fr-BE" sz="1800" dirty="0">
              <a:solidFill>
                <a:schemeClr val="bg1">
                  <a:lumMod val="50000"/>
                </a:schemeClr>
              </a:solidFill>
              <a:latin typeface="Arial" panose="020B0604020202020204" pitchFamily="34" charset="0"/>
              <a:cs typeface="Arial" panose="020B0604020202020204" pitchFamily="34" charset="0"/>
            </a:endParaRPr>
          </a:p>
          <a:p>
            <a:r>
              <a:rPr lang="fr-BE" sz="1800" dirty="0">
                <a:solidFill>
                  <a:schemeClr val="bg1">
                    <a:lumMod val="50000"/>
                  </a:schemeClr>
                </a:solidFill>
                <a:latin typeface="Arial" panose="020B0604020202020204" pitchFamily="34" charset="0"/>
                <a:cs typeface="Arial" panose="020B0604020202020204" pitchFamily="34" charset="0"/>
              </a:rPr>
              <a:t>Arthrodèse lombaire L3 à S1 </a:t>
            </a:r>
          </a:p>
          <a:p>
            <a:endParaRPr lang="fr-BE" sz="1800" dirty="0">
              <a:solidFill>
                <a:schemeClr val="bg1">
                  <a:lumMod val="50000"/>
                </a:schemeClr>
              </a:solidFill>
              <a:latin typeface="Arial" panose="020B0604020202020204" pitchFamily="34" charset="0"/>
              <a:cs typeface="Arial" panose="020B0604020202020204" pitchFamily="34" charset="0"/>
            </a:endParaRPr>
          </a:p>
          <a:p>
            <a:r>
              <a:rPr lang="fr-BE" sz="1800" dirty="0">
                <a:solidFill>
                  <a:schemeClr val="bg1">
                    <a:lumMod val="50000"/>
                  </a:schemeClr>
                </a:solidFill>
                <a:latin typeface="Arial" panose="020B0604020202020204" pitchFamily="34" charset="0"/>
                <a:cs typeface="Arial" panose="020B0604020202020204" pitchFamily="34" charset="0"/>
              </a:rPr>
              <a:t>En arrêt de travail depuis 5 ans (secrétaire de direction)</a:t>
            </a:r>
          </a:p>
          <a:p>
            <a:endParaRPr lang="fr-BE" sz="1800" dirty="0">
              <a:solidFill>
                <a:schemeClr val="bg1">
                  <a:lumMod val="50000"/>
                </a:schemeClr>
              </a:solidFill>
              <a:latin typeface="Arial" panose="020B0604020202020204" pitchFamily="34" charset="0"/>
              <a:cs typeface="Arial" panose="020B0604020202020204" pitchFamily="34" charset="0"/>
            </a:endParaRPr>
          </a:p>
          <a:p>
            <a:r>
              <a:rPr lang="fr-BE" sz="1800" dirty="0">
                <a:solidFill>
                  <a:schemeClr val="bg1">
                    <a:lumMod val="50000"/>
                  </a:schemeClr>
                </a:solidFill>
                <a:latin typeface="Arial" panose="020B0604020202020204" pitchFamily="34" charset="0"/>
                <a:cs typeface="Arial" panose="020B0604020202020204" pitchFamily="34" charset="0"/>
              </a:rPr>
              <a:t>Adressé en MPR par son médecin généraliste car malgré la prise en charge chirurgicale absence d’amélioration du syndrome douloureux lombaire. </a:t>
            </a:r>
          </a:p>
          <a:p>
            <a:pPr algn="just"/>
            <a:endParaRPr lang="fr-BE" sz="1800" dirty="0">
              <a:latin typeface="Arial" panose="020B0604020202020204" pitchFamily="34" charset="0"/>
              <a:cs typeface="Arial" panose="020B0604020202020204" pitchFamily="34" charset="0"/>
            </a:endParaRPr>
          </a:p>
          <a:p>
            <a:pPr algn="just"/>
            <a:r>
              <a:rPr lang="fr-BE" sz="1800" b="1" dirty="0" err="1">
                <a:solidFill>
                  <a:schemeClr val="tx1"/>
                </a:solidFill>
                <a:latin typeface="Arial" panose="020B0604020202020204" pitchFamily="34" charset="0"/>
                <a:cs typeface="Arial" panose="020B0604020202020204" pitchFamily="34" charset="0"/>
              </a:rPr>
              <a:t>Kinésiophobie</a:t>
            </a:r>
            <a:r>
              <a:rPr lang="fr-BE" sz="1800" b="1" dirty="0">
                <a:solidFill>
                  <a:schemeClr val="tx1"/>
                </a:solidFill>
                <a:latin typeface="Arial" panose="020B0604020202020204" pitchFamily="34" charset="0"/>
                <a:cs typeface="Arial" panose="020B0604020202020204" pitchFamily="34" charset="0"/>
              </a:rPr>
              <a:t>, limitation fonctionnelle importante dans beaucoup des </a:t>
            </a:r>
            <a:r>
              <a:rPr lang="fr-BE" sz="1800" b="1" dirty="0" err="1">
                <a:solidFill>
                  <a:schemeClr val="tx1"/>
                </a:solidFill>
                <a:latin typeface="Arial" panose="020B0604020202020204" pitchFamily="34" charset="0"/>
                <a:cs typeface="Arial" panose="020B0604020202020204" pitchFamily="34" charset="0"/>
              </a:rPr>
              <a:t>AVJs</a:t>
            </a:r>
            <a:r>
              <a:rPr lang="fr-BE" sz="1800" b="1" dirty="0">
                <a:solidFill>
                  <a:schemeClr val="tx1"/>
                </a:solidFill>
                <a:latin typeface="Arial" panose="020B0604020202020204" pitchFamily="34" charset="0"/>
                <a:cs typeface="Arial" panose="020B0604020202020204" pitchFamily="34" charset="0"/>
              </a:rPr>
              <a:t>, douleurs persistantes, </a:t>
            </a:r>
            <a:r>
              <a:rPr lang="fr-BE" sz="1800" b="1" dirty="0" err="1">
                <a:solidFill>
                  <a:schemeClr val="tx1"/>
                </a:solidFill>
                <a:latin typeface="Arial" panose="020B0604020202020204" pitchFamily="34" charset="0"/>
                <a:cs typeface="Arial" panose="020B0604020202020204" pitchFamily="34" charset="0"/>
              </a:rPr>
              <a:t>anxio</a:t>
            </a:r>
            <a:r>
              <a:rPr lang="fr-BE" sz="1800" b="1" dirty="0">
                <a:solidFill>
                  <a:schemeClr val="tx1"/>
                </a:solidFill>
                <a:latin typeface="Arial" panose="020B0604020202020204" pitchFamily="34" charset="0"/>
                <a:cs typeface="Arial" panose="020B0604020202020204" pitchFamily="34" charset="0"/>
              </a:rPr>
              <a:t>-dépression, discours </a:t>
            </a:r>
            <a:r>
              <a:rPr lang="fr-BE" sz="1800" b="1" dirty="0" err="1">
                <a:solidFill>
                  <a:schemeClr val="tx1"/>
                </a:solidFill>
                <a:latin typeface="Arial" panose="020B0604020202020204" pitchFamily="34" charset="0"/>
                <a:cs typeface="Arial" panose="020B0604020202020204" pitchFamily="34" charset="0"/>
              </a:rPr>
              <a:t>catastrophisant</a:t>
            </a:r>
            <a:r>
              <a:rPr lang="fr-BE" sz="1800" b="1" dirty="0">
                <a:solidFill>
                  <a:schemeClr val="tx1"/>
                </a:solidFill>
                <a:latin typeface="Arial" panose="020B0604020202020204" pitchFamily="34" charset="0"/>
                <a:cs typeface="Arial" panose="020B0604020202020204" pitchFamily="34" charset="0"/>
              </a:rPr>
              <a:t> </a:t>
            </a:r>
          </a:p>
          <a:p>
            <a:endParaRPr lang="fr-BE"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479717" y="2351585"/>
            <a:ext cx="2133785" cy="3376107"/>
          </a:xfrm>
          <a:prstGeom prst="rect">
            <a:avLst/>
          </a:prstGeom>
        </p:spPr>
      </p:pic>
    </p:spTree>
    <p:extLst>
      <p:ext uri="{BB962C8B-B14F-4D97-AF65-F5344CB8AC3E}">
        <p14:creationId xmlns:p14="http://schemas.microsoft.com/office/powerpoint/2010/main" val="419267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86603"/>
            <a:ext cx="10058400" cy="1450757"/>
          </a:xfrm>
        </p:spPr>
        <p:txBody>
          <a:bodyPr>
            <a:normAutofit/>
          </a:bodyPr>
          <a:lstStyle/>
          <a:p>
            <a:r>
              <a:rPr lang="fr-BE" sz="4000" dirty="0">
                <a:latin typeface="Arial" panose="020B0604020202020204" pitchFamily="34" charset="0"/>
                <a:cs typeface="Arial" panose="020B0604020202020204" pitchFamily="34" charset="0"/>
              </a:rPr>
              <a:t>Cas clinique III</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989384" y="1825625"/>
            <a:ext cx="8364415" cy="4351338"/>
          </a:xfrm>
        </p:spPr>
        <p:txBody>
          <a:bodyPr>
            <a:normAutofit/>
          </a:bodyPr>
          <a:lstStyle/>
          <a:p>
            <a:r>
              <a:rPr lang="fr-BE" sz="1700" dirty="0">
                <a:solidFill>
                  <a:schemeClr val="bg1">
                    <a:lumMod val="50000"/>
                  </a:schemeClr>
                </a:solidFill>
                <a:latin typeface="Arial" panose="020B0604020202020204" pitchFamily="34" charset="0"/>
                <a:cs typeface="Arial" panose="020B0604020202020204" pitchFamily="34" charset="0"/>
              </a:rPr>
              <a:t>F, 28 ans</a:t>
            </a:r>
          </a:p>
          <a:p>
            <a:endParaRPr lang="fr-BE" sz="1700" dirty="0">
              <a:solidFill>
                <a:schemeClr val="bg1">
                  <a:lumMod val="50000"/>
                </a:schemeClr>
              </a:solidFill>
              <a:latin typeface="Arial" panose="020B0604020202020204" pitchFamily="34" charset="0"/>
              <a:cs typeface="Arial" panose="020B0604020202020204" pitchFamily="34" charset="0"/>
            </a:endParaRPr>
          </a:p>
          <a:p>
            <a:r>
              <a:rPr lang="fr-BE" sz="1700" dirty="0">
                <a:solidFill>
                  <a:schemeClr val="bg1">
                    <a:lumMod val="50000"/>
                  </a:schemeClr>
                </a:solidFill>
                <a:latin typeface="Arial" panose="020B0604020202020204" pitchFamily="34" charset="0"/>
                <a:cs typeface="Arial" panose="020B0604020202020204" pitchFamily="34" charset="0"/>
              </a:rPr>
              <a:t>Arrêt de travail depuis 1 an  (technicienne de surface)</a:t>
            </a:r>
          </a:p>
          <a:p>
            <a:endParaRPr lang="fr-BE" sz="1700" dirty="0">
              <a:solidFill>
                <a:schemeClr val="bg1">
                  <a:lumMod val="50000"/>
                </a:schemeClr>
              </a:solidFill>
              <a:latin typeface="Arial" panose="020B0604020202020204" pitchFamily="34" charset="0"/>
              <a:cs typeface="Arial" panose="020B0604020202020204" pitchFamily="34" charset="0"/>
            </a:endParaRPr>
          </a:p>
          <a:p>
            <a:r>
              <a:rPr lang="fr-BE" sz="1700" dirty="0">
                <a:solidFill>
                  <a:schemeClr val="bg1">
                    <a:lumMod val="50000"/>
                  </a:schemeClr>
                </a:solidFill>
                <a:latin typeface="Arial" panose="020B0604020202020204" pitchFamily="34" charset="0"/>
                <a:cs typeface="Arial" panose="020B0604020202020204" pitchFamily="34" charset="0"/>
              </a:rPr>
              <a:t>Adressée par son rhumatologue pour bilan et prise en charge </a:t>
            </a:r>
          </a:p>
          <a:p>
            <a:endParaRPr lang="fr-BE" sz="1700" dirty="0">
              <a:solidFill>
                <a:schemeClr val="bg1">
                  <a:lumMod val="50000"/>
                </a:schemeClr>
              </a:solidFill>
              <a:latin typeface="Arial" panose="020B0604020202020204" pitchFamily="34" charset="0"/>
              <a:cs typeface="Arial" panose="020B0604020202020204" pitchFamily="34" charset="0"/>
            </a:endParaRPr>
          </a:p>
          <a:p>
            <a:pPr algn="just"/>
            <a:r>
              <a:rPr lang="fr-BE" sz="1700" dirty="0">
                <a:solidFill>
                  <a:schemeClr val="bg1">
                    <a:lumMod val="50000"/>
                  </a:schemeClr>
                </a:solidFill>
                <a:latin typeface="Arial" panose="020B0604020202020204" pitchFamily="34" charset="0"/>
                <a:cs typeface="Arial" panose="020B0604020202020204" pitchFamily="34" charset="0"/>
              </a:rPr>
              <a:t>Lombalgie aspécifique présente depuis 2 ans, bilan rhumatologique fait, absence de drapeaux rouges</a:t>
            </a:r>
          </a:p>
          <a:p>
            <a:pPr algn="just"/>
            <a:endParaRPr lang="fr-BE" sz="1700" dirty="0">
              <a:latin typeface="Arial" panose="020B0604020202020204" pitchFamily="34" charset="0"/>
              <a:cs typeface="Arial" panose="020B0604020202020204" pitchFamily="34" charset="0"/>
            </a:endParaRPr>
          </a:p>
          <a:p>
            <a:r>
              <a:rPr lang="fr-BE" sz="1700" b="1" dirty="0">
                <a:solidFill>
                  <a:schemeClr val="tx1"/>
                </a:solidFill>
                <a:latin typeface="Arial" panose="020B0604020202020204" pitchFamily="34" charset="0"/>
                <a:cs typeface="Arial" panose="020B0604020202020204" pitchFamily="34" charset="0"/>
              </a:rPr>
              <a:t>Projet de réinsertion socio-professionnelle visé </a:t>
            </a:r>
          </a:p>
          <a:p>
            <a:endParaRPr lang="en-US" dirty="0"/>
          </a:p>
        </p:txBody>
      </p:sp>
      <p:pic>
        <p:nvPicPr>
          <p:cNvPr id="5" name="Picture 4"/>
          <p:cNvPicPr>
            <a:picLocks noChangeAspect="1"/>
          </p:cNvPicPr>
          <p:nvPr/>
        </p:nvPicPr>
        <p:blipFill>
          <a:blip r:embed="rId2"/>
          <a:stretch>
            <a:fillRect/>
          </a:stretch>
        </p:blipFill>
        <p:spPr>
          <a:xfrm>
            <a:off x="586525" y="1825625"/>
            <a:ext cx="2261812" cy="4023709"/>
          </a:xfrm>
          <a:prstGeom prst="rect">
            <a:avLst/>
          </a:prstGeom>
        </p:spPr>
      </p:pic>
    </p:spTree>
    <p:extLst>
      <p:ext uri="{BB962C8B-B14F-4D97-AF65-F5344CB8AC3E}">
        <p14:creationId xmlns:p14="http://schemas.microsoft.com/office/powerpoint/2010/main" val="406672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35735" t="15989" r="22843" b="28306"/>
          <a:stretch/>
        </p:blipFill>
        <p:spPr>
          <a:xfrm>
            <a:off x="779239" y="2162908"/>
            <a:ext cx="4188849" cy="3143163"/>
          </a:xfrm>
          <a:prstGeom prst="rect">
            <a:avLst/>
          </a:prstGeom>
        </p:spPr>
      </p:pic>
      <p:sp>
        <p:nvSpPr>
          <p:cNvPr id="6" name="TextBox 5"/>
          <p:cNvSpPr txBox="1"/>
          <p:nvPr/>
        </p:nvSpPr>
        <p:spPr>
          <a:xfrm>
            <a:off x="1073021" y="959259"/>
            <a:ext cx="11642808" cy="707886"/>
          </a:xfrm>
          <a:prstGeom prst="rect">
            <a:avLst/>
          </a:prstGeom>
          <a:noFill/>
        </p:spPr>
        <p:txBody>
          <a:bodyPr wrap="square" rtlCol="0">
            <a:spAutoFit/>
          </a:bodyPr>
          <a:lstStyle/>
          <a:p>
            <a:r>
              <a:rPr lang="fr-BE" sz="4000" dirty="0">
                <a:latin typeface="Arial" panose="020B0604020202020204" pitchFamily="34" charset="0"/>
                <a:cs typeface="Arial" panose="020B0604020202020204" pitchFamily="34" charset="0"/>
              </a:rPr>
              <a:t>Brochure Ecole du dos CHU Brugmann</a:t>
            </a:r>
            <a:endParaRPr lang="en-US" sz="40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rotWithShape="1">
          <a:blip r:embed="rId3"/>
          <a:srcRect l="4027" t="8669" r="2956" b="4207"/>
          <a:stretch/>
        </p:blipFill>
        <p:spPr>
          <a:xfrm>
            <a:off x="5055577" y="1967235"/>
            <a:ext cx="6708530" cy="3534508"/>
          </a:xfrm>
          <a:prstGeom prst="rect">
            <a:avLst/>
          </a:prstGeom>
        </p:spPr>
      </p:pic>
    </p:spTree>
    <p:extLst>
      <p:ext uri="{BB962C8B-B14F-4D97-AF65-F5344CB8AC3E}">
        <p14:creationId xmlns:p14="http://schemas.microsoft.com/office/powerpoint/2010/main" val="349949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Trajet de soins école du dos </a:t>
            </a:r>
            <a:endParaRPr lang="en-US" sz="4000" dirty="0">
              <a:latin typeface="Arial" panose="020B0604020202020204" pitchFamily="34" charset="0"/>
              <a:cs typeface="Arial" panose="020B0604020202020204" pitchFamily="34" charset="0"/>
            </a:endParaRPr>
          </a:p>
        </p:txBody>
      </p:sp>
      <p:grpSp>
        <p:nvGrpSpPr>
          <p:cNvPr id="26" name="Group 25"/>
          <p:cNvGrpSpPr/>
          <p:nvPr/>
        </p:nvGrpSpPr>
        <p:grpSpPr>
          <a:xfrm>
            <a:off x="1140376" y="2069146"/>
            <a:ext cx="4735323" cy="2934831"/>
            <a:chOff x="3628623" y="2370408"/>
            <a:chExt cx="4274590" cy="2281549"/>
          </a:xfrm>
        </p:grpSpPr>
        <p:grpSp>
          <p:nvGrpSpPr>
            <p:cNvPr id="7" name="Group 6">
              <a:extLst>
                <a:ext uri="{FF2B5EF4-FFF2-40B4-BE49-F238E27FC236}">
                  <a16:creationId xmlns:a16="http://schemas.microsoft.com/office/drawing/2014/main" id="{5A42D5ED-FA7D-09B2-DFBB-E555534D01F4}"/>
                </a:ext>
              </a:extLst>
            </p:cNvPr>
            <p:cNvGrpSpPr/>
            <p:nvPr/>
          </p:nvGrpSpPr>
          <p:grpSpPr>
            <a:xfrm>
              <a:off x="3628623" y="2370408"/>
              <a:ext cx="4274590" cy="2281549"/>
              <a:chOff x="494783" y="2491220"/>
              <a:chExt cx="4274590" cy="2281549"/>
            </a:xfrm>
          </p:grpSpPr>
          <p:sp>
            <p:nvSpPr>
              <p:cNvPr id="9" name="TextBox 3">
                <a:extLst>
                  <a:ext uri="{FF2B5EF4-FFF2-40B4-BE49-F238E27FC236}">
                    <a16:creationId xmlns:a16="http://schemas.microsoft.com/office/drawing/2014/main" id="{00186C39-D53C-13B5-D861-34C2652FD0D7}"/>
                  </a:ext>
                </a:extLst>
              </p:cNvPr>
              <p:cNvSpPr txBox="1"/>
              <p:nvPr/>
            </p:nvSpPr>
            <p:spPr>
              <a:xfrm>
                <a:off x="585045" y="4270309"/>
                <a:ext cx="1482165" cy="5024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Médecin généraliste</a:t>
                </a:r>
              </a:p>
            </p:txBody>
          </p:sp>
          <p:sp>
            <p:nvSpPr>
              <p:cNvPr id="10" name="TextBox 4">
                <a:extLst>
                  <a:ext uri="{FF2B5EF4-FFF2-40B4-BE49-F238E27FC236}">
                    <a16:creationId xmlns:a16="http://schemas.microsoft.com/office/drawing/2014/main" id="{6B810BAE-0B74-968A-7B02-44BC23BEFC7F}"/>
                  </a:ext>
                </a:extLst>
              </p:cNvPr>
              <p:cNvSpPr txBox="1"/>
              <p:nvPr/>
            </p:nvSpPr>
            <p:spPr>
              <a:xfrm>
                <a:off x="2936090" y="3289401"/>
                <a:ext cx="1833283" cy="9331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Médecine Physique et Réadaptation</a:t>
                </a:r>
              </a:p>
              <a:p>
                <a:pPr algn="ctr"/>
                <a:r>
                  <a:rPr lang="fr-BE" dirty="0">
                    <a:latin typeface="Arial" panose="020B0604020202020204" pitchFamily="34" charset="0"/>
                    <a:cs typeface="Arial" panose="020B0604020202020204" pitchFamily="34" charset="0"/>
                  </a:rPr>
                  <a:t>MPR</a:t>
                </a:r>
              </a:p>
            </p:txBody>
          </p:sp>
          <p:cxnSp>
            <p:nvCxnSpPr>
              <p:cNvPr id="14" name="Straight Arrow Connector 13">
                <a:extLst>
                  <a:ext uri="{FF2B5EF4-FFF2-40B4-BE49-F238E27FC236}">
                    <a16:creationId xmlns:a16="http://schemas.microsoft.com/office/drawing/2014/main" id="{75C50B9D-39C5-EA8A-F353-38D416E712B6}"/>
                  </a:ext>
                </a:extLst>
              </p:cNvPr>
              <p:cNvCxnSpPr>
                <a:stCxn id="9" idx="3"/>
              </p:cNvCxnSpPr>
              <p:nvPr/>
            </p:nvCxnSpPr>
            <p:spPr>
              <a:xfrm flipV="1">
                <a:off x="2067211" y="3755971"/>
                <a:ext cx="841782" cy="76556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2" name="TextBox 24">
                <a:extLst>
                  <a:ext uri="{FF2B5EF4-FFF2-40B4-BE49-F238E27FC236}">
                    <a16:creationId xmlns:a16="http://schemas.microsoft.com/office/drawing/2014/main" id="{66744275-0858-B8DF-9B40-7FC301851E3A}"/>
                  </a:ext>
                </a:extLst>
              </p:cNvPr>
              <p:cNvSpPr txBox="1"/>
              <p:nvPr/>
            </p:nvSpPr>
            <p:spPr>
              <a:xfrm>
                <a:off x="494783" y="2491220"/>
                <a:ext cx="1482165" cy="5024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Médecin spécialiste</a:t>
                </a:r>
              </a:p>
            </p:txBody>
          </p:sp>
        </p:grpSp>
        <p:cxnSp>
          <p:nvCxnSpPr>
            <p:cNvPr id="23" name="Straight Arrow Connector 22">
              <a:extLst>
                <a:ext uri="{FF2B5EF4-FFF2-40B4-BE49-F238E27FC236}">
                  <a16:creationId xmlns:a16="http://schemas.microsoft.com/office/drawing/2014/main" id="{75C50B9D-39C5-EA8A-F353-38D416E712B6}"/>
                </a:ext>
              </a:extLst>
            </p:cNvPr>
            <p:cNvCxnSpPr/>
            <p:nvPr/>
          </p:nvCxnSpPr>
          <p:spPr>
            <a:xfrm>
              <a:off x="5004493" y="2770935"/>
              <a:ext cx="1038340" cy="67592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sp>
        <p:nvSpPr>
          <p:cNvPr id="11" name="TextBox 24">
            <a:extLst>
              <a:ext uri="{FF2B5EF4-FFF2-40B4-BE49-F238E27FC236}">
                <a16:creationId xmlns:a16="http://schemas.microsoft.com/office/drawing/2014/main" id="{66744275-0858-B8DF-9B40-7FC301851E3A}"/>
              </a:ext>
            </a:extLst>
          </p:cNvPr>
          <p:cNvSpPr txBox="1"/>
          <p:nvPr/>
        </p:nvSpPr>
        <p:spPr>
          <a:xfrm>
            <a:off x="419407" y="3254051"/>
            <a:ext cx="164191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Prise de RDV par le patient</a:t>
            </a:r>
          </a:p>
        </p:txBody>
      </p:sp>
      <p:cxnSp>
        <p:nvCxnSpPr>
          <p:cNvPr id="20" name="Straight Arrow Connector 19">
            <a:extLst>
              <a:ext uri="{FF2B5EF4-FFF2-40B4-BE49-F238E27FC236}">
                <a16:creationId xmlns:a16="http://schemas.microsoft.com/office/drawing/2014/main" id="{75C50B9D-39C5-EA8A-F353-38D416E712B6}"/>
              </a:ext>
            </a:extLst>
          </p:cNvPr>
          <p:cNvCxnSpPr/>
          <p:nvPr/>
        </p:nvCxnSpPr>
        <p:spPr>
          <a:xfrm flipV="1">
            <a:off x="2103529" y="3557493"/>
            <a:ext cx="1711271" cy="1972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2" name="TextBox 5">
            <a:extLst>
              <a:ext uri="{FF2B5EF4-FFF2-40B4-BE49-F238E27FC236}">
                <a16:creationId xmlns:a16="http://schemas.microsoft.com/office/drawing/2014/main" id="{CF44D1D1-C097-E0AC-A15D-94FC27D78547}"/>
              </a:ext>
            </a:extLst>
          </p:cNvPr>
          <p:cNvSpPr txBox="1"/>
          <p:nvPr/>
        </p:nvSpPr>
        <p:spPr>
          <a:xfrm>
            <a:off x="6507809" y="2162700"/>
            <a:ext cx="199435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Kinésithérapeute</a:t>
            </a:r>
          </a:p>
        </p:txBody>
      </p:sp>
      <p:sp>
        <p:nvSpPr>
          <p:cNvPr id="13" name="TextBox 6">
            <a:extLst>
              <a:ext uri="{FF2B5EF4-FFF2-40B4-BE49-F238E27FC236}">
                <a16:creationId xmlns:a16="http://schemas.microsoft.com/office/drawing/2014/main" id="{FE863F95-5149-647D-0EA8-58707D325DF2}"/>
              </a:ext>
            </a:extLst>
          </p:cNvPr>
          <p:cNvSpPr txBox="1"/>
          <p:nvPr/>
        </p:nvSpPr>
        <p:spPr>
          <a:xfrm>
            <a:off x="6779106" y="3326705"/>
            <a:ext cx="155888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Psychologue</a:t>
            </a:r>
          </a:p>
        </p:txBody>
      </p:sp>
      <p:sp>
        <p:nvSpPr>
          <p:cNvPr id="15" name="TextBox 14"/>
          <p:cNvSpPr txBox="1"/>
          <p:nvPr/>
        </p:nvSpPr>
        <p:spPr>
          <a:xfrm>
            <a:off x="6700809" y="4589584"/>
            <a:ext cx="1593936" cy="646331"/>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Inscription Ecole du dos </a:t>
            </a:r>
            <a:endParaRPr lang="en-US" dirty="0">
              <a:latin typeface="Arial" panose="020B060402020202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75C50B9D-39C5-EA8A-F353-38D416E712B6}"/>
              </a:ext>
            </a:extLst>
          </p:cNvPr>
          <p:cNvCxnSpPr/>
          <p:nvPr/>
        </p:nvCxnSpPr>
        <p:spPr>
          <a:xfrm flipV="1">
            <a:off x="5906696" y="2575978"/>
            <a:ext cx="677824" cy="877839"/>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9" name="Straight Arrow Connector 18">
            <a:extLst>
              <a:ext uri="{FF2B5EF4-FFF2-40B4-BE49-F238E27FC236}">
                <a16:creationId xmlns:a16="http://schemas.microsoft.com/office/drawing/2014/main" id="{75C50B9D-39C5-EA8A-F353-38D416E712B6}"/>
              </a:ext>
            </a:extLst>
          </p:cNvPr>
          <p:cNvCxnSpPr/>
          <p:nvPr/>
        </p:nvCxnSpPr>
        <p:spPr>
          <a:xfrm>
            <a:off x="5906696" y="3577216"/>
            <a:ext cx="841413"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4" name="Straight Arrow Connector 23">
            <a:extLst>
              <a:ext uri="{FF2B5EF4-FFF2-40B4-BE49-F238E27FC236}">
                <a16:creationId xmlns:a16="http://schemas.microsoft.com/office/drawing/2014/main" id="{75C50B9D-39C5-EA8A-F353-38D416E712B6}"/>
              </a:ext>
            </a:extLst>
          </p:cNvPr>
          <p:cNvCxnSpPr/>
          <p:nvPr/>
        </p:nvCxnSpPr>
        <p:spPr>
          <a:xfrm>
            <a:off x="5906696" y="3719502"/>
            <a:ext cx="929099" cy="78807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5" name="TextBox 24"/>
          <p:cNvSpPr txBox="1"/>
          <p:nvPr/>
        </p:nvSpPr>
        <p:spPr>
          <a:xfrm>
            <a:off x="8676416" y="3314036"/>
            <a:ext cx="1402678" cy="369332"/>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Cas I, II</a:t>
            </a:r>
            <a:endParaRPr lang="en-US" dirty="0">
              <a:latin typeface="Arial" panose="020B0604020202020204" pitchFamily="34" charset="0"/>
              <a:cs typeface="Arial" panose="020B0604020202020204" pitchFamily="34" charset="0"/>
            </a:endParaRPr>
          </a:p>
        </p:txBody>
      </p:sp>
      <p:pic>
        <p:nvPicPr>
          <p:cNvPr id="27" name="Picture 26"/>
          <p:cNvPicPr>
            <a:picLocks noChangeAspect="1"/>
          </p:cNvPicPr>
          <p:nvPr/>
        </p:nvPicPr>
        <p:blipFill>
          <a:blip r:embed="rId2"/>
          <a:stretch>
            <a:fillRect/>
          </a:stretch>
        </p:blipFill>
        <p:spPr>
          <a:xfrm>
            <a:off x="9840554" y="2689247"/>
            <a:ext cx="885420" cy="1499177"/>
          </a:xfrm>
          <a:prstGeom prst="rect">
            <a:avLst/>
          </a:prstGeom>
        </p:spPr>
      </p:pic>
      <p:sp>
        <p:nvSpPr>
          <p:cNvPr id="29" name="TextBox 28"/>
          <p:cNvSpPr txBox="1"/>
          <p:nvPr/>
        </p:nvSpPr>
        <p:spPr>
          <a:xfrm>
            <a:off x="8743447" y="4728083"/>
            <a:ext cx="1402678" cy="369332"/>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Cas III</a:t>
            </a:r>
            <a:endParaRPr lang="en-US" dirty="0">
              <a:latin typeface="Arial" panose="020B0604020202020204" pitchFamily="34" charset="0"/>
              <a:cs typeface="Arial" panose="020B0604020202020204" pitchFamily="34" charset="0"/>
            </a:endParaRPr>
          </a:p>
        </p:txBody>
      </p:sp>
      <p:sp>
        <p:nvSpPr>
          <p:cNvPr id="21" name="Plus 20"/>
          <p:cNvSpPr/>
          <p:nvPr/>
        </p:nvSpPr>
        <p:spPr>
          <a:xfrm>
            <a:off x="6145823" y="5503985"/>
            <a:ext cx="554986" cy="496991"/>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6531093" y="5556739"/>
            <a:ext cx="2145323" cy="369332"/>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Brochure EDD</a:t>
            </a:r>
            <a:endParaRPr lang="en-US" dirty="0">
              <a:latin typeface="Arial" panose="020B0604020202020204" pitchFamily="34" charset="0"/>
              <a:cs typeface="Arial" panose="020B0604020202020204" pitchFamily="34" charset="0"/>
            </a:endParaRPr>
          </a:p>
        </p:txBody>
      </p:sp>
      <p:pic>
        <p:nvPicPr>
          <p:cNvPr id="32" name="Picture 31"/>
          <p:cNvPicPr>
            <a:picLocks noChangeAspect="1"/>
          </p:cNvPicPr>
          <p:nvPr/>
        </p:nvPicPr>
        <p:blipFill>
          <a:blip r:embed="rId3"/>
          <a:stretch>
            <a:fillRect/>
          </a:stretch>
        </p:blipFill>
        <p:spPr>
          <a:xfrm>
            <a:off x="10856558" y="2693008"/>
            <a:ext cx="1044495" cy="1652616"/>
          </a:xfrm>
          <a:prstGeom prst="rect">
            <a:avLst/>
          </a:prstGeom>
        </p:spPr>
      </p:pic>
      <p:pic>
        <p:nvPicPr>
          <p:cNvPr id="33" name="Picture 32"/>
          <p:cNvPicPr>
            <a:picLocks noChangeAspect="1"/>
          </p:cNvPicPr>
          <p:nvPr/>
        </p:nvPicPr>
        <p:blipFill rotWithShape="1">
          <a:blip r:embed="rId4"/>
          <a:srcRect t="11500" b="17760"/>
          <a:stretch/>
        </p:blipFill>
        <p:spPr>
          <a:xfrm>
            <a:off x="9840554" y="4452946"/>
            <a:ext cx="1282685" cy="1614196"/>
          </a:xfrm>
          <a:prstGeom prst="rect">
            <a:avLst/>
          </a:prstGeom>
        </p:spPr>
      </p:pic>
    </p:spTree>
    <p:extLst>
      <p:ext uri="{BB962C8B-B14F-4D97-AF65-F5344CB8AC3E}">
        <p14:creationId xmlns:p14="http://schemas.microsoft.com/office/powerpoint/2010/main" val="212292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25" grpId="0"/>
      <p:bldP spid="29" grpId="0"/>
      <p:bldP spid="21" grpId="0" animBg="1"/>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Consultation psychologue </a:t>
            </a:r>
            <a:endParaRPr lang="en-US" sz="4000" dirty="0">
              <a:latin typeface="Arial" panose="020B0604020202020204" pitchFamily="34" charset="0"/>
              <a:cs typeface="Arial" panose="020B0604020202020204" pitchFamily="34" charset="0"/>
            </a:endParaRPr>
          </a:p>
        </p:txBody>
      </p:sp>
      <p:grpSp>
        <p:nvGrpSpPr>
          <p:cNvPr id="4" name="Group 3"/>
          <p:cNvGrpSpPr/>
          <p:nvPr/>
        </p:nvGrpSpPr>
        <p:grpSpPr>
          <a:xfrm>
            <a:off x="838200" y="2861538"/>
            <a:ext cx="10830988" cy="1920619"/>
            <a:chOff x="838200" y="3072553"/>
            <a:chExt cx="10830988" cy="1920619"/>
          </a:xfrm>
        </p:grpSpPr>
        <p:sp>
          <p:nvSpPr>
            <p:cNvPr id="5" name="Rectangle 4">
              <a:extLst>
                <a:ext uri="{FF2B5EF4-FFF2-40B4-BE49-F238E27FC236}">
                  <a16:creationId xmlns:a16="http://schemas.microsoft.com/office/drawing/2014/main" id="{B979C884-6CAE-9793-671E-19DE78EAD319}"/>
                </a:ext>
              </a:extLst>
            </p:cNvPr>
            <p:cNvSpPr/>
            <p:nvPr/>
          </p:nvSpPr>
          <p:spPr>
            <a:xfrm>
              <a:off x="838200" y="4685059"/>
              <a:ext cx="10515600" cy="308113"/>
            </a:xfrm>
            <a:prstGeom prst="rect">
              <a:avLst/>
            </a:prstGeom>
            <a:gradFill flip="none" rotWithShape="1">
              <a:gsLst>
                <a:gs pos="0">
                  <a:schemeClr val="bg1"/>
                </a:gs>
                <a:gs pos="26000">
                  <a:schemeClr val="accent2">
                    <a:lumMod val="20000"/>
                    <a:lumOff val="80000"/>
                  </a:schemeClr>
                </a:gs>
                <a:gs pos="53000">
                  <a:schemeClr val="accent2">
                    <a:lumMod val="40000"/>
                    <a:lumOff val="60000"/>
                  </a:schemeClr>
                </a:gs>
                <a:gs pos="100000">
                  <a:schemeClr val="accent2">
                    <a:lumMod val="75000"/>
                  </a:schemeClr>
                </a:gs>
                <a:gs pos="74000">
                  <a:schemeClr val="accent2">
                    <a:lumMod val="60000"/>
                    <a:lumOff val="4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TextBox 5">
              <a:extLst>
                <a:ext uri="{FF2B5EF4-FFF2-40B4-BE49-F238E27FC236}">
                  <a16:creationId xmlns:a16="http://schemas.microsoft.com/office/drawing/2014/main" id="{9BF65550-BD87-1B07-9BDC-0356A12CFEBC}"/>
                </a:ext>
              </a:extLst>
            </p:cNvPr>
            <p:cNvSpPr txBox="1"/>
            <p:nvPr/>
          </p:nvSpPr>
          <p:spPr>
            <a:xfrm>
              <a:off x="10132294" y="3290765"/>
              <a:ext cx="1536894" cy="369332"/>
            </a:xfrm>
            <a:prstGeom prst="rect">
              <a:avLst/>
            </a:prstGeom>
            <a:noFill/>
          </p:spPr>
          <p:txBody>
            <a:bodyPr wrap="square" rtlCol="0">
              <a:spAutoFit/>
            </a:bodyPr>
            <a:lstStyle/>
            <a:p>
              <a:r>
                <a:rPr lang="fr-BE" dirty="0"/>
                <a:t>RISQUE ELEVE</a:t>
              </a:r>
            </a:p>
          </p:txBody>
        </p:sp>
        <p:sp>
          <p:nvSpPr>
            <p:cNvPr id="7" name="TextBox 6">
              <a:extLst>
                <a:ext uri="{FF2B5EF4-FFF2-40B4-BE49-F238E27FC236}">
                  <a16:creationId xmlns:a16="http://schemas.microsoft.com/office/drawing/2014/main" id="{99D81EC2-954E-630A-EC66-DF06D89724A3}"/>
                </a:ext>
              </a:extLst>
            </p:cNvPr>
            <p:cNvSpPr txBox="1"/>
            <p:nvPr/>
          </p:nvSpPr>
          <p:spPr>
            <a:xfrm>
              <a:off x="922683" y="3367709"/>
              <a:ext cx="2102126" cy="369332"/>
            </a:xfrm>
            <a:prstGeom prst="rect">
              <a:avLst/>
            </a:prstGeom>
            <a:noFill/>
          </p:spPr>
          <p:txBody>
            <a:bodyPr wrap="square" rtlCol="0">
              <a:spAutoFit/>
            </a:bodyPr>
            <a:lstStyle/>
            <a:p>
              <a:r>
                <a:rPr lang="fr-BE" dirty="0"/>
                <a:t>RISQUE FAIBLE</a:t>
              </a:r>
            </a:p>
          </p:txBody>
        </p:sp>
        <p:sp>
          <p:nvSpPr>
            <p:cNvPr id="8" name="TextBox 7">
              <a:extLst>
                <a:ext uri="{FF2B5EF4-FFF2-40B4-BE49-F238E27FC236}">
                  <a16:creationId xmlns:a16="http://schemas.microsoft.com/office/drawing/2014/main" id="{E7B5739B-74E7-41FA-83AD-C7240BCEE0EE}"/>
                </a:ext>
              </a:extLst>
            </p:cNvPr>
            <p:cNvSpPr txBox="1"/>
            <p:nvPr/>
          </p:nvSpPr>
          <p:spPr>
            <a:xfrm>
              <a:off x="922683" y="3712941"/>
              <a:ext cx="1500809" cy="461665"/>
            </a:xfrm>
            <a:prstGeom prst="rect">
              <a:avLst/>
            </a:prstGeom>
            <a:noFill/>
          </p:spPr>
          <p:txBody>
            <a:bodyPr wrap="square" rtlCol="0">
              <a:spAutoFit/>
            </a:bodyPr>
            <a:lstStyle/>
            <a:p>
              <a:r>
                <a:rPr lang="fr-BE" sz="1200" dirty="0"/>
                <a:t>Gestion simple à faible intensité </a:t>
              </a:r>
            </a:p>
          </p:txBody>
        </p:sp>
        <p:sp>
          <p:nvSpPr>
            <p:cNvPr id="9" name="TextBox 8">
              <a:extLst>
                <a:ext uri="{FF2B5EF4-FFF2-40B4-BE49-F238E27FC236}">
                  <a16:creationId xmlns:a16="http://schemas.microsoft.com/office/drawing/2014/main" id="{92AD34F6-FCDA-B4C4-C48A-2E7C156AF0BD}"/>
                </a:ext>
              </a:extLst>
            </p:cNvPr>
            <p:cNvSpPr txBox="1"/>
            <p:nvPr/>
          </p:nvSpPr>
          <p:spPr>
            <a:xfrm>
              <a:off x="10281202" y="3631173"/>
              <a:ext cx="1239079" cy="830997"/>
            </a:xfrm>
            <a:prstGeom prst="rect">
              <a:avLst/>
            </a:prstGeom>
            <a:noFill/>
          </p:spPr>
          <p:txBody>
            <a:bodyPr wrap="square" rtlCol="0">
              <a:spAutoFit/>
            </a:bodyPr>
            <a:lstStyle/>
            <a:p>
              <a:pPr algn="just"/>
              <a:r>
                <a:rPr lang="fr-BE" sz="1200" dirty="0"/>
                <a:t>Gestion plus complexe à une intensité plus élevée</a:t>
              </a:r>
            </a:p>
          </p:txBody>
        </p:sp>
        <p:grpSp>
          <p:nvGrpSpPr>
            <p:cNvPr id="10" name="Group 9">
              <a:extLst>
                <a:ext uri="{FF2B5EF4-FFF2-40B4-BE49-F238E27FC236}">
                  <a16:creationId xmlns:a16="http://schemas.microsoft.com/office/drawing/2014/main" id="{40B946DA-1410-07C6-13D3-B11DA9B76060}"/>
                </a:ext>
              </a:extLst>
            </p:cNvPr>
            <p:cNvGrpSpPr/>
            <p:nvPr/>
          </p:nvGrpSpPr>
          <p:grpSpPr>
            <a:xfrm>
              <a:off x="2792795" y="3117058"/>
              <a:ext cx="1978918" cy="1653064"/>
              <a:chOff x="2647851" y="3109852"/>
              <a:chExt cx="1978918" cy="1653064"/>
            </a:xfrm>
          </p:grpSpPr>
          <p:pic>
            <p:nvPicPr>
              <p:cNvPr id="20" name="Graphic 7" descr="Flag with solid fill">
                <a:extLst>
                  <a:ext uri="{FF2B5EF4-FFF2-40B4-BE49-F238E27FC236}">
                    <a16:creationId xmlns:a16="http://schemas.microsoft.com/office/drawing/2014/main" id="{894D3EB9-43B4-4B2A-C6F0-62432D5F6AA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10509" y="3848516"/>
                <a:ext cx="914400" cy="914400"/>
              </a:xfrm>
              <a:prstGeom prst="rect">
                <a:avLst/>
              </a:prstGeom>
            </p:spPr>
          </p:pic>
          <p:sp>
            <p:nvSpPr>
              <p:cNvPr id="21" name="TextBox 20">
                <a:extLst>
                  <a:ext uri="{FF2B5EF4-FFF2-40B4-BE49-F238E27FC236}">
                    <a16:creationId xmlns:a16="http://schemas.microsoft.com/office/drawing/2014/main" id="{C59B1B54-E26C-4A37-61B5-A73D30C639C0}"/>
                  </a:ext>
                </a:extLst>
              </p:cNvPr>
              <p:cNvSpPr txBox="1"/>
              <p:nvPr/>
            </p:nvSpPr>
            <p:spPr>
              <a:xfrm>
                <a:off x="2647851" y="3109852"/>
                <a:ext cx="1978918" cy="738664"/>
              </a:xfrm>
              <a:prstGeom prst="rect">
                <a:avLst/>
              </a:prstGeom>
              <a:noFill/>
            </p:spPr>
            <p:txBody>
              <a:bodyPr wrap="square" rtlCol="0">
                <a:spAutoFit/>
              </a:bodyPr>
              <a:lstStyle/>
              <a:p>
                <a:r>
                  <a:rPr lang="fr-BE" sz="1400" dirty="0"/>
                  <a:t>Croyances, émotions et comportements par rapport à la douleur</a:t>
                </a:r>
              </a:p>
            </p:txBody>
          </p:sp>
        </p:grpSp>
        <p:grpSp>
          <p:nvGrpSpPr>
            <p:cNvPr id="11" name="Group 10">
              <a:extLst>
                <a:ext uri="{FF2B5EF4-FFF2-40B4-BE49-F238E27FC236}">
                  <a16:creationId xmlns:a16="http://schemas.microsoft.com/office/drawing/2014/main" id="{85BAD3B0-72DD-E402-2321-F7CCBDE7EE8B}"/>
                </a:ext>
              </a:extLst>
            </p:cNvPr>
            <p:cNvGrpSpPr/>
            <p:nvPr/>
          </p:nvGrpSpPr>
          <p:grpSpPr>
            <a:xfrm>
              <a:off x="4734961" y="3180275"/>
              <a:ext cx="1379987" cy="1586486"/>
              <a:chOff x="4601817" y="3176430"/>
              <a:chExt cx="1379987" cy="1586486"/>
            </a:xfrm>
          </p:grpSpPr>
          <p:pic>
            <p:nvPicPr>
              <p:cNvPr id="18" name="Graphic 8" descr="Flag with solid fill">
                <a:extLst>
                  <a:ext uri="{FF2B5EF4-FFF2-40B4-BE49-F238E27FC236}">
                    <a16:creationId xmlns:a16="http://schemas.microsoft.com/office/drawing/2014/main" id="{D6F67AF2-6EDF-A72A-11FD-7DCF98A16E8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01817" y="3848516"/>
                <a:ext cx="914400" cy="914400"/>
              </a:xfrm>
              <a:prstGeom prst="rect">
                <a:avLst/>
              </a:prstGeom>
            </p:spPr>
          </p:pic>
          <p:sp>
            <p:nvSpPr>
              <p:cNvPr id="19" name="TextBox 18">
                <a:extLst>
                  <a:ext uri="{FF2B5EF4-FFF2-40B4-BE49-F238E27FC236}">
                    <a16:creationId xmlns:a16="http://schemas.microsoft.com/office/drawing/2014/main" id="{90B6E489-D81D-4257-6BA5-8F587131C856}"/>
                  </a:ext>
                </a:extLst>
              </p:cNvPr>
              <p:cNvSpPr txBox="1"/>
              <p:nvPr/>
            </p:nvSpPr>
            <p:spPr>
              <a:xfrm>
                <a:off x="4652657" y="3176430"/>
                <a:ext cx="1329147" cy="523220"/>
              </a:xfrm>
              <a:prstGeom prst="rect">
                <a:avLst/>
              </a:prstGeom>
              <a:noFill/>
            </p:spPr>
            <p:txBody>
              <a:bodyPr wrap="square" rtlCol="0">
                <a:spAutoFit/>
              </a:bodyPr>
              <a:lstStyle/>
              <a:p>
                <a:r>
                  <a:rPr lang="fr-BE" sz="1400" dirty="0"/>
                  <a:t>Symptômes psychiatriques</a:t>
                </a:r>
              </a:p>
            </p:txBody>
          </p:sp>
        </p:grpSp>
        <p:grpSp>
          <p:nvGrpSpPr>
            <p:cNvPr id="12" name="Group 11">
              <a:extLst>
                <a:ext uri="{FF2B5EF4-FFF2-40B4-BE49-F238E27FC236}">
                  <a16:creationId xmlns:a16="http://schemas.microsoft.com/office/drawing/2014/main" id="{9BB26F75-BC97-13A7-4D87-EE9EE3343C85}"/>
                </a:ext>
              </a:extLst>
            </p:cNvPr>
            <p:cNvGrpSpPr/>
            <p:nvPr/>
          </p:nvGrpSpPr>
          <p:grpSpPr>
            <a:xfrm>
              <a:off x="6462504" y="3072553"/>
              <a:ext cx="1402606" cy="1683157"/>
              <a:chOff x="6293126" y="3079759"/>
              <a:chExt cx="1402606" cy="1683157"/>
            </a:xfrm>
          </p:grpSpPr>
          <p:pic>
            <p:nvPicPr>
              <p:cNvPr id="16" name="Graphic 9" descr="Flag with solid fill">
                <a:extLst>
                  <a:ext uri="{FF2B5EF4-FFF2-40B4-BE49-F238E27FC236}">
                    <a16:creationId xmlns:a16="http://schemas.microsoft.com/office/drawing/2014/main" id="{8DC55870-5FDE-4D42-CF91-C11052DB432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93126" y="3848516"/>
                <a:ext cx="914400" cy="914400"/>
              </a:xfrm>
              <a:prstGeom prst="rect">
                <a:avLst/>
              </a:prstGeom>
            </p:spPr>
          </p:pic>
          <p:sp>
            <p:nvSpPr>
              <p:cNvPr id="17" name="TextBox 16">
                <a:extLst>
                  <a:ext uri="{FF2B5EF4-FFF2-40B4-BE49-F238E27FC236}">
                    <a16:creationId xmlns:a16="http://schemas.microsoft.com/office/drawing/2014/main" id="{F34A53A2-53AD-D67E-4036-ABA99077688D}"/>
                  </a:ext>
                </a:extLst>
              </p:cNvPr>
              <p:cNvSpPr txBox="1"/>
              <p:nvPr/>
            </p:nvSpPr>
            <p:spPr>
              <a:xfrm>
                <a:off x="6390708" y="3079759"/>
                <a:ext cx="1305024" cy="738664"/>
              </a:xfrm>
              <a:prstGeom prst="rect">
                <a:avLst/>
              </a:prstGeom>
              <a:noFill/>
            </p:spPr>
            <p:txBody>
              <a:bodyPr wrap="square" rtlCol="0">
                <a:spAutoFit/>
              </a:bodyPr>
              <a:lstStyle/>
              <a:p>
                <a:pPr algn="just"/>
                <a:r>
                  <a:rPr lang="fr-BE" sz="1400" dirty="0"/>
                  <a:t>Perception du rapport entre travail et santé</a:t>
                </a:r>
              </a:p>
            </p:txBody>
          </p:sp>
        </p:grpSp>
        <p:grpSp>
          <p:nvGrpSpPr>
            <p:cNvPr id="13" name="Group 12">
              <a:extLst>
                <a:ext uri="{FF2B5EF4-FFF2-40B4-BE49-F238E27FC236}">
                  <a16:creationId xmlns:a16="http://schemas.microsoft.com/office/drawing/2014/main" id="{62B4DFC6-BDC9-484A-204E-8C5DD0E5BA84}"/>
                </a:ext>
              </a:extLst>
            </p:cNvPr>
            <p:cNvGrpSpPr/>
            <p:nvPr/>
          </p:nvGrpSpPr>
          <p:grpSpPr>
            <a:xfrm>
              <a:off x="8307663" y="3213821"/>
              <a:ext cx="1148329" cy="1549095"/>
              <a:chOff x="7984435" y="3213821"/>
              <a:chExt cx="1148329" cy="1549095"/>
            </a:xfrm>
          </p:grpSpPr>
          <p:pic>
            <p:nvPicPr>
              <p:cNvPr id="14" name="Graphic 10" descr="Flag with solid fill">
                <a:extLst>
                  <a:ext uri="{FF2B5EF4-FFF2-40B4-BE49-F238E27FC236}">
                    <a16:creationId xmlns:a16="http://schemas.microsoft.com/office/drawing/2014/main" id="{0E45C0BA-6E27-A5F8-0DE1-FAEA5EE9E45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984435" y="3848516"/>
                <a:ext cx="914400" cy="914400"/>
              </a:xfrm>
              <a:prstGeom prst="rect">
                <a:avLst/>
              </a:prstGeom>
            </p:spPr>
          </p:pic>
          <p:sp>
            <p:nvSpPr>
              <p:cNvPr id="15" name="TextBox 14">
                <a:extLst>
                  <a:ext uri="{FF2B5EF4-FFF2-40B4-BE49-F238E27FC236}">
                    <a16:creationId xmlns:a16="http://schemas.microsoft.com/office/drawing/2014/main" id="{3F9B2BC1-076D-ECCF-1095-29C46A52BEB3}"/>
                  </a:ext>
                </a:extLst>
              </p:cNvPr>
              <p:cNvSpPr txBox="1"/>
              <p:nvPr/>
            </p:nvSpPr>
            <p:spPr>
              <a:xfrm>
                <a:off x="8069277" y="3213821"/>
                <a:ext cx="1063487" cy="523220"/>
              </a:xfrm>
              <a:prstGeom prst="rect">
                <a:avLst/>
              </a:prstGeom>
              <a:noFill/>
            </p:spPr>
            <p:txBody>
              <a:bodyPr wrap="square" rtlCol="0">
                <a:spAutoFit/>
              </a:bodyPr>
              <a:lstStyle/>
              <a:p>
                <a:r>
                  <a:rPr lang="fr-BE" sz="1400" dirty="0"/>
                  <a:t>Obstacles contextuels </a:t>
                </a:r>
              </a:p>
            </p:txBody>
          </p:sp>
        </p:grpSp>
      </p:grpSp>
    </p:spTree>
    <p:extLst>
      <p:ext uri="{BB962C8B-B14F-4D97-AF65-F5344CB8AC3E}">
        <p14:creationId xmlns:p14="http://schemas.microsoft.com/office/powerpoint/2010/main" val="1453635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808891" y="383631"/>
            <a:ext cx="2540925" cy="5125916"/>
            <a:chOff x="808893" y="896815"/>
            <a:chExt cx="2540925" cy="5125916"/>
          </a:xfrm>
        </p:grpSpPr>
        <p:sp>
          <p:nvSpPr>
            <p:cNvPr id="6" name="Freeform 5"/>
            <p:cNvSpPr/>
            <p:nvPr/>
          </p:nvSpPr>
          <p:spPr>
            <a:xfrm>
              <a:off x="808893" y="896815"/>
              <a:ext cx="2540925" cy="5125916"/>
            </a:xfrm>
            <a:custGeom>
              <a:avLst/>
              <a:gdLst>
                <a:gd name="connsiteX0" fmla="*/ 0 w 2487699"/>
                <a:gd name="connsiteY0" fmla="*/ 248770 h 4835769"/>
                <a:gd name="connsiteX1" fmla="*/ 248770 w 2487699"/>
                <a:gd name="connsiteY1" fmla="*/ 0 h 4835769"/>
                <a:gd name="connsiteX2" fmla="*/ 2238929 w 2487699"/>
                <a:gd name="connsiteY2" fmla="*/ 0 h 4835769"/>
                <a:gd name="connsiteX3" fmla="*/ 2487699 w 2487699"/>
                <a:gd name="connsiteY3" fmla="*/ 248770 h 4835769"/>
                <a:gd name="connsiteX4" fmla="*/ 2487699 w 2487699"/>
                <a:gd name="connsiteY4" fmla="*/ 4586999 h 4835769"/>
                <a:gd name="connsiteX5" fmla="*/ 2238929 w 2487699"/>
                <a:gd name="connsiteY5" fmla="*/ 4835769 h 4835769"/>
                <a:gd name="connsiteX6" fmla="*/ 248770 w 2487699"/>
                <a:gd name="connsiteY6" fmla="*/ 4835769 h 4835769"/>
                <a:gd name="connsiteX7" fmla="*/ 0 w 2487699"/>
                <a:gd name="connsiteY7" fmla="*/ 4586999 h 4835769"/>
                <a:gd name="connsiteX8" fmla="*/ 0 w 2487699"/>
                <a:gd name="connsiteY8" fmla="*/ 248770 h 48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7699" h="4835769">
                  <a:moveTo>
                    <a:pt x="0" y="248770"/>
                  </a:moveTo>
                  <a:cubicBezTo>
                    <a:pt x="0" y="111378"/>
                    <a:pt x="111378" y="0"/>
                    <a:pt x="248770" y="0"/>
                  </a:cubicBezTo>
                  <a:lnTo>
                    <a:pt x="2238929" y="0"/>
                  </a:lnTo>
                  <a:cubicBezTo>
                    <a:pt x="2376321" y="0"/>
                    <a:pt x="2487699" y="111378"/>
                    <a:pt x="2487699" y="248770"/>
                  </a:cubicBezTo>
                  <a:lnTo>
                    <a:pt x="2487699" y="4586999"/>
                  </a:lnTo>
                  <a:cubicBezTo>
                    <a:pt x="2487699" y="4724391"/>
                    <a:pt x="2376321" y="4835769"/>
                    <a:pt x="2238929" y="4835769"/>
                  </a:cubicBezTo>
                  <a:lnTo>
                    <a:pt x="248770" y="4835769"/>
                  </a:lnTo>
                  <a:cubicBezTo>
                    <a:pt x="111378" y="4835769"/>
                    <a:pt x="0" y="4724391"/>
                    <a:pt x="0" y="4586999"/>
                  </a:cubicBezTo>
                  <a:lnTo>
                    <a:pt x="0" y="248770"/>
                  </a:lnTo>
                  <a:close/>
                </a:path>
              </a:pathLst>
            </a:custGeom>
            <a:noFill/>
            <a:ln w="38100">
              <a:solidFill>
                <a:srgbClr val="FFF35D"/>
              </a:solidFill>
            </a:ln>
          </p:spPr>
          <p:style>
            <a:lnRef idx="0">
              <a:scrgbClr r="0" g="0" b="0"/>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52400" tIns="152400" rIns="152400" bIns="3537439" numCol="1" spcCol="1270" anchor="ctr" anchorCtr="0">
              <a:noAutofit/>
            </a:bodyPr>
            <a:lstStyle/>
            <a:p>
              <a:pPr lvl="0" algn="ctr" defTabSz="1778000">
                <a:lnSpc>
                  <a:spcPct val="90000"/>
                </a:lnSpc>
                <a:spcBef>
                  <a:spcPct val="0"/>
                </a:spcBef>
                <a:spcAft>
                  <a:spcPct val="35000"/>
                </a:spcAft>
              </a:pPr>
              <a:r>
                <a:rPr lang="fr-BE" sz="3200" kern="1200" dirty="0">
                  <a:latin typeface="Arial" panose="020B0604020202020204" pitchFamily="34" charset="0"/>
                  <a:cs typeface="Arial" panose="020B0604020202020204" pitchFamily="34" charset="0"/>
                </a:rPr>
                <a:t>Drapeaux jaunes</a:t>
              </a:r>
              <a:endParaRPr lang="en-US" sz="3200" kern="1200" dirty="0">
                <a:latin typeface="Arial" panose="020B0604020202020204" pitchFamily="34" charset="0"/>
                <a:cs typeface="Arial" panose="020B0604020202020204" pitchFamily="34" charset="0"/>
              </a:endParaRPr>
            </a:p>
          </p:txBody>
        </p:sp>
        <p:sp>
          <p:nvSpPr>
            <p:cNvPr id="7" name="Freeform 6"/>
            <p:cNvSpPr/>
            <p:nvPr/>
          </p:nvSpPr>
          <p:spPr>
            <a:xfrm>
              <a:off x="1062986" y="2435559"/>
              <a:ext cx="2032739" cy="592996"/>
            </a:xfrm>
            <a:custGeom>
              <a:avLst/>
              <a:gdLst>
                <a:gd name="connsiteX0" fmla="*/ 0 w 1990159"/>
                <a:gd name="connsiteY0" fmla="*/ 55943 h 559430"/>
                <a:gd name="connsiteX1" fmla="*/ 55943 w 1990159"/>
                <a:gd name="connsiteY1" fmla="*/ 0 h 559430"/>
                <a:gd name="connsiteX2" fmla="*/ 1934216 w 1990159"/>
                <a:gd name="connsiteY2" fmla="*/ 0 h 559430"/>
                <a:gd name="connsiteX3" fmla="*/ 1990159 w 1990159"/>
                <a:gd name="connsiteY3" fmla="*/ 55943 h 559430"/>
                <a:gd name="connsiteX4" fmla="*/ 1990159 w 1990159"/>
                <a:gd name="connsiteY4" fmla="*/ 503487 h 559430"/>
                <a:gd name="connsiteX5" fmla="*/ 1934216 w 1990159"/>
                <a:gd name="connsiteY5" fmla="*/ 559430 h 559430"/>
                <a:gd name="connsiteX6" fmla="*/ 55943 w 1990159"/>
                <a:gd name="connsiteY6" fmla="*/ 559430 h 559430"/>
                <a:gd name="connsiteX7" fmla="*/ 0 w 1990159"/>
                <a:gd name="connsiteY7" fmla="*/ 503487 h 559430"/>
                <a:gd name="connsiteX8" fmla="*/ 0 w 1990159"/>
                <a:gd name="connsiteY8" fmla="*/ 55943 h 55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559430">
                  <a:moveTo>
                    <a:pt x="0" y="55943"/>
                  </a:moveTo>
                  <a:cubicBezTo>
                    <a:pt x="0" y="25047"/>
                    <a:pt x="25047" y="0"/>
                    <a:pt x="55943" y="0"/>
                  </a:cubicBezTo>
                  <a:lnTo>
                    <a:pt x="1934216" y="0"/>
                  </a:lnTo>
                  <a:cubicBezTo>
                    <a:pt x="1965112" y="0"/>
                    <a:pt x="1990159" y="25047"/>
                    <a:pt x="1990159" y="55943"/>
                  </a:cubicBezTo>
                  <a:lnTo>
                    <a:pt x="1990159" y="503487"/>
                  </a:lnTo>
                  <a:cubicBezTo>
                    <a:pt x="1990159" y="534383"/>
                    <a:pt x="1965112" y="559430"/>
                    <a:pt x="1934216" y="559430"/>
                  </a:cubicBezTo>
                  <a:lnTo>
                    <a:pt x="55943" y="559430"/>
                  </a:lnTo>
                  <a:cubicBezTo>
                    <a:pt x="25047" y="559430"/>
                    <a:pt x="0" y="534383"/>
                    <a:pt x="0" y="503487"/>
                  </a:cubicBezTo>
                  <a:lnTo>
                    <a:pt x="0" y="55943"/>
                  </a:lnTo>
                  <a:close/>
                </a:path>
              </a:pathLst>
            </a:custGeom>
            <a:solidFill>
              <a:srgbClr val="FCDD24"/>
            </a:solidFill>
            <a:ln>
              <a:solidFill>
                <a:srgbClr val="FFF35D"/>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1945" tIns="43055" rIns="51945" bIns="43055" numCol="1" spcCol="1270" anchor="ctr" anchorCtr="0">
              <a:noAutofit/>
            </a:bodyPr>
            <a:lstStyle/>
            <a:p>
              <a:pPr lvl="0" algn="ctr" defTabSz="622300">
                <a:lnSpc>
                  <a:spcPct val="90000"/>
                </a:lnSpc>
                <a:spcBef>
                  <a:spcPct val="0"/>
                </a:spcBef>
                <a:spcAft>
                  <a:spcPct val="35000"/>
                </a:spcAft>
              </a:pPr>
              <a:r>
                <a:rPr lang="fr-BE" sz="1400" kern="1200" dirty="0">
                  <a:solidFill>
                    <a:schemeClr val="accent1">
                      <a:lumMod val="75000"/>
                    </a:schemeClr>
                  </a:solidFill>
                  <a:latin typeface="Arial" panose="020B0604020202020204" pitchFamily="34" charset="0"/>
                  <a:cs typeface="Arial" panose="020B0604020202020204" pitchFamily="34" charset="0"/>
                </a:rPr>
                <a:t>Croyances</a:t>
              </a:r>
              <a:endParaRPr lang="en-US" sz="1400" kern="1200" dirty="0">
                <a:solidFill>
                  <a:schemeClr val="accent1">
                    <a:lumMod val="75000"/>
                  </a:schemeClr>
                </a:solidFill>
                <a:latin typeface="Arial" panose="020B0604020202020204" pitchFamily="34" charset="0"/>
                <a:cs typeface="Arial" panose="020B0604020202020204" pitchFamily="34" charset="0"/>
              </a:endParaRPr>
            </a:p>
          </p:txBody>
        </p:sp>
        <p:sp>
          <p:nvSpPr>
            <p:cNvPr id="8" name="Freeform 7"/>
            <p:cNvSpPr/>
            <p:nvPr/>
          </p:nvSpPr>
          <p:spPr>
            <a:xfrm>
              <a:off x="1062986" y="3119786"/>
              <a:ext cx="2032739" cy="592996"/>
            </a:xfrm>
            <a:custGeom>
              <a:avLst/>
              <a:gdLst>
                <a:gd name="connsiteX0" fmla="*/ 0 w 1990159"/>
                <a:gd name="connsiteY0" fmla="*/ 55943 h 559430"/>
                <a:gd name="connsiteX1" fmla="*/ 55943 w 1990159"/>
                <a:gd name="connsiteY1" fmla="*/ 0 h 559430"/>
                <a:gd name="connsiteX2" fmla="*/ 1934216 w 1990159"/>
                <a:gd name="connsiteY2" fmla="*/ 0 h 559430"/>
                <a:gd name="connsiteX3" fmla="*/ 1990159 w 1990159"/>
                <a:gd name="connsiteY3" fmla="*/ 55943 h 559430"/>
                <a:gd name="connsiteX4" fmla="*/ 1990159 w 1990159"/>
                <a:gd name="connsiteY4" fmla="*/ 503487 h 559430"/>
                <a:gd name="connsiteX5" fmla="*/ 1934216 w 1990159"/>
                <a:gd name="connsiteY5" fmla="*/ 559430 h 559430"/>
                <a:gd name="connsiteX6" fmla="*/ 55943 w 1990159"/>
                <a:gd name="connsiteY6" fmla="*/ 559430 h 559430"/>
                <a:gd name="connsiteX7" fmla="*/ 0 w 1990159"/>
                <a:gd name="connsiteY7" fmla="*/ 503487 h 559430"/>
                <a:gd name="connsiteX8" fmla="*/ 0 w 1990159"/>
                <a:gd name="connsiteY8" fmla="*/ 55943 h 55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559430">
                  <a:moveTo>
                    <a:pt x="0" y="55943"/>
                  </a:moveTo>
                  <a:cubicBezTo>
                    <a:pt x="0" y="25047"/>
                    <a:pt x="25047" y="0"/>
                    <a:pt x="55943" y="0"/>
                  </a:cubicBezTo>
                  <a:lnTo>
                    <a:pt x="1934216" y="0"/>
                  </a:lnTo>
                  <a:cubicBezTo>
                    <a:pt x="1965112" y="0"/>
                    <a:pt x="1990159" y="25047"/>
                    <a:pt x="1990159" y="55943"/>
                  </a:cubicBezTo>
                  <a:lnTo>
                    <a:pt x="1990159" y="503487"/>
                  </a:lnTo>
                  <a:cubicBezTo>
                    <a:pt x="1990159" y="534383"/>
                    <a:pt x="1965112" y="559430"/>
                    <a:pt x="1934216" y="559430"/>
                  </a:cubicBezTo>
                  <a:lnTo>
                    <a:pt x="55943" y="559430"/>
                  </a:lnTo>
                  <a:cubicBezTo>
                    <a:pt x="25047" y="559430"/>
                    <a:pt x="0" y="534383"/>
                    <a:pt x="0" y="503487"/>
                  </a:cubicBezTo>
                  <a:lnTo>
                    <a:pt x="0" y="55943"/>
                  </a:lnTo>
                  <a:close/>
                </a:path>
              </a:pathLst>
            </a:custGeom>
            <a:solidFill>
              <a:srgbClr val="FCDD24"/>
            </a:solidFill>
            <a:ln>
              <a:solidFill>
                <a:srgbClr val="FFF35D"/>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1945" tIns="43055" rIns="51945" bIns="43055" numCol="1" spcCol="1270" anchor="ctr" anchorCtr="0">
              <a:noAutofit/>
            </a:bodyPr>
            <a:lstStyle/>
            <a:p>
              <a:pPr lvl="0" algn="ctr" defTabSz="622300">
                <a:lnSpc>
                  <a:spcPct val="90000"/>
                </a:lnSpc>
                <a:spcBef>
                  <a:spcPct val="0"/>
                </a:spcBef>
                <a:spcAft>
                  <a:spcPct val="35000"/>
                </a:spcAft>
              </a:pPr>
              <a:r>
                <a:rPr lang="fr-BE" sz="1400" kern="1200" dirty="0">
                  <a:solidFill>
                    <a:schemeClr val="accent1">
                      <a:lumMod val="75000"/>
                    </a:schemeClr>
                  </a:solidFill>
                  <a:latin typeface="Arial" panose="020B0604020202020204" pitchFamily="34" charset="0"/>
                  <a:cs typeface="Arial" panose="020B0604020202020204" pitchFamily="34" charset="0"/>
                </a:rPr>
                <a:t>Réactions émotionnelles</a:t>
              </a:r>
              <a:endParaRPr lang="en-US" sz="1400" kern="1200" dirty="0">
                <a:solidFill>
                  <a:schemeClr val="accent1">
                    <a:lumMod val="75000"/>
                  </a:schemeClr>
                </a:solidFill>
                <a:latin typeface="Arial" panose="020B0604020202020204" pitchFamily="34" charset="0"/>
                <a:cs typeface="Arial" panose="020B0604020202020204" pitchFamily="34" charset="0"/>
              </a:endParaRPr>
            </a:p>
          </p:txBody>
        </p:sp>
        <p:sp>
          <p:nvSpPr>
            <p:cNvPr id="9" name="Freeform 8"/>
            <p:cNvSpPr/>
            <p:nvPr/>
          </p:nvSpPr>
          <p:spPr>
            <a:xfrm>
              <a:off x="1062986" y="3804014"/>
              <a:ext cx="2032739" cy="592996"/>
            </a:xfrm>
            <a:custGeom>
              <a:avLst/>
              <a:gdLst>
                <a:gd name="connsiteX0" fmla="*/ 0 w 1990159"/>
                <a:gd name="connsiteY0" fmla="*/ 55943 h 559430"/>
                <a:gd name="connsiteX1" fmla="*/ 55943 w 1990159"/>
                <a:gd name="connsiteY1" fmla="*/ 0 h 559430"/>
                <a:gd name="connsiteX2" fmla="*/ 1934216 w 1990159"/>
                <a:gd name="connsiteY2" fmla="*/ 0 h 559430"/>
                <a:gd name="connsiteX3" fmla="*/ 1990159 w 1990159"/>
                <a:gd name="connsiteY3" fmla="*/ 55943 h 559430"/>
                <a:gd name="connsiteX4" fmla="*/ 1990159 w 1990159"/>
                <a:gd name="connsiteY4" fmla="*/ 503487 h 559430"/>
                <a:gd name="connsiteX5" fmla="*/ 1934216 w 1990159"/>
                <a:gd name="connsiteY5" fmla="*/ 559430 h 559430"/>
                <a:gd name="connsiteX6" fmla="*/ 55943 w 1990159"/>
                <a:gd name="connsiteY6" fmla="*/ 559430 h 559430"/>
                <a:gd name="connsiteX7" fmla="*/ 0 w 1990159"/>
                <a:gd name="connsiteY7" fmla="*/ 503487 h 559430"/>
                <a:gd name="connsiteX8" fmla="*/ 0 w 1990159"/>
                <a:gd name="connsiteY8" fmla="*/ 55943 h 55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559430">
                  <a:moveTo>
                    <a:pt x="0" y="55943"/>
                  </a:moveTo>
                  <a:cubicBezTo>
                    <a:pt x="0" y="25047"/>
                    <a:pt x="25047" y="0"/>
                    <a:pt x="55943" y="0"/>
                  </a:cubicBezTo>
                  <a:lnTo>
                    <a:pt x="1934216" y="0"/>
                  </a:lnTo>
                  <a:cubicBezTo>
                    <a:pt x="1965112" y="0"/>
                    <a:pt x="1990159" y="25047"/>
                    <a:pt x="1990159" y="55943"/>
                  </a:cubicBezTo>
                  <a:lnTo>
                    <a:pt x="1990159" y="503487"/>
                  </a:lnTo>
                  <a:cubicBezTo>
                    <a:pt x="1990159" y="534383"/>
                    <a:pt x="1965112" y="559430"/>
                    <a:pt x="1934216" y="559430"/>
                  </a:cubicBezTo>
                  <a:lnTo>
                    <a:pt x="55943" y="559430"/>
                  </a:lnTo>
                  <a:cubicBezTo>
                    <a:pt x="25047" y="559430"/>
                    <a:pt x="0" y="534383"/>
                    <a:pt x="0" y="503487"/>
                  </a:cubicBezTo>
                  <a:lnTo>
                    <a:pt x="0" y="55943"/>
                  </a:lnTo>
                  <a:close/>
                </a:path>
              </a:pathLst>
            </a:custGeom>
            <a:solidFill>
              <a:srgbClr val="FCDD24"/>
            </a:solidFill>
            <a:ln>
              <a:solidFill>
                <a:srgbClr val="FFF35D"/>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1945" tIns="43055" rIns="51945" bIns="43055" numCol="1" spcCol="1270" anchor="ctr" anchorCtr="0">
              <a:noAutofit/>
            </a:bodyPr>
            <a:lstStyle/>
            <a:p>
              <a:pPr lvl="0" algn="ctr" defTabSz="622300">
                <a:lnSpc>
                  <a:spcPct val="90000"/>
                </a:lnSpc>
                <a:spcBef>
                  <a:spcPct val="0"/>
                </a:spcBef>
                <a:spcAft>
                  <a:spcPct val="35000"/>
                </a:spcAft>
              </a:pPr>
              <a:r>
                <a:rPr lang="fr-BE" sz="1400" kern="1200" dirty="0">
                  <a:solidFill>
                    <a:schemeClr val="accent1">
                      <a:lumMod val="75000"/>
                    </a:schemeClr>
                  </a:solidFill>
                  <a:latin typeface="Arial" panose="020B0604020202020204" pitchFamily="34" charset="0"/>
                  <a:cs typeface="Arial" panose="020B0604020202020204" pitchFamily="34" charset="0"/>
                </a:rPr>
                <a:t>Comportements </a:t>
              </a:r>
              <a:endParaRPr lang="en-US" sz="1400" kern="1200" dirty="0">
                <a:solidFill>
                  <a:schemeClr val="accent1">
                    <a:lumMod val="75000"/>
                  </a:schemeClr>
                </a:solidFill>
                <a:latin typeface="Arial" panose="020B0604020202020204" pitchFamily="34" charset="0"/>
                <a:cs typeface="Arial" panose="020B0604020202020204" pitchFamily="34" charset="0"/>
              </a:endParaRPr>
            </a:p>
          </p:txBody>
        </p:sp>
        <p:sp>
          <p:nvSpPr>
            <p:cNvPr id="10" name="Freeform 9"/>
            <p:cNvSpPr/>
            <p:nvPr/>
          </p:nvSpPr>
          <p:spPr>
            <a:xfrm>
              <a:off x="1062986" y="4488241"/>
              <a:ext cx="2032739" cy="592996"/>
            </a:xfrm>
            <a:custGeom>
              <a:avLst/>
              <a:gdLst>
                <a:gd name="connsiteX0" fmla="*/ 0 w 1990159"/>
                <a:gd name="connsiteY0" fmla="*/ 55943 h 559430"/>
                <a:gd name="connsiteX1" fmla="*/ 55943 w 1990159"/>
                <a:gd name="connsiteY1" fmla="*/ 0 h 559430"/>
                <a:gd name="connsiteX2" fmla="*/ 1934216 w 1990159"/>
                <a:gd name="connsiteY2" fmla="*/ 0 h 559430"/>
                <a:gd name="connsiteX3" fmla="*/ 1990159 w 1990159"/>
                <a:gd name="connsiteY3" fmla="*/ 55943 h 559430"/>
                <a:gd name="connsiteX4" fmla="*/ 1990159 w 1990159"/>
                <a:gd name="connsiteY4" fmla="*/ 503487 h 559430"/>
                <a:gd name="connsiteX5" fmla="*/ 1934216 w 1990159"/>
                <a:gd name="connsiteY5" fmla="*/ 559430 h 559430"/>
                <a:gd name="connsiteX6" fmla="*/ 55943 w 1990159"/>
                <a:gd name="connsiteY6" fmla="*/ 559430 h 559430"/>
                <a:gd name="connsiteX7" fmla="*/ 0 w 1990159"/>
                <a:gd name="connsiteY7" fmla="*/ 503487 h 559430"/>
                <a:gd name="connsiteX8" fmla="*/ 0 w 1990159"/>
                <a:gd name="connsiteY8" fmla="*/ 55943 h 55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559430">
                  <a:moveTo>
                    <a:pt x="0" y="55943"/>
                  </a:moveTo>
                  <a:cubicBezTo>
                    <a:pt x="0" y="25047"/>
                    <a:pt x="25047" y="0"/>
                    <a:pt x="55943" y="0"/>
                  </a:cubicBezTo>
                  <a:lnTo>
                    <a:pt x="1934216" y="0"/>
                  </a:lnTo>
                  <a:cubicBezTo>
                    <a:pt x="1965112" y="0"/>
                    <a:pt x="1990159" y="25047"/>
                    <a:pt x="1990159" y="55943"/>
                  </a:cubicBezTo>
                  <a:lnTo>
                    <a:pt x="1990159" y="503487"/>
                  </a:lnTo>
                  <a:cubicBezTo>
                    <a:pt x="1990159" y="534383"/>
                    <a:pt x="1965112" y="559430"/>
                    <a:pt x="1934216" y="559430"/>
                  </a:cubicBezTo>
                  <a:lnTo>
                    <a:pt x="55943" y="559430"/>
                  </a:lnTo>
                  <a:cubicBezTo>
                    <a:pt x="25047" y="559430"/>
                    <a:pt x="0" y="534383"/>
                    <a:pt x="0" y="503487"/>
                  </a:cubicBezTo>
                  <a:lnTo>
                    <a:pt x="0" y="55943"/>
                  </a:lnTo>
                  <a:close/>
                </a:path>
              </a:pathLst>
            </a:custGeom>
            <a:solidFill>
              <a:srgbClr val="FCDD24"/>
            </a:solidFill>
            <a:ln>
              <a:solidFill>
                <a:srgbClr val="FFF35D"/>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1945" tIns="43055" rIns="51945" bIns="43055" numCol="1" spcCol="1270" anchor="ctr" anchorCtr="0">
              <a:noAutofit/>
            </a:bodyPr>
            <a:lstStyle/>
            <a:p>
              <a:pPr lvl="0" algn="ctr" defTabSz="622300">
                <a:lnSpc>
                  <a:spcPct val="90000"/>
                </a:lnSpc>
                <a:spcBef>
                  <a:spcPct val="0"/>
                </a:spcBef>
                <a:spcAft>
                  <a:spcPct val="35000"/>
                </a:spcAft>
              </a:pPr>
              <a:r>
                <a:rPr lang="fr-BE" sz="1400" kern="1200" dirty="0">
                  <a:solidFill>
                    <a:schemeClr val="accent1">
                      <a:lumMod val="75000"/>
                    </a:schemeClr>
                  </a:solidFill>
                  <a:latin typeface="Arial" panose="020B0604020202020204" pitchFamily="34" charset="0"/>
                  <a:cs typeface="Arial" panose="020B0604020202020204" pitchFamily="34" charset="0"/>
                </a:rPr>
                <a:t>Contexte socio-culturel</a:t>
              </a:r>
              <a:endParaRPr lang="en-US" sz="1400" kern="1200" dirty="0">
                <a:solidFill>
                  <a:schemeClr val="accent1">
                    <a:lumMod val="75000"/>
                  </a:schemeClr>
                </a:solidFill>
                <a:latin typeface="Arial" panose="020B0604020202020204" pitchFamily="34" charset="0"/>
                <a:cs typeface="Arial" panose="020B0604020202020204" pitchFamily="34" charset="0"/>
              </a:endParaRPr>
            </a:p>
          </p:txBody>
        </p:sp>
        <p:sp>
          <p:nvSpPr>
            <p:cNvPr id="11" name="Freeform 10"/>
            <p:cNvSpPr/>
            <p:nvPr/>
          </p:nvSpPr>
          <p:spPr>
            <a:xfrm>
              <a:off x="1062986" y="5172468"/>
              <a:ext cx="2032739" cy="592996"/>
            </a:xfrm>
            <a:custGeom>
              <a:avLst/>
              <a:gdLst>
                <a:gd name="connsiteX0" fmla="*/ 0 w 1990159"/>
                <a:gd name="connsiteY0" fmla="*/ 55943 h 559430"/>
                <a:gd name="connsiteX1" fmla="*/ 55943 w 1990159"/>
                <a:gd name="connsiteY1" fmla="*/ 0 h 559430"/>
                <a:gd name="connsiteX2" fmla="*/ 1934216 w 1990159"/>
                <a:gd name="connsiteY2" fmla="*/ 0 h 559430"/>
                <a:gd name="connsiteX3" fmla="*/ 1990159 w 1990159"/>
                <a:gd name="connsiteY3" fmla="*/ 55943 h 559430"/>
                <a:gd name="connsiteX4" fmla="*/ 1990159 w 1990159"/>
                <a:gd name="connsiteY4" fmla="*/ 503487 h 559430"/>
                <a:gd name="connsiteX5" fmla="*/ 1934216 w 1990159"/>
                <a:gd name="connsiteY5" fmla="*/ 559430 h 559430"/>
                <a:gd name="connsiteX6" fmla="*/ 55943 w 1990159"/>
                <a:gd name="connsiteY6" fmla="*/ 559430 h 559430"/>
                <a:gd name="connsiteX7" fmla="*/ 0 w 1990159"/>
                <a:gd name="connsiteY7" fmla="*/ 503487 h 559430"/>
                <a:gd name="connsiteX8" fmla="*/ 0 w 1990159"/>
                <a:gd name="connsiteY8" fmla="*/ 55943 h 55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559430">
                  <a:moveTo>
                    <a:pt x="0" y="55943"/>
                  </a:moveTo>
                  <a:cubicBezTo>
                    <a:pt x="0" y="25047"/>
                    <a:pt x="25047" y="0"/>
                    <a:pt x="55943" y="0"/>
                  </a:cubicBezTo>
                  <a:lnTo>
                    <a:pt x="1934216" y="0"/>
                  </a:lnTo>
                  <a:cubicBezTo>
                    <a:pt x="1965112" y="0"/>
                    <a:pt x="1990159" y="25047"/>
                    <a:pt x="1990159" y="55943"/>
                  </a:cubicBezTo>
                  <a:lnTo>
                    <a:pt x="1990159" y="503487"/>
                  </a:lnTo>
                  <a:cubicBezTo>
                    <a:pt x="1990159" y="534383"/>
                    <a:pt x="1965112" y="559430"/>
                    <a:pt x="1934216" y="559430"/>
                  </a:cubicBezTo>
                  <a:lnTo>
                    <a:pt x="55943" y="559430"/>
                  </a:lnTo>
                  <a:cubicBezTo>
                    <a:pt x="25047" y="559430"/>
                    <a:pt x="0" y="534383"/>
                    <a:pt x="0" y="503487"/>
                  </a:cubicBezTo>
                  <a:lnTo>
                    <a:pt x="0" y="55943"/>
                  </a:lnTo>
                  <a:close/>
                </a:path>
              </a:pathLst>
            </a:custGeom>
            <a:solidFill>
              <a:srgbClr val="FCDD24"/>
            </a:solidFill>
            <a:ln>
              <a:solidFill>
                <a:srgbClr val="FFF35D"/>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1945" tIns="43055" rIns="51945" bIns="43055" numCol="1" spcCol="1270" anchor="ctr" anchorCtr="0">
              <a:noAutofit/>
            </a:bodyPr>
            <a:lstStyle/>
            <a:p>
              <a:pPr lvl="0" algn="ctr" defTabSz="622300">
                <a:lnSpc>
                  <a:spcPct val="90000"/>
                </a:lnSpc>
                <a:spcBef>
                  <a:spcPct val="0"/>
                </a:spcBef>
                <a:spcAft>
                  <a:spcPct val="35000"/>
                </a:spcAft>
              </a:pPr>
              <a:r>
                <a:rPr lang="fr-BE" sz="1400" kern="1200" dirty="0">
                  <a:solidFill>
                    <a:schemeClr val="accent1">
                      <a:lumMod val="75000"/>
                    </a:schemeClr>
                  </a:solidFill>
                  <a:latin typeface="Arial" panose="020B0604020202020204" pitchFamily="34" charset="0"/>
                  <a:cs typeface="Arial" panose="020B0604020202020204" pitchFamily="34" charset="0"/>
                </a:rPr>
                <a:t>Facteurs iatrogènes</a:t>
              </a:r>
              <a:endParaRPr lang="en-US" sz="1400" kern="1200" dirty="0">
                <a:solidFill>
                  <a:schemeClr val="accent1">
                    <a:lumMod val="75000"/>
                  </a:schemeClr>
                </a:solidFill>
                <a:latin typeface="Arial" panose="020B0604020202020204" pitchFamily="34" charset="0"/>
                <a:cs typeface="Arial" panose="020B0604020202020204" pitchFamily="34" charset="0"/>
              </a:endParaRPr>
            </a:p>
          </p:txBody>
        </p:sp>
      </p:grpSp>
      <p:grpSp>
        <p:nvGrpSpPr>
          <p:cNvPr id="24" name="Group 23"/>
          <p:cNvGrpSpPr/>
          <p:nvPr/>
        </p:nvGrpSpPr>
        <p:grpSpPr>
          <a:xfrm>
            <a:off x="3540385" y="383631"/>
            <a:ext cx="2540925" cy="5125916"/>
            <a:chOff x="3540386" y="896815"/>
            <a:chExt cx="2540925" cy="5125916"/>
          </a:xfrm>
        </p:grpSpPr>
        <p:sp>
          <p:nvSpPr>
            <p:cNvPr id="12" name="Freeform 11"/>
            <p:cNvSpPr/>
            <p:nvPr/>
          </p:nvSpPr>
          <p:spPr>
            <a:xfrm>
              <a:off x="3540386" y="896815"/>
              <a:ext cx="2540925" cy="5125916"/>
            </a:xfrm>
            <a:custGeom>
              <a:avLst/>
              <a:gdLst>
                <a:gd name="connsiteX0" fmla="*/ 0 w 2487699"/>
                <a:gd name="connsiteY0" fmla="*/ 248770 h 4835769"/>
                <a:gd name="connsiteX1" fmla="*/ 248770 w 2487699"/>
                <a:gd name="connsiteY1" fmla="*/ 0 h 4835769"/>
                <a:gd name="connsiteX2" fmla="*/ 2238929 w 2487699"/>
                <a:gd name="connsiteY2" fmla="*/ 0 h 4835769"/>
                <a:gd name="connsiteX3" fmla="*/ 2487699 w 2487699"/>
                <a:gd name="connsiteY3" fmla="*/ 248770 h 4835769"/>
                <a:gd name="connsiteX4" fmla="*/ 2487699 w 2487699"/>
                <a:gd name="connsiteY4" fmla="*/ 4586999 h 4835769"/>
                <a:gd name="connsiteX5" fmla="*/ 2238929 w 2487699"/>
                <a:gd name="connsiteY5" fmla="*/ 4835769 h 4835769"/>
                <a:gd name="connsiteX6" fmla="*/ 248770 w 2487699"/>
                <a:gd name="connsiteY6" fmla="*/ 4835769 h 4835769"/>
                <a:gd name="connsiteX7" fmla="*/ 0 w 2487699"/>
                <a:gd name="connsiteY7" fmla="*/ 4586999 h 4835769"/>
                <a:gd name="connsiteX8" fmla="*/ 0 w 2487699"/>
                <a:gd name="connsiteY8" fmla="*/ 248770 h 48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7699" h="4835769">
                  <a:moveTo>
                    <a:pt x="0" y="248770"/>
                  </a:moveTo>
                  <a:cubicBezTo>
                    <a:pt x="0" y="111378"/>
                    <a:pt x="111378" y="0"/>
                    <a:pt x="248770" y="0"/>
                  </a:cubicBezTo>
                  <a:lnTo>
                    <a:pt x="2238929" y="0"/>
                  </a:lnTo>
                  <a:cubicBezTo>
                    <a:pt x="2376321" y="0"/>
                    <a:pt x="2487699" y="111378"/>
                    <a:pt x="2487699" y="248770"/>
                  </a:cubicBezTo>
                  <a:lnTo>
                    <a:pt x="2487699" y="4586999"/>
                  </a:lnTo>
                  <a:cubicBezTo>
                    <a:pt x="2487699" y="4724391"/>
                    <a:pt x="2376321" y="4835769"/>
                    <a:pt x="2238929" y="4835769"/>
                  </a:cubicBezTo>
                  <a:lnTo>
                    <a:pt x="248770" y="4835769"/>
                  </a:lnTo>
                  <a:cubicBezTo>
                    <a:pt x="111378" y="4835769"/>
                    <a:pt x="0" y="4724391"/>
                    <a:pt x="0" y="4586999"/>
                  </a:cubicBezTo>
                  <a:lnTo>
                    <a:pt x="0" y="248770"/>
                  </a:lnTo>
                  <a:close/>
                </a:path>
              </a:pathLst>
            </a:custGeom>
            <a:noFill/>
            <a:ln w="38100">
              <a:solidFill>
                <a:schemeClr val="accent1"/>
              </a:solidFill>
            </a:ln>
          </p:spPr>
          <p:style>
            <a:lnRef idx="0">
              <a:scrgbClr r="0" g="0" b="0"/>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52400" tIns="152400" rIns="152400" bIns="3537439" numCol="1" spcCol="1270" anchor="ctr" anchorCtr="0">
              <a:noAutofit/>
            </a:bodyPr>
            <a:lstStyle/>
            <a:p>
              <a:pPr lvl="0" algn="ctr" defTabSz="1778000">
                <a:lnSpc>
                  <a:spcPct val="90000"/>
                </a:lnSpc>
                <a:spcBef>
                  <a:spcPct val="0"/>
                </a:spcBef>
                <a:spcAft>
                  <a:spcPct val="35000"/>
                </a:spcAft>
              </a:pPr>
              <a:r>
                <a:rPr lang="fr-BE" sz="3200" kern="1200" dirty="0">
                  <a:latin typeface="Arial" panose="020B0604020202020204" pitchFamily="34" charset="0"/>
                  <a:cs typeface="Arial" panose="020B0604020202020204" pitchFamily="34" charset="0"/>
                </a:rPr>
                <a:t>Drapeaux oranges</a:t>
              </a:r>
              <a:endParaRPr lang="en-US" sz="3200" kern="1200" dirty="0">
                <a:latin typeface="Arial" panose="020B0604020202020204" pitchFamily="34" charset="0"/>
                <a:cs typeface="Arial" panose="020B0604020202020204" pitchFamily="34" charset="0"/>
              </a:endParaRPr>
            </a:p>
          </p:txBody>
        </p:sp>
        <p:sp>
          <p:nvSpPr>
            <p:cNvPr id="13" name="Freeform 12"/>
            <p:cNvSpPr/>
            <p:nvPr/>
          </p:nvSpPr>
          <p:spPr>
            <a:xfrm>
              <a:off x="3794479" y="2436091"/>
              <a:ext cx="2032739" cy="1545533"/>
            </a:xfrm>
            <a:custGeom>
              <a:avLst/>
              <a:gdLst>
                <a:gd name="connsiteX0" fmla="*/ 0 w 1990159"/>
                <a:gd name="connsiteY0" fmla="*/ 145805 h 1458050"/>
                <a:gd name="connsiteX1" fmla="*/ 145805 w 1990159"/>
                <a:gd name="connsiteY1" fmla="*/ 0 h 1458050"/>
                <a:gd name="connsiteX2" fmla="*/ 1844354 w 1990159"/>
                <a:gd name="connsiteY2" fmla="*/ 0 h 1458050"/>
                <a:gd name="connsiteX3" fmla="*/ 1990159 w 1990159"/>
                <a:gd name="connsiteY3" fmla="*/ 145805 h 1458050"/>
                <a:gd name="connsiteX4" fmla="*/ 1990159 w 1990159"/>
                <a:gd name="connsiteY4" fmla="*/ 1312245 h 1458050"/>
                <a:gd name="connsiteX5" fmla="*/ 1844354 w 1990159"/>
                <a:gd name="connsiteY5" fmla="*/ 1458050 h 1458050"/>
                <a:gd name="connsiteX6" fmla="*/ 145805 w 1990159"/>
                <a:gd name="connsiteY6" fmla="*/ 1458050 h 1458050"/>
                <a:gd name="connsiteX7" fmla="*/ 0 w 1990159"/>
                <a:gd name="connsiteY7" fmla="*/ 1312245 h 1458050"/>
                <a:gd name="connsiteX8" fmla="*/ 0 w 1990159"/>
                <a:gd name="connsiteY8" fmla="*/ 145805 h 1458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1458050">
                  <a:moveTo>
                    <a:pt x="0" y="145805"/>
                  </a:moveTo>
                  <a:cubicBezTo>
                    <a:pt x="0" y="65279"/>
                    <a:pt x="65279" y="0"/>
                    <a:pt x="145805" y="0"/>
                  </a:cubicBezTo>
                  <a:lnTo>
                    <a:pt x="1844354" y="0"/>
                  </a:lnTo>
                  <a:cubicBezTo>
                    <a:pt x="1924880" y="0"/>
                    <a:pt x="1990159" y="65279"/>
                    <a:pt x="1990159" y="145805"/>
                  </a:cubicBezTo>
                  <a:lnTo>
                    <a:pt x="1990159" y="1312245"/>
                  </a:lnTo>
                  <a:cubicBezTo>
                    <a:pt x="1990159" y="1392771"/>
                    <a:pt x="1924880" y="1458050"/>
                    <a:pt x="1844354" y="1458050"/>
                  </a:cubicBezTo>
                  <a:lnTo>
                    <a:pt x="145805" y="1458050"/>
                  </a:lnTo>
                  <a:cubicBezTo>
                    <a:pt x="65279" y="1458050"/>
                    <a:pt x="0" y="1392771"/>
                    <a:pt x="0" y="1312245"/>
                  </a:cubicBezTo>
                  <a:lnTo>
                    <a:pt x="0" y="145805"/>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8265" tIns="69375" rIns="78265" bIns="69375" numCol="1" spcCol="1270" anchor="ctr" anchorCtr="0">
              <a:noAutofit/>
            </a:bodyPr>
            <a:lstStyle/>
            <a:p>
              <a:pPr lvl="0" algn="ctr" defTabSz="622300">
                <a:lnSpc>
                  <a:spcPct val="90000"/>
                </a:lnSpc>
                <a:spcBef>
                  <a:spcPct val="0"/>
                </a:spcBef>
                <a:spcAft>
                  <a:spcPct val="35000"/>
                </a:spcAft>
              </a:pPr>
              <a:r>
                <a:rPr lang="fr-BE" sz="1400" kern="1200" dirty="0">
                  <a:latin typeface="Arial" panose="020B0604020202020204" pitchFamily="34" charset="0"/>
                  <a:cs typeface="Arial" panose="020B0604020202020204" pitchFamily="34" charset="0"/>
                </a:rPr>
                <a:t>Dépression clinique </a:t>
              </a:r>
              <a:endParaRPr lang="en-US" sz="1400" kern="1200" dirty="0">
                <a:latin typeface="Arial" panose="020B0604020202020204" pitchFamily="34" charset="0"/>
                <a:cs typeface="Arial" panose="020B0604020202020204" pitchFamily="34" charset="0"/>
              </a:endParaRPr>
            </a:p>
          </p:txBody>
        </p:sp>
        <p:sp>
          <p:nvSpPr>
            <p:cNvPr id="14" name="Freeform 13"/>
            <p:cNvSpPr/>
            <p:nvPr/>
          </p:nvSpPr>
          <p:spPr>
            <a:xfrm>
              <a:off x="3794479" y="4219399"/>
              <a:ext cx="2032739" cy="1545533"/>
            </a:xfrm>
            <a:custGeom>
              <a:avLst/>
              <a:gdLst>
                <a:gd name="connsiteX0" fmla="*/ 0 w 1990159"/>
                <a:gd name="connsiteY0" fmla="*/ 145805 h 1458050"/>
                <a:gd name="connsiteX1" fmla="*/ 145805 w 1990159"/>
                <a:gd name="connsiteY1" fmla="*/ 0 h 1458050"/>
                <a:gd name="connsiteX2" fmla="*/ 1844354 w 1990159"/>
                <a:gd name="connsiteY2" fmla="*/ 0 h 1458050"/>
                <a:gd name="connsiteX3" fmla="*/ 1990159 w 1990159"/>
                <a:gd name="connsiteY3" fmla="*/ 145805 h 1458050"/>
                <a:gd name="connsiteX4" fmla="*/ 1990159 w 1990159"/>
                <a:gd name="connsiteY4" fmla="*/ 1312245 h 1458050"/>
                <a:gd name="connsiteX5" fmla="*/ 1844354 w 1990159"/>
                <a:gd name="connsiteY5" fmla="*/ 1458050 h 1458050"/>
                <a:gd name="connsiteX6" fmla="*/ 145805 w 1990159"/>
                <a:gd name="connsiteY6" fmla="*/ 1458050 h 1458050"/>
                <a:gd name="connsiteX7" fmla="*/ 0 w 1990159"/>
                <a:gd name="connsiteY7" fmla="*/ 1312245 h 1458050"/>
                <a:gd name="connsiteX8" fmla="*/ 0 w 1990159"/>
                <a:gd name="connsiteY8" fmla="*/ 145805 h 1458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1458050">
                  <a:moveTo>
                    <a:pt x="0" y="145805"/>
                  </a:moveTo>
                  <a:cubicBezTo>
                    <a:pt x="0" y="65279"/>
                    <a:pt x="65279" y="0"/>
                    <a:pt x="145805" y="0"/>
                  </a:cubicBezTo>
                  <a:lnTo>
                    <a:pt x="1844354" y="0"/>
                  </a:lnTo>
                  <a:cubicBezTo>
                    <a:pt x="1924880" y="0"/>
                    <a:pt x="1990159" y="65279"/>
                    <a:pt x="1990159" y="145805"/>
                  </a:cubicBezTo>
                  <a:lnTo>
                    <a:pt x="1990159" y="1312245"/>
                  </a:lnTo>
                  <a:cubicBezTo>
                    <a:pt x="1990159" y="1392771"/>
                    <a:pt x="1924880" y="1458050"/>
                    <a:pt x="1844354" y="1458050"/>
                  </a:cubicBezTo>
                  <a:lnTo>
                    <a:pt x="145805" y="1458050"/>
                  </a:lnTo>
                  <a:cubicBezTo>
                    <a:pt x="65279" y="1458050"/>
                    <a:pt x="0" y="1392771"/>
                    <a:pt x="0" y="1312245"/>
                  </a:cubicBezTo>
                  <a:lnTo>
                    <a:pt x="0" y="145805"/>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8265" tIns="69375" rIns="78265" bIns="69375" numCol="1" spcCol="1270" anchor="ctr" anchorCtr="0">
              <a:noAutofit/>
            </a:bodyPr>
            <a:lstStyle/>
            <a:p>
              <a:pPr lvl="0" algn="ctr" defTabSz="622300">
                <a:lnSpc>
                  <a:spcPct val="90000"/>
                </a:lnSpc>
                <a:spcBef>
                  <a:spcPct val="0"/>
                </a:spcBef>
                <a:spcAft>
                  <a:spcPct val="35000"/>
                </a:spcAft>
              </a:pPr>
              <a:r>
                <a:rPr lang="fr-BE" sz="1400" kern="1200" dirty="0">
                  <a:latin typeface="Arial" panose="020B0604020202020204" pitchFamily="34" charset="0"/>
                  <a:cs typeface="Arial" panose="020B0604020202020204" pitchFamily="34" charset="0"/>
                </a:rPr>
                <a:t>Troubles de la personnalité </a:t>
              </a:r>
              <a:endParaRPr lang="en-US" sz="1400" kern="1200" dirty="0">
                <a:latin typeface="Arial" panose="020B0604020202020204" pitchFamily="34" charset="0"/>
                <a:cs typeface="Arial" panose="020B0604020202020204" pitchFamily="34" charset="0"/>
              </a:endParaRPr>
            </a:p>
          </p:txBody>
        </p:sp>
      </p:grpSp>
      <p:grpSp>
        <p:nvGrpSpPr>
          <p:cNvPr id="25" name="Group 24"/>
          <p:cNvGrpSpPr/>
          <p:nvPr/>
        </p:nvGrpSpPr>
        <p:grpSpPr>
          <a:xfrm>
            <a:off x="6271879" y="383631"/>
            <a:ext cx="2540925" cy="5125916"/>
            <a:chOff x="6271881" y="896815"/>
            <a:chExt cx="2540925" cy="5125916"/>
          </a:xfrm>
        </p:grpSpPr>
        <p:sp>
          <p:nvSpPr>
            <p:cNvPr id="15" name="Freeform 14"/>
            <p:cNvSpPr/>
            <p:nvPr/>
          </p:nvSpPr>
          <p:spPr>
            <a:xfrm>
              <a:off x="6271881" y="896815"/>
              <a:ext cx="2540925" cy="5125916"/>
            </a:xfrm>
            <a:custGeom>
              <a:avLst/>
              <a:gdLst>
                <a:gd name="connsiteX0" fmla="*/ 0 w 2487699"/>
                <a:gd name="connsiteY0" fmla="*/ 248770 h 4835769"/>
                <a:gd name="connsiteX1" fmla="*/ 248770 w 2487699"/>
                <a:gd name="connsiteY1" fmla="*/ 0 h 4835769"/>
                <a:gd name="connsiteX2" fmla="*/ 2238929 w 2487699"/>
                <a:gd name="connsiteY2" fmla="*/ 0 h 4835769"/>
                <a:gd name="connsiteX3" fmla="*/ 2487699 w 2487699"/>
                <a:gd name="connsiteY3" fmla="*/ 248770 h 4835769"/>
                <a:gd name="connsiteX4" fmla="*/ 2487699 w 2487699"/>
                <a:gd name="connsiteY4" fmla="*/ 4586999 h 4835769"/>
                <a:gd name="connsiteX5" fmla="*/ 2238929 w 2487699"/>
                <a:gd name="connsiteY5" fmla="*/ 4835769 h 4835769"/>
                <a:gd name="connsiteX6" fmla="*/ 248770 w 2487699"/>
                <a:gd name="connsiteY6" fmla="*/ 4835769 h 4835769"/>
                <a:gd name="connsiteX7" fmla="*/ 0 w 2487699"/>
                <a:gd name="connsiteY7" fmla="*/ 4586999 h 4835769"/>
                <a:gd name="connsiteX8" fmla="*/ 0 w 2487699"/>
                <a:gd name="connsiteY8" fmla="*/ 248770 h 48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7699" h="4835769">
                  <a:moveTo>
                    <a:pt x="0" y="248770"/>
                  </a:moveTo>
                  <a:cubicBezTo>
                    <a:pt x="0" y="111378"/>
                    <a:pt x="111378" y="0"/>
                    <a:pt x="248770" y="0"/>
                  </a:cubicBezTo>
                  <a:lnTo>
                    <a:pt x="2238929" y="0"/>
                  </a:lnTo>
                  <a:cubicBezTo>
                    <a:pt x="2376321" y="0"/>
                    <a:pt x="2487699" y="111378"/>
                    <a:pt x="2487699" y="248770"/>
                  </a:cubicBezTo>
                  <a:lnTo>
                    <a:pt x="2487699" y="4586999"/>
                  </a:lnTo>
                  <a:cubicBezTo>
                    <a:pt x="2487699" y="4724391"/>
                    <a:pt x="2376321" y="4835769"/>
                    <a:pt x="2238929" y="4835769"/>
                  </a:cubicBezTo>
                  <a:lnTo>
                    <a:pt x="248770" y="4835769"/>
                  </a:lnTo>
                  <a:cubicBezTo>
                    <a:pt x="111378" y="4835769"/>
                    <a:pt x="0" y="4724391"/>
                    <a:pt x="0" y="4586999"/>
                  </a:cubicBezTo>
                  <a:lnTo>
                    <a:pt x="0" y="248770"/>
                  </a:lnTo>
                  <a:close/>
                </a:path>
              </a:pathLst>
            </a:custGeom>
            <a:noFill/>
            <a:ln w="38100">
              <a:solidFill>
                <a:srgbClr val="0070C0"/>
              </a:solidFill>
            </a:ln>
          </p:spPr>
          <p:style>
            <a:lnRef idx="0">
              <a:scrgbClr r="0" g="0" b="0"/>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52400" tIns="152400" rIns="152400" bIns="3537439" numCol="1" spcCol="1270" anchor="ctr" anchorCtr="0">
              <a:noAutofit/>
            </a:bodyPr>
            <a:lstStyle/>
            <a:p>
              <a:pPr lvl="0" algn="ctr" defTabSz="1778000">
                <a:lnSpc>
                  <a:spcPct val="90000"/>
                </a:lnSpc>
                <a:spcBef>
                  <a:spcPct val="0"/>
                </a:spcBef>
                <a:spcAft>
                  <a:spcPct val="35000"/>
                </a:spcAft>
              </a:pPr>
              <a:r>
                <a:rPr lang="fr-BE" sz="3200" kern="1200" dirty="0">
                  <a:latin typeface="Arial" panose="020B0604020202020204" pitchFamily="34" charset="0"/>
                  <a:cs typeface="Arial" panose="020B0604020202020204" pitchFamily="34" charset="0"/>
                </a:rPr>
                <a:t>Drapeaux bleus</a:t>
              </a:r>
              <a:endParaRPr lang="en-US" sz="3200" kern="1200" dirty="0">
                <a:latin typeface="Arial" panose="020B0604020202020204" pitchFamily="34" charset="0"/>
                <a:cs typeface="Arial" panose="020B0604020202020204" pitchFamily="34" charset="0"/>
              </a:endParaRPr>
            </a:p>
          </p:txBody>
        </p:sp>
        <p:sp>
          <p:nvSpPr>
            <p:cNvPr id="16" name="Freeform 15"/>
            <p:cNvSpPr/>
            <p:nvPr/>
          </p:nvSpPr>
          <p:spPr>
            <a:xfrm>
              <a:off x="6525974" y="2436091"/>
              <a:ext cx="2032739" cy="1545533"/>
            </a:xfrm>
            <a:custGeom>
              <a:avLst/>
              <a:gdLst>
                <a:gd name="connsiteX0" fmla="*/ 0 w 1990159"/>
                <a:gd name="connsiteY0" fmla="*/ 145805 h 1458050"/>
                <a:gd name="connsiteX1" fmla="*/ 145805 w 1990159"/>
                <a:gd name="connsiteY1" fmla="*/ 0 h 1458050"/>
                <a:gd name="connsiteX2" fmla="*/ 1844354 w 1990159"/>
                <a:gd name="connsiteY2" fmla="*/ 0 h 1458050"/>
                <a:gd name="connsiteX3" fmla="*/ 1990159 w 1990159"/>
                <a:gd name="connsiteY3" fmla="*/ 145805 h 1458050"/>
                <a:gd name="connsiteX4" fmla="*/ 1990159 w 1990159"/>
                <a:gd name="connsiteY4" fmla="*/ 1312245 h 1458050"/>
                <a:gd name="connsiteX5" fmla="*/ 1844354 w 1990159"/>
                <a:gd name="connsiteY5" fmla="*/ 1458050 h 1458050"/>
                <a:gd name="connsiteX6" fmla="*/ 145805 w 1990159"/>
                <a:gd name="connsiteY6" fmla="*/ 1458050 h 1458050"/>
                <a:gd name="connsiteX7" fmla="*/ 0 w 1990159"/>
                <a:gd name="connsiteY7" fmla="*/ 1312245 h 1458050"/>
                <a:gd name="connsiteX8" fmla="*/ 0 w 1990159"/>
                <a:gd name="connsiteY8" fmla="*/ 145805 h 1458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1458050">
                  <a:moveTo>
                    <a:pt x="0" y="145805"/>
                  </a:moveTo>
                  <a:cubicBezTo>
                    <a:pt x="0" y="65279"/>
                    <a:pt x="65279" y="0"/>
                    <a:pt x="145805" y="0"/>
                  </a:cubicBezTo>
                  <a:lnTo>
                    <a:pt x="1844354" y="0"/>
                  </a:lnTo>
                  <a:cubicBezTo>
                    <a:pt x="1924880" y="0"/>
                    <a:pt x="1990159" y="65279"/>
                    <a:pt x="1990159" y="145805"/>
                  </a:cubicBezTo>
                  <a:lnTo>
                    <a:pt x="1990159" y="1312245"/>
                  </a:lnTo>
                  <a:cubicBezTo>
                    <a:pt x="1990159" y="1392771"/>
                    <a:pt x="1924880" y="1458050"/>
                    <a:pt x="1844354" y="1458050"/>
                  </a:cubicBezTo>
                  <a:lnTo>
                    <a:pt x="145805" y="1458050"/>
                  </a:lnTo>
                  <a:cubicBezTo>
                    <a:pt x="65279" y="1458050"/>
                    <a:pt x="0" y="1392771"/>
                    <a:pt x="0" y="1312245"/>
                  </a:cubicBezTo>
                  <a:lnTo>
                    <a:pt x="0" y="145805"/>
                  </a:ln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265" tIns="69375" rIns="78265" bIns="69375" numCol="1" spcCol="1270" anchor="ctr" anchorCtr="0">
              <a:noAutofit/>
            </a:bodyPr>
            <a:lstStyle/>
            <a:p>
              <a:pPr lvl="0" algn="ctr" defTabSz="622300">
                <a:lnSpc>
                  <a:spcPct val="90000"/>
                </a:lnSpc>
                <a:spcBef>
                  <a:spcPct val="0"/>
                </a:spcBef>
                <a:spcAft>
                  <a:spcPct val="35000"/>
                </a:spcAft>
              </a:pPr>
              <a:r>
                <a:rPr lang="fr-BE" sz="1400" kern="1200" dirty="0">
                  <a:latin typeface="Arial" panose="020B0604020202020204" pitchFamily="34" charset="0"/>
                  <a:cs typeface="Arial" panose="020B0604020202020204" pitchFamily="34" charset="0"/>
                </a:rPr>
                <a:t>Conviction que le travail est trop lourd et qu'il risque de provoquer d'autres blessures </a:t>
              </a:r>
              <a:endParaRPr lang="en-US" sz="1400" kern="1200" dirty="0">
                <a:latin typeface="Arial" panose="020B0604020202020204" pitchFamily="34" charset="0"/>
                <a:cs typeface="Arial" panose="020B0604020202020204" pitchFamily="34" charset="0"/>
              </a:endParaRPr>
            </a:p>
          </p:txBody>
        </p:sp>
        <p:sp>
          <p:nvSpPr>
            <p:cNvPr id="17" name="Freeform 16"/>
            <p:cNvSpPr/>
            <p:nvPr/>
          </p:nvSpPr>
          <p:spPr>
            <a:xfrm>
              <a:off x="6525974" y="4219399"/>
              <a:ext cx="2032739" cy="1545533"/>
            </a:xfrm>
            <a:custGeom>
              <a:avLst/>
              <a:gdLst>
                <a:gd name="connsiteX0" fmla="*/ 0 w 1990159"/>
                <a:gd name="connsiteY0" fmla="*/ 145805 h 1458050"/>
                <a:gd name="connsiteX1" fmla="*/ 145805 w 1990159"/>
                <a:gd name="connsiteY1" fmla="*/ 0 h 1458050"/>
                <a:gd name="connsiteX2" fmla="*/ 1844354 w 1990159"/>
                <a:gd name="connsiteY2" fmla="*/ 0 h 1458050"/>
                <a:gd name="connsiteX3" fmla="*/ 1990159 w 1990159"/>
                <a:gd name="connsiteY3" fmla="*/ 145805 h 1458050"/>
                <a:gd name="connsiteX4" fmla="*/ 1990159 w 1990159"/>
                <a:gd name="connsiteY4" fmla="*/ 1312245 h 1458050"/>
                <a:gd name="connsiteX5" fmla="*/ 1844354 w 1990159"/>
                <a:gd name="connsiteY5" fmla="*/ 1458050 h 1458050"/>
                <a:gd name="connsiteX6" fmla="*/ 145805 w 1990159"/>
                <a:gd name="connsiteY6" fmla="*/ 1458050 h 1458050"/>
                <a:gd name="connsiteX7" fmla="*/ 0 w 1990159"/>
                <a:gd name="connsiteY7" fmla="*/ 1312245 h 1458050"/>
                <a:gd name="connsiteX8" fmla="*/ 0 w 1990159"/>
                <a:gd name="connsiteY8" fmla="*/ 145805 h 1458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1458050">
                  <a:moveTo>
                    <a:pt x="0" y="145805"/>
                  </a:moveTo>
                  <a:cubicBezTo>
                    <a:pt x="0" y="65279"/>
                    <a:pt x="65279" y="0"/>
                    <a:pt x="145805" y="0"/>
                  </a:cubicBezTo>
                  <a:lnTo>
                    <a:pt x="1844354" y="0"/>
                  </a:lnTo>
                  <a:cubicBezTo>
                    <a:pt x="1924880" y="0"/>
                    <a:pt x="1990159" y="65279"/>
                    <a:pt x="1990159" y="145805"/>
                  </a:cubicBezTo>
                  <a:lnTo>
                    <a:pt x="1990159" y="1312245"/>
                  </a:lnTo>
                  <a:cubicBezTo>
                    <a:pt x="1990159" y="1392771"/>
                    <a:pt x="1924880" y="1458050"/>
                    <a:pt x="1844354" y="1458050"/>
                  </a:cubicBezTo>
                  <a:lnTo>
                    <a:pt x="145805" y="1458050"/>
                  </a:lnTo>
                  <a:cubicBezTo>
                    <a:pt x="65279" y="1458050"/>
                    <a:pt x="0" y="1392771"/>
                    <a:pt x="0" y="1312245"/>
                  </a:cubicBezTo>
                  <a:lnTo>
                    <a:pt x="0" y="145805"/>
                  </a:ln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265" tIns="69375" rIns="78265" bIns="69375" numCol="1" spcCol="1270" anchor="ctr" anchorCtr="0">
              <a:noAutofit/>
            </a:bodyPr>
            <a:lstStyle/>
            <a:p>
              <a:pPr lvl="0" algn="ctr" defTabSz="622300">
                <a:lnSpc>
                  <a:spcPct val="90000"/>
                </a:lnSpc>
                <a:spcBef>
                  <a:spcPct val="0"/>
                </a:spcBef>
                <a:spcAft>
                  <a:spcPct val="35000"/>
                </a:spcAft>
              </a:pPr>
              <a:r>
                <a:rPr lang="fr-BE" sz="1400" kern="1200" dirty="0">
                  <a:latin typeface="Arial" panose="020B0604020202020204" pitchFamily="34" charset="0"/>
                  <a:cs typeface="Arial" panose="020B0604020202020204" pitchFamily="34" charset="0"/>
                </a:rPr>
                <a:t>Conviction que l’employeur et les collègues ne sont pas soutenants </a:t>
              </a:r>
              <a:endParaRPr lang="en-US" sz="1400" kern="1200" dirty="0">
                <a:latin typeface="Arial" panose="020B0604020202020204" pitchFamily="34" charset="0"/>
                <a:cs typeface="Arial" panose="020B0604020202020204" pitchFamily="34" charset="0"/>
              </a:endParaRPr>
            </a:p>
          </p:txBody>
        </p:sp>
      </p:grpSp>
      <p:grpSp>
        <p:nvGrpSpPr>
          <p:cNvPr id="26" name="Group 25"/>
          <p:cNvGrpSpPr/>
          <p:nvPr/>
        </p:nvGrpSpPr>
        <p:grpSpPr>
          <a:xfrm>
            <a:off x="9003373" y="383631"/>
            <a:ext cx="2540925" cy="5125916"/>
            <a:chOff x="9003375" y="896815"/>
            <a:chExt cx="2540925" cy="5125916"/>
          </a:xfrm>
        </p:grpSpPr>
        <p:sp>
          <p:nvSpPr>
            <p:cNvPr id="18" name="Freeform 17"/>
            <p:cNvSpPr/>
            <p:nvPr/>
          </p:nvSpPr>
          <p:spPr>
            <a:xfrm>
              <a:off x="9003375" y="896815"/>
              <a:ext cx="2540925" cy="5125916"/>
            </a:xfrm>
            <a:custGeom>
              <a:avLst/>
              <a:gdLst>
                <a:gd name="connsiteX0" fmla="*/ 0 w 2487699"/>
                <a:gd name="connsiteY0" fmla="*/ 248770 h 4835769"/>
                <a:gd name="connsiteX1" fmla="*/ 248770 w 2487699"/>
                <a:gd name="connsiteY1" fmla="*/ 0 h 4835769"/>
                <a:gd name="connsiteX2" fmla="*/ 2238929 w 2487699"/>
                <a:gd name="connsiteY2" fmla="*/ 0 h 4835769"/>
                <a:gd name="connsiteX3" fmla="*/ 2487699 w 2487699"/>
                <a:gd name="connsiteY3" fmla="*/ 248770 h 4835769"/>
                <a:gd name="connsiteX4" fmla="*/ 2487699 w 2487699"/>
                <a:gd name="connsiteY4" fmla="*/ 4586999 h 4835769"/>
                <a:gd name="connsiteX5" fmla="*/ 2238929 w 2487699"/>
                <a:gd name="connsiteY5" fmla="*/ 4835769 h 4835769"/>
                <a:gd name="connsiteX6" fmla="*/ 248770 w 2487699"/>
                <a:gd name="connsiteY6" fmla="*/ 4835769 h 4835769"/>
                <a:gd name="connsiteX7" fmla="*/ 0 w 2487699"/>
                <a:gd name="connsiteY7" fmla="*/ 4586999 h 4835769"/>
                <a:gd name="connsiteX8" fmla="*/ 0 w 2487699"/>
                <a:gd name="connsiteY8" fmla="*/ 248770 h 48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7699" h="4835769">
                  <a:moveTo>
                    <a:pt x="0" y="248770"/>
                  </a:moveTo>
                  <a:cubicBezTo>
                    <a:pt x="0" y="111378"/>
                    <a:pt x="111378" y="0"/>
                    <a:pt x="248770" y="0"/>
                  </a:cubicBezTo>
                  <a:lnTo>
                    <a:pt x="2238929" y="0"/>
                  </a:lnTo>
                  <a:cubicBezTo>
                    <a:pt x="2376321" y="0"/>
                    <a:pt x="2487699" y="111378"/>
                    <a:pt x="2487699" y="248770"/>
                  </a:cubicBezTo>
                  <a:lnTo>
                    <a:pt x="2487699" y="4586999"/>
                  </a:lnTo>
                  <a:cubicBezTo>
                    <a:pt x="2487699" y="4724391"/>
                    <a:pt x="2376321" y="4835769"/>
                    <a:pt x="2238929" y="4835769"/>
                  </a:cubicBezTo>
                  <a:lnTo>
                    <a:pt x="248770" y="4835769"/>
                  </a:lnTo>
                  <a:cubicBezTo>
                    <a:pt x="111378" y="4835769"/>
                    <a:pt x="0" y="4724391"/>
                    <a:pt x="0" y="4586999"/>
                  </a:cubicBezTo>
                  <a:lnTo>
                    <a:pt x="0" y="248770"/>
                  </a:lnTo>
                  <a:close/>
                </a:path>
              </a:pathLst>
            </a:custGeom>
            <a:noFill/>
            <a:ln w="38100">
              <a:solidFill>
                <a:schemeClr val="tx1"/>
              </a:solidFill>
            </a:ln>
          </p:spPr>
          <p:style>
            <a:lnRef idx="0">
              <a:scrgbClr r="0" g="0" b="0"/>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52400" tIns="152400" rIns="152400" bIns="3537439" numCol="1" spcCol="1270" anchor="ctr" anchorCtr="0">
              <a:noAutofit/>
            </a:bodyPr>
            <a:lstStyle/>
            <a:p>
              <a:pPr lvl="0" algn="ctr" defTabSz="1778000">
                <a:lnSpc>
                  <a:spcPct val="90000"/>
                </a:lnSpc>
                <a:spcBef>
                  <a:spcPct val="0"/>
                </a:spcBef>
                <a:spcAft>
                  <a:spcPct val="35000"/>
                </a:spcAft>
              </a:pPr>
              <a:r>
                <a:rPr lang="fr-BE" sz="3200" kern="1200" dirty="0">
                  <a:latin typeface="Arial" panose="020B0604020202020204" pitchFamily="34" charset="0"/>
                  <a:cs typeface="Arial" panose="020B0604020202020204" pitchFamily="34" charset="0"/>
                </a:rPr>
                <a:t>Drapeaux noirs</a:t>
              </a:r>
              <a:endParaRPr lang="en-US" sz="3200" kern="1200" dirty="0">
                <a:latin typeface="Arial" panose="020B0604020202020204" pitchFamily="34" charset="0"/>
                <a:cs typeface="Arial" panose="020B0604020202020204" pitchFamily="34" charset="0"/>
              </a:endParaRPr>
            </a:p>
          </p:txBody>
        </p:sp>
        <p:sp>
          <p:nvSpPr>
            <p:cNvPr id="19" name="Freeform 18"/>
            <p:cNvSpPr/>
            <p:nvPr/>
          </p:nvSpPr>
          <p:spPr>
            <a:xfrm>
              <a:off x="9257468" y="2434714"/>
              <a:ext cx="2032739" cy="746736"/>
            </a:xfrm>
            <a:custGeom>
              <a:avLst/>
              <a:gdLst>
                <a:gd name="connsiteX0" fmla="*/ 0 w 1990159"/>
                <a:gd name="connsiteY0" fmla="*/ 70447 h 704468"/>
                <a:gd name="connsiteX1" fmla="*/ 70447 w 1990159"/>
                <a:gd name="connsiteY1" fmla="*/ 0 h 704468"/>
                <a:gd name="connsiteX2" fmla="*/ 1919712 w 1990159"/>
                <a:gd name="connsiteY2" fmla="*/ 0 h 704468"/>
                <a:gd name="connsiteX3" fmla="*/ 1990159 w 1990159"/>
                <a:gd name="connsiteY3" fmla="*/ 70447 h 704468"/>
                <a:gd name="connsiteX4" fmla="*/ 1990159 w 1990159"/>
                <a:gd name="connsiteY4" fmla="*/ 634021 h 704468"/>
                <a:gd name="connsiteX5" fmla="*/ 1919712 w 1990159"/>
                <a:gd name="connsiteY5" fmla="*/ 704468 h 704468"/>
                <a:gd name="connsiteX6" fmla="*/ 70447 w 1990159"/>
                <a:gd name="connsiteY6" fmla="*/ 704468 h 704468"/>
                <a:gd name="connsiteX7" fmla="*/ 0 w 1990159"/>
                <a:gd name="connsiteY7" fmla="*/ 634021 h 704468"/>
                <a:gd name="connsiteX8" fmla="*/ 0 w 1990159"/>
                <a:gd name="connsiteY8" fmla="*/ 70447 h 70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704468">
                  <a:moveTo>
                    <a:pt x="0" y="70447"/>
                  </a:moveTo>
                  <a:cubicBezTo>
                    <a:pt x="0" y="31540"/>
                    <a:pt x="31540" y="0"/>
                    <a:pt x="70447" y="0"/>
                  </a:cubicBezTo>
                  <a:lnTo>
                    <a:pt x="1919712" y="0"/>
                  </a:lnTo>
                  <a:cubicBezTo>
                    <a:pt x="1958619" y="0"/>
                    <a:pt x="1990159" y="31540"/>
                    <a:pt x="1990159" y="70447"/>
                  </a:cubicBezTo>
                  <a:lnTo>
                    <a:pt x="1990159" y="634021"/>
                  </a:lnTo>
                  <a:cubicBezTo>
                    <a:pt x="1990159" y="672928"/>
                    <a:pt x="1958619" y="704468"/>
                    <a:pt x="1919712" y="704468"/>
                  </a:cubicBezTo>
                  <a:lnTo>
                    <a:pt x="70447" y="704468"/>
                  </a:lnTo>
                  <a:cubicBezTo>
                    <a:pt x="31540" y="704468"/>
                    <a:pt x="0" y="672928"/>
                    <a:pt x="0" y="634021"/>
                  </a:cubicBezTo>
                  <a:lnTo>
                    <a:pt x="0" y="70447"/>
                  </a:lnTo>
                  <a:close/>
                </a:path>
              </a:pathLst>
            </a:custGeom>
            <a:solidFill>
              <a:schemeClr val="tx1">
                <a:lumMod val="85000"/>
                <a:lumOff val="1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193" tIns="47303" rIns="56193" bIns="47303" numCol="1" spcCol="1270" anchor="ctr" anchorCtr="0">
              <a:noAutofit/>
            </a:bodyPr>
            <a:lstStyle/>
            <a:p>
              <a:pPr lvl="0" algn="ctr" defTabSz="622300">
                <a:lnSpc>
                  <a:spcPct val="90000"/>
                </a:lnSpc>
                <a:spcBef>
                  <a:spcPct val="0"/>
                </a:spcBef>
                <a:spcAft>
                  <a:spcPct val="35000"/>
                </a:spcAft>
              </a:pPr>
              <a:r>
                <a:rPr lang="fr-BE" sz="1400" kern="1200" dirty="0">
                  <a:latin typeface="Arial" panose="020B0604020202020204" pitchFamily="34" charset="0"/>
                  <a:cs typeface="Arial" panose="020B0604020202020204" pitchFamily="34" charset="0"/>
                </a:rPr>
                <a:t>Législation limitant les possibilités de retour au travail</a:t>
              </a:r>
              <a:endParaRPr lang="en-US" sz="1400" kern="1200" dirty="0">
                <a:latin typeface="Arial" panose="020B0604020202020204" pitchFamily="34" charset="0"/>
                <a:cs typeface="Arial" panose="020B0604020202020204" pitchFamily="34" charset="0"/>
              </a:endParaRPr>
            </a:p>
          </p:txBody>
        </p:sp>
        <p:sp>
          <p:nvSpPr>
            <p:cNvPr id="20" name="Freeform 19"/>
            <p:cNvSpPr/>
            <p:nvPr/>
          </p:nvSpPr>
          <p:spPr>
            <a:xfrm>
              <a:off x="9257468" y="3296334"/>
              <a:ext cx="2032739" cy="746736"/>
            </a:xfrm>
            <a:custGeom>
              <a:avLst/>
              <a:gdLst>
                <a:gd name="connsiteX0" fmla="*/ 0 w 1990159"/>
                <a:gd name="connsiteY0" fmla="*/ 70447 h 704468"/>
                <a:gd name="connsiteX1" fmla="*/ 70447 w 1990159"/>
                <a:gd name="connsiteY1" fmla="*/ 0 h 704468"/>
                <a:gd name="connsiteX2" fmla="*/ 1919712 w 1990159"/>
                <a:gd name="connsiteY2" fmla="*/ 0 h 704468"/>
                <a:gd name="connsiteX3" fmla="*/ 1990159 w 1990159"/>
                <a:gd name="connsiteY3" fmla="*/ 70447 h 704468"/>
                <a:gd name="connsiteX4" fmla="*/ 1990159 w 1990159"/>
                <a:gd name="connsiteY4" fmla="*/ 634021 h 704468"/>
                <a:gd name="connsiteX5" fmla="*/ 1919712 w 1990159"/>
                <a:gd name="connsiteY5" fmla="*/ 704468 h 704468"/>
                <a:gd name="connsiteX6" fmla="*/ 70447 w 1990159"/>
                <a:gd name="connsiteY6" fmla="*/ 704468 h 704468"/>
                <a:gd name="connsiteX7" fmla="*/ 0 w 1990159"/>
                <a:gd name="connsiteY7" fmla="*/ 634021 h 704468"/>
                <a:gd name="connsiteX8" fmla="*/ 0 w 1990159"/>
                <a:gd name="connsiteY8" fmla="*/ 70447 h 70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704468">
                  <a:moveTo>
                    <a:pt x="0" y="70447"/>
                  </a:moveTo>
                  <a:cubicBezTo>
                    <a:pt x="0" y="31540"/>
                    <a:pt x="31540" y="0"/>
                    <a:pt x="70447" y="0"/>
                  </a:cubicBezTo>
                  <a:lnTo>
                    <a:pt x="1919712" y="0"/>
                  </a:lnTo>
                  <a:cubicBezTo>
                    <a:pt x="1958619" y="0"/>
                    <a:pt x="1990159" y="31540"/>
                    <a:pt x="1990159" y="70447"/>
                  </a:cubicBezTo>
                  <a:lnTo>
                    <a:pt x="1990159" y="634021"/>
                  </a:lnTo>
                  <a:cubicBezTo>
                    <a:pt x="1990159" y="672928"/>
                    <a:pt x="1958619" y="704468"/>
                    <a:pt x="1919712" y="704468"/>
                  </a:cubicBezTo>
                  <a:lnTo>
                    <a:pt x="70447" y="704468"/>
                  </a:lnTo>
                  <a:cubicBezTo>
                    <a:pt x="31540" y="704468"/>
                    <a:pt x="0" y="672928"/>
                    <a:pt x="0" y="634021"/>
                  </a:cubicBezTo>
                  <a:lnTo>
                    <a:pt x="0" y="70447"/>
                  </a:lnTo>
                  <a:close/>
                </a:path>
              </a:pathLst>
            </a:custGeom>
            <a:solidFill>
              <a:schemeClr val="tx1">
                <a:lumMod val="85000"/>
                <a:lumOff val="1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193" tIns="47303" rIns="56193" bIns="47303" numCol="1" spcCol="1270" anchor="ctr" anchorCtr="0">
              <a:noAutofit/>
            </a:bodyPr>
            <a:lstStyle/>
            <a:p>
              <a:pPr lvl="0" algn="ctr" defTabSz="622300">
                <a:lnSpc>
                  <a:spcPct val="90000"/>
                </a:lnSpc>
                <a:spcBef>
                  <a:spcPct val="0"/>
                </a:spcBef>
                <a:spcAft>
                  <a:spcPct val="35000"/>
                </a:spcAft>
              </a:pPr>
              <a:r>
                <a:rPr lang="fr-BE" sz="1400" kern="1200" dirty="0">
                  <a:latin typeface="Arial" panose="020B0604020202020204" pitchFamily="34" charset="0"/>
                  <a:cs typeface="Arial" panose="020B0604020202020204" pitchFamily="34" charset="0"/>
                </a:rPr>
                <a:t>Conflit avec l'assurance au sujet de la demande d'indemnisation </a:t>
              </a:r>
              <a:endParaRPr lang="en-US" sz="1400" kern="1200" dirty="0">
                <a:latin typeface="Arial" panose="020B0604020202020204" pitchFamily="34" charset="0"/>
                <a:cs typeface="Arial" panose="020B0604020202020204" pitchFamily="34" charset="0"/>
              </a:endParaRPr>
            </a:p>
          </p:txBody>
        </p:sp>
        <p:sp>
          <p:nvSpPr>
            <p:cNvPr id="21" name="Freeform 20"/>
            <p:cNvSpPr/>
            <p:nvPr/>
          </p:nvSpPr>
          <p:spPr>
            <a:xfrm>
              <a:off x="9257468" y="4157953"/>
              <a:ext cx="2032739" cy="746736"/>
            </a:xfrm>
            <a:custGeom>
              <a:avLst/>
              <a:gdLst>
                <a:gd name="connsiteX0" fmla="*/ 0 w 1990159"/>
                <a:gd name="connsiteY0" fmla="*/ 70447 h 704468"/>
                <a:gd name="connsiteX1" fmla="*/ 70447 w 1990159"/>
                <a:gd name="connsiteY1" fmla="*/ 0 h 704468"/>
                <a:gd name="connsiteX2" fmla="*/ 1919712 w 1990159"/>
                <a:gd name="connsiteY2" fmla="*/ 0 h 704468"/>
                <a:gd name="connsiteX3" fmla="*/ 1990159 w 1990159"/>
                <a:gd name="connsiteY3" fmla="*/ 70447 h 704468"/>
                <a:gd name="connsiteX4" fmla="*/ 1990159 w 1990159"/>
                <a:gd name="connsiteY4" fmla="*/ 634021 h 704468"/>
                <a:gd name="connsiteX5" fmla="*/ 1919712 w 1990159"/>
                <a:gd name="connsiteY5" fmla="*/ 704468 h 704468"/>
                <a:gd name="connsiteX6" fmla="*/ 70447 w 1990159"/>
                <a:gd name="connsiteY6" fmla="*/ 704468 h 704468"/>
                <a:gd name="connsiteX7" fmla="*/ 0 w 1990159"/>
                <a:gd name="connsiteY7" fmla="*/ 634021 h 704468"/>
                <a:gd name="connsiteX8" fmla="*/ 0 w 1990159"/>
                <a:gd name="connsiteY8" fmla="*/ 70447 h 70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704468">
                  <a:moveTo>
                    <a:pt x="0" y="70447"/>
                  </a:moveTo>
                  <a:cubicBezTo>
                    <a:pt x="0" y="31540"/>
                    <a:pt x="31540" y="0"/>
                    <a:pt x="70447" y="0"/>
                  </a:cubicBezTo>
                  <a:lnTo>
                    <a:pt x="1919712" y="0"/>
                  </a:lnTo>
                  <a:cubicBezTo>
                    <a:pt x="1958619" y="0"/>
                    <a:pt x="1990159" y="31540"/>
                    <a:pt x="1990159" y="70447"/>
                  </a:cubicBezTo>
                  <a:lnTo>
                    <a:pt x="1990159" y="634021"/>
                  </a:lnTo>
                  <a:cubicBezTo>
                    <a:pt x="1990159" y="672928"/>
                    <a:pt x="1958619" y="704468"/>
                    <a:pt x="1919712" y="704468"/>
                  </a:cubicBezTo>
                  <a:lnTo>
                    <a:pt x="70447" y="704468"/>
                  </a:lnTo>
                  <a:cubicBezTo>
                    <a:pt x="31540" y="704468"/>
                    <a:pt x="0" y="672928"/>
                    <a:pt x="0" y="634021"/>
                  </a:cubicBezTo>
                  <a:lnTo>
                    <a:pt x="0" y="70447"/>
                  </a:lnTo>
                  <a:close/>
                </a:path>
              </a:pathLst>
            </a:custGeom>
            <a:solidFill>
              <a:schemeClr val="tx1">
                <a:lumMod val="85000"/>
                <a:lumOff val="1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193" tIns="47303" rIns="56193" bIns="47303" numCol="1" spcCol="1270" anchor="ctr" anchorCtr="0">
              <a:noAutofit/>
            </a:bodyPr>
            <a:lstStyle/>
            <a:p>
              <a:pPr lvl="0" algn="ctr" defTabSz="622300">
                <a:lnSpc>
                  <a:spcPct val="90000"/>
                </a:lnSpc>
                <a:spcBef>
                  <a:spcPct val="0"/>
                </a:spcBef>
                <a:spcAft>
                  <a:spcPct val="35000"/>
                </a:spcAft>
              </a:pPr>
              <a:r>
                <a:rPr lang="fr-BE" sz="1400" kern="1200" dirty="0">
                  <a:latin typeface="Arial" panose="020B0604020202020204" pitchFamily="34" charset="0"/>
                  <a:cs typeface="Arial" panose="020B0604020202020204" pitchFamily="34" charset="0"/>
                </a:rPr>
                <a:t>Famille et prestataires de soins de santé trop sollicités </a:t>
              </a:r>
              <a:endParaRPr lang="en-US" sz="1400" kern="1200" dirty="0">
                <a:latin typeface="Arial" panose="020B0604020202020204" pitchFamily="34" charset="0"/>
                <a:cs typeface="Arial" panose="020B0604020202020204" pitchFamily="34" charset="0"/>
              </a:endParaRPr>
            </a:p>
          </p:txBody>
        </p:sp>
        <p:sp>
          <p:nvSpPr>
            <p:cNvPr id="22" name="Freeform 21"/>
            <p:cNvSpPr/>
            <p:nvPr/>
          </p:nvSpPr>
          <p:spPr>
            <a:xfrm>
              <a:off x="9257468" y="5019572"/>
              <a:ext cx="2032739" cy="746736"/>
            </a:xfrm>
            <a:custGeom>
              <a:avLst/>
              <a:gdLst>
                <a:gd name="connsiteX0" fmla="*/ 0 w 1990159"/>
                <a:gd name="connsiteY0" fmla="*/ 70447 h 704468"/>
                <a:gd name="connsiteX1" fmla="*/ 70447 w 1990159"/>
                <a:gd name="connsiteY1" fmla="*/ 0 h 704468"/>
                <a:gd name="connsiteX2" fmla="*/ 1919712 w 1990159"/>
                <a:gd name="connsiteY2" fmla="*/ 0 h 704468"/>
                <a:gd name="connsiteX3" fmla="*/ 1990159 w 1990159"/>
                <a:gd name="connsiteY3" fmla="*/ 70447 h 704468"/>
                <a:gd name="connsiteX4" fmla="*/ 1990159 w 1990159"/>
                <a:gd name="connsiteY4" fmla="*/ 634021 h 704468"/>
                <a:gd name="connsiteX5" fmla="*/ 1919712 w 1990159"/>
                <a:gd name="connsiteY5" fmla="*/ 704468 h 704468"/>
                <a:gd name="connsiteX6" fmla="*/ 70447 w 1990159"/>
                <a:gd name="connsiteY6" fmla="*/ 704468 h 704468"/>
                <a:gd name="connsiteX7" fmla="*/ 0 w 1990159"/>
                <a:gd name="connsiteY7" fmla="*/ 634021 h 704468"/>
                <a:gd name="connsiteX8" fmla="*/ 0 w 1990159"/>
                <a:gd name="connsiteY8" fmla="*/ 70447 h 70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159" h="704468">
                  <a:moveTo>
                    <a:pt x="0" y="70447"/>
                  </a:moveTo>
                  <a:cubicBezTo>
                    <a:pt x="0" y="31540"/>
                    <a:pt x="31540" y="0"/>
                    <a:pt x="70447" y="0"/>
                  </a:cubicBezTo>
                  <a:lnTo>
                    <a:pt x="1919712" y="0"/>
                  </a:lnTo>
                  <a:cubicBezTo>
                    <a:pt x="1958619" y="0"/>
                    <a:pt x="1990159" y="31540"/>
                    <a:pt x="1990159" y="70447"/>
                  </a:cubicBezTo>
                  <a:lnTo>
                    <a:pt x="1990159" y="634021"/>
                  </a:lnTo>
                  <a:cubicBezTo>
                    <a:pt x="1990159" y="672928"/>
                    <a:pt x="1958619" y="704468"/>
                    <a:pt x="1919712" y="704468"/>
                  </a:cubicBezTo>
                  <a:lnTo>
                    <a:pt x="70447" y="704468"/>
                  </a:lnTo>
                  <a:cubicBezTo>
                    <a:pt x="31540" y="704468"/>
                    <a:pt x="0" y="672928"/>
                    <a:pt x="0" y="634021"/>
                  </a:cubicBezTo>
                  <a:lnTo>
                    <a:pt x="0" y="70447"/>
                  </a:lnTo>
                  <a:close/>
                </a:path>
              </a:pathLst>
            </a:custGeom>
            <a:solidFill>
              <a:schemeClr val="tx1">
                <a:lumMod val="85000"/>
                <a:lumOff val="1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193" tIns="47303" rIns="56193" bIns="47303" numCol="1" spcCol="1270" anchor="ctr" anchorCtr="0">
              <a:noAutofit/>
            </a:bodyPr>
            <a:lstStyle/>
            <a:p>
              <a:pPr lvl="0" algn="ctr" defTabSz="622300">
                <a:lnSpc>
                  <a:spcPct val="90000"/>
                </a:lnSpc>
                <a:spcBef>
                  <a:spcPct val="0"/>
                </a:spcBef>
                <a:spcAft>
                  <a:spcPct val="35000"/>
                </a:spcAft>
              </a:pPr>
              <a:r>
                <a:rPr lang="fr-BE" sz="1400" kern="1200" dirty="0">
                  <a:latin typeface="Arial" panose="020B0604020202020204" pitchFamily="34" charset="0"/>
                  <a:cs typeface="Arial" panose="020B0604020202020204" pitchFamily="34" charset="0"/>
                </a:rPr>
                <a:t>Travail lourd, avec peu de possibilités de modifier les tâches</a:t>
              </a:r>
              <a:endParaRPr lang="en-US" sz="1400" kern="12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9051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sz="4000" dirty="0">
                <a:latin typeface="Arial" panose="020B0604020202020204" pitchFamily="34" charset="0"/>
                <a:cs typeface="Arial" panose="020B0604020202020204" pitchFamily="34" charset="0"/>
              </a:rPr>
              <a:t>Guidelines</a:t>
            </a:r>
            <a:r>
              <a:rPr lang="fr-BE" dirty="0"/>
              <a:t> </a:t>
            </a:r>
            <a:br>
              <a:rPr lang="fr-BE" dirty="0"/>
            </a:br>
            <a:r>
              <a:rPr lang="fr-BE" sz="1200" dirty="0">
                <a:latin typeface="Arial" panose="020B0604020202020204" pitchFamily="34" charset="0"/>
                <a:cs typeface="Arial" panose="020B0604020202020204" pitchFamily="34" charset="0"/>
              </a:rPr>
              <a:t>KCE, 2019</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825625"/>
            <a:ext cx="6701287" cy="4351338"/>
          </a:xfrm>
        </p:spPr>
        <p:txBody>
          <a:bodyPr>
            <a:normAutofit/>
          </a:bodyPr>
          <a:lstStyle/>
          <a:p>
            <a:pPr algn="just"/>
            <a:r>
              <a:rPr lang="en-US" dirty="0" err="1">
                <a:latin typeface="Arial" panose="020B0604020202020204" pitchFamily="34" charset="0"/>
                <a:cs typeface="Arial" panose="020B0604020202020204" pitchFamily="34" charset="0"/>
              </a:rPr>
              <a:t>Modèle</a:t>
            </a:r>
            <a:r>
              <a:rPr lang="en-US" dirty="0">
                <a:latin typeface="Arial" panose="020B0604020202020204" pitchFamily="34" charset="0"/>
                <a:cs typeface="Arial" panose="020B0604020202020204" pitchFamily="34" charset="0"/>
              </a:rPr>
              <a:t> Bio-Psycho-Social: </a:t>
            </a:r>
          </a:p>
          <a:p>
            <a:pPr lvl="1" algn="just"/>
            <a:r>
              <a:rPr lang="en-US" dirty="0">
                <a:latin typeface="Arial" panose="020B0604020202020204" pitchFamily="34" charset="0"/>
                <a:cs typeface="Arial" panose="020B0604020202020204" pitchFamily="34" charset="0"/>
              </a:rPr>
              <a:t>Auto-</a:t>
            </a:r>
            <a:r>
              <a:rPr lang="en-US" dirty="0" err="1">
                <a:latin typeface="Arial" panose="020B0604020202020204" pitchFamily="34" charset="0"/>
                <a:cs typeface="Arial" panose="020B0604020202020204" pitchFamily="34" charset="0"/>
              </a:rPr>
              <a:t>gestion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éducation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activité</a:t>
            </a:r>
            <a:r>
              <a:rPr lang="en-US" dirty="0">
                <a:latin typeface="Arial" panose="020B0604020202020204" pitchFamily="34" charset="0"/>
                <a:cs typeface="Arial" panose="020B0604020202020204" pitchFamily="34" charset="0"/>
              </a:rPr>
              <a:t> physique, </a:t>
            </a:r>
            <a:r>
              <a:rPr lang="en-US" dirty="0" err="1">
                <a:latin typeface="Arial" panose="020B0604020202020204" pitchFamily="34" charset="0"/>
                <a:cs typeface="Arial" panose="020B0604020202020204" pitchFamily="34" charset="0"/>
              </a:rPr>
              <a:t>poursuite</a:t>
            </a:r>
            <a:r>
              <a:rPr lang="en-US" dirty="0">
                <a:latin typeface="Arial" panose="020B0604020202020204" pitchFamily="34" charset="0"/>
                <a:cs typeface="Arial" panose="020B0604020202020204" pitchFamily="34" charset="0"/>
              </a:rPr>
              <a:t> des </a:t>
            </a:r>
            <a:r>
              <a:rPr lang="en-US" dirty="0" err="1">
                <a:latin typeface="Arial" panose="020B0604020202020204" pitchFamily="34" charset="0"/>
                <a:cs typeface="Arial" panose="020B0604020202020204" pitchFamily="34" charset="0"/>
              </a:rPr>
              <a:t>activités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journalières</a:t>
            </a:r>
            <a:r>
              <a:rPr lang="en-US" dirty="0">
                <a:latin typeface="Arial" panose="020B0604020202020204" pitchFamily="34" charset="0"/>
                <a:cs typeface="Arial" panose="020B0604020202020204" pitchFamily="34" charset="0"/>
              </a:rPr>
              <a:t>) </a:t>
            </a:r>
          </a:p>
          <a:p>
            <a:pPr lvl="1" algn="just"/>
            <a:endParaRPr lang="en-US" dirty="0">
              <a:latin typeface="Arial" panose="020B0604020202020204" pitchFamily="34" charset="0"/>
              <a:cs typeface="Arial" panose="020B0604020202020204" pitchFamily="34" charset="0"/>
            </a:endParaRPr>
          </a:p>
          <a:p>
            <a:pPr lvl="1" algn="just"/>
            <a:r>
              <a:rPr lang="en-US" dirty="0">
                <a:latin typeface="Arial" panose="020B0604020202020204" pitchFamily="34" charset="0"/>
                <a:cs typeface="Arial" panose="020B0604020202020204" pitchFamily="34" charset="0"/>
              </a:rPr>
              <a:t>Retour au travail le plus </a:t>
            </a:r>
            <a:r>
              <a:rPr lang="en-US" dirty="0" err="1">
                <a:latin typeface="Arial" panose="020B0604020202020204" pitchFamily="34" charset="0"/>
                <a:cs typeface="Arial" panose="020B0604020202020204" pitchFamily="34" charset="0"/>
              </a:rPr>
              <a:t>vite</a:t>
            </a:r>
            <a:r>
              <a:rPr lang="en-US" dirty="0">
                <a:latin typeface="Arial" panose="020B0604020202020204" pitchFamily="34" charset="0"/>
                <a:cs typeface="Arial" panose="020B0604020202020204" pitchFamily="34" charset="0"/>
              </a:rPr>
              <a:t> possible</a:t>
            </a:r>
          </a:p>
          <a:p>
            <a:pPr lvl="1" algn="just"/>
            <a:endParaRPr lang="en-US" dirty="0">
              <a:latin typeface="Arial" panose="020B0604020202020204" pitchFamily="34" charset="0"/>
              <a:cs typeface="Arial" panose="020B0604020202020204" pitchFamily="34" charset="0"/>
            </a:endParaRPr>
          </a:p>
          <a:p>
            <a:pPr lvl="1" algn="just"/>
            <a:r>
              <a:rPr lang="en-US" dirty="0">
                <a:latin typeface="Arial" panose="020B0604020202020204" pitchFamily="34" charset="0"/>
                <a:cs typeface="Arial" panose="020B0604020202020204" pitchFamily="34" charset="0"/>
              </a:rPr>
              <a:t>Si </a:t>
            </a:r>
            <a:r>
              <a:rPr lang="en-US" dirty="0" err="1">
                <a:latin typeface="Arial" panose="020B0604020202020204" pitchFamily="34" charset="0"/>
                <a:cs typeface="Arial" panose="020B0604020202020204" pitchFamily="34" charset="0"/>
              </a:rPr>
              <a:t>risque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modéré</a:t>
            </a:r>
            <a:r>
              <a:rPr lang="en-US" dirty="0">
                <a:latin typeface="Arial" panose="020B0604020202020204" pitchFamily="34" charset="0"/>
                <a:cs typeface="Arial" panose="020B0604020202020204" pitchFamily="34" charset="0"/>
              </a:rPr>
              <a:t> de </a:t>
            </a:r>
            <a:r>
              <a:rPr lang="en-US" dirty="0" err="1">
                <a:latin typeface="Arial" panose="020B0604020202020204" pitchFamily="34" charset="0"/>
                <a:cs typeface="Arial" panose="020B0604020202020204" pitchFamily="34" charset="0"/>
              </a:rPr>
              <a:t>chronicité</a:t>
            </a:r>
            <a:r>
              <a:rPr lang="en-US" dirty="0">
                <a:latin typeface="Arial" panose="020B0604020202020204" pitchFamily="34" charset="0"/>
                <a:cs typeface="Arial" panose="020B0604020202020204" pitchFamily="34" charset="0"/>
              </a:rPr>
              <a:t> → </a:t>
            </a:r>
            <a:r>
              <a:rPr lang="en-US" dirty="0" err="1">
                <a:latin typeface="Arial" panose="020B0604020202020204" pitchFamily="34" charset="0"/>
                <a:cs typeface="Arial" panose="020B0604020202020204" pitchFamily="34" charset="0"/>
              </a:rPr>
              <a:t>thérapie</a:t>
            </a:r>
            <a:r>
              <a:rPr lang="en-US" dirty="0">
                <a:latin typeface="Arial" panose="020B0604020202020204" pitchFamily="34" charset="0"/>
                <a:cs typeface="Arial" panose="020B0604020202020204" pitchFamily="34" charset="0"/>
              </a:rPr>
              <a:t> physique et/</a:t>
            </a:r>
            <a:r>
              <a:rPr lang="en-US" dirty="0" err="1">
                <a:latin typeface="Arial" panose="020B0604020202020204" pitchFamily="34" charset="0"/>
                <a:cs typeface="Arial" panose="020B0604020202020204" pitchFamily="34" charset="0"/>
              </a:rPr>
              <a:t>ou</a:t>
            </a:r>
            <a:r>
              <a:rPr lang="en-US" dirty="0">
                <a:latin typeface="Arial" panose="020B0604020202020204" pitchFamily="34" charset="0"/>
                <a:cs typeface="Arial" panose="020B0604020202020204" pitchFamily="34" charset="0"/>
              </a:rPr>
              <a:t> TCC (</a:t>
            </a:r>
            <a:r>
              <a:rPr lang="en-US" dirty="0" err="1">
                <a:latin typeface="Arial" panose="020B0604020202020204" pitchFamily="34" charset="0"/>
                <a:cs typeface="Arial" panose="020B0604020202020204" pitchFamily="34" charset="0"/>
              </a:rPr>
              <a:t>drapeaux</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jaunes</a:t>
            </a:r>
            <a:r>
              <a:rPr lang="en-US" dirty="0">
                <a:latin typeface="Arial" panose="020B0604020202020204" pitchFamily="34" charset="0"/>
                <a:cs typeface="Arial" panose="020B0604020202020204" pitchFamily="34" charset="0"/>
              </a:rPr>
              <a:t> et oranges)</a:t>
            </a:r>
          </a:p>
          <a:p>
            <a:pPr lvl="1" algn="just"/>
            <a:endParaRPr lang="en-US" dirty="0">
              <a:latin typeface="Arial" panose="020B0604020202020204" pitchFamily="34" charset="0"/>
              <a:cs typeface="Arial" panose="020B0604020202020204" pitchFamily="34" charset="0"/>
            </a:endParaRPr>
          </a:p>
          <a:p>
            <a:pPr lvl="1" algn="just"/>
            <a:r>
              <a:rPr lang="en-US" dirty="0">
                <a:latin typeface="Arial" panose="020B0604020202020204" pitchFamily="34" charset="0"/>
                <a:cs typeface="Arial" panose="020B0604020202020204" pitchFamily="34" charset="0"/>
              </a:rPr>
              <a:t>Si risqué </a:t>
            </a:r>
            <a:r>
              <a:rPr lang="en-US" dirty="0" err="1">
                <a:latin typeface="Arial" panose="020B0604020202020204" pitchFamily="34" charset="0"/>
                <a:cs typeface="Arial" panose="020B0604020202020204" pitchFamily="34" charset="0"/>
              </a:rPr>
              <a:t>élevé</a:t>
            </a:r>
            <a:r>
              <a:rPr lang="en-US" dirty="0">
                <a:latin typeface="Arial" panose="020B0604020202020204" pitchFamily="34" charset="0"/>
                <a:cs typeface="Arial" panose="020B0604020202020204" pitchFamily="34" charset="0"/>
              </a:rPr>
              <a:t> de </a:t>
            </a:r>
            <a:r>
              <a:rPr lang="en-US" dirty="0" err="1">
                <a:latin typeface="Arial" panose="020B0604020202020204" pitchFamily="34" charset="0"/>
                <a:cs typeface="Arial" panose="020B0604020202020204" pitchFamily="34" charset="0"/>
              </a:rPr>
              <a:t>chronicité</a:t>
            </a:r>
            <a:r>
              <a:rPr lang="en-US" dirty="0">
                <a:latin typeface="Arial" panose="020B0604020202020204" pitchFamily="34" charset="0"/>
                <a:cs typeface="Arial" panose="020B0604020202020204" pitchFamily="34" charset="0"/>
              </a:rPr>
              <a:t> → </a:t>
            </a:r>
            <a:r>
              <a:rPr lang="en-US" dirty="0" err="1">
                <a:latin typeface="Arial" panose="020B0604020202020204" pitchFamily="34" charset="0"/>
                <a:cs typeface="Arial" panose="020B0604020202020204" pitchFamily="34" charset="0"/>
              </a:rPr>
              <a:t>Programme</a:t>
            </a:r>
            <a:r>
              <a:rPr lang="en-US" dirty="0">
                <a:latin typeface="Arial" panose="020B0604020202020204" pitchFamily="34" charset="0"/>
                <a:cs typeface="Arial" panose="020B0604020202020204" pitchFamily="34" charset="0"/>
              </a:rPr>
              <a:t> de rehabilitation </a:t>
            </a:r>
            <a:r>
              <a:rPr lang="en-US" dirty="0" err="1">
                <a:latin typeface="Arial" panose="020B0604020202020204" pitchFamily="34" charset="0"/>
                <a:cs typeface="Arial" panose="020B0604020202020204" pitchFamily="34" charset="0"/>
              </a:rPr>
              <a:t>multidisciplinaire</a:t>
            </a:r>
            <a:r>
              <a:rPr lang="en-US" dirty="0">
                <a:latin typeface="Arial" panose="020B0604020202020204" pitchFamily="34" charset="0"/>
                <a:cs typeface="Arial" panose="020B0604020202020204" pitchFamily="34" charset="0"/>
              </a:rPr>
              <a:t> </a:t>
            </a:r>
          </a:p>
        </p:txBody>
      </p:sp>
      <p:sp>
        <p:nvSpPr>
          <p:cNvPr id="4" name="TextBox 3"/>
          <p:cNvSpPr txBox="1"/>
          <p:nvPr/>
        </p:nvSpPr>
        <p:spPr>
          <a:xfrm>
            <a:off x="8315863" y="3167390"/>
            <a:ext cx="3132797" cy="1815882"/>
          </a:xfrm>
          <a:prstGeom prst="rect">
            <a:avLst/>
          </a:prstGeom>
          <a:noFill/>
        </p:spPr>
        <p:txBody>
          <a:bodyPr wrap="square" rtlCol="0">
            <a:spAutoFit/>
          </a:bodyPr>
          <a:lstStyle/>
          <a:p>
            <a:pPr algn="just"/>
            <a:r>
              <a:rPr lang="fr-BE" sz="2800" b="1" dirty="0">
                <a:latin typeface="Arial" panose="020B0604020202020204" pitchFamily="34" charset="0"/>
                <a:cs typeface="Arial" panose="020B0604020202020204" pitchFamily="34" charset="0"/>
              </a:rPr>
              <a:t>= CHANGEMENT </a:t>
            </a:r>
            <a:r>
              <a:rPr lang="fr-BE" sz="2800" dirty="0">
                <a:latin typeface="Arial" panose="020B0604020202020204" pitchFamily="34" charset="0"/>
                <a:cs typeface="Arial" panose="020B0604020202020204" pitchFamily="34" charset="0"/>
              </a:rPr>
              <a:t>du mode de fonctionnement de la personne</a:t>
            </a:r>
            <a:endParaRPr lang="en-US" sz="2800" dirty="0">
              <a:latin typeface="Arial" panose="020B0604020202020204" pitchFamily="34" charset="0"/>
              <a:cs typeface="Arial" panose="020B0604020202020204" pitchFamily="34" charset="0"/>
            </a:endParaRPr>
          </a:p>
        </p:txBody>
      </p:sp>
      <p:sp>
        <p:nvSpPr>
          <p:cNvPr id="5" name="Right Bracket 4"/>
          <p:cNvSpPr/>
          <p:nvPr/>
        </p:nvSpPr>
        <p:spPr>
          <a:xfrm>
            <a:off x="7875917" y="1837426"/>
            <a:ext cx="86264" cy="4140680"/>
          </a:xfrm>
          <a:prstGeom prst="righ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0815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a:latin typeface="Arial" panose="020B0604020202020204" pitchFamily="34" charset="0"/>
                <a:cs typeface="Arial" panose="020B0604020202020204" pitchFamily="34" charset="0"/>
              </a:rPr>
              <a:t>Changement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183433" y="1825625"/>
            <a:ext cx="6010470" cy="4351338"/>
          </a:xfrm>
        </p:spPr>
        <p:txBody>
          <a:bodyPr>
            <a:normAutofit/>
          </a:bodyPr>
          <a:lstStyle/>
          <a:p>
            <a:pPr algn="just"/>
            <a:r>
              <a:rPr lang="fr-BE" dirty="0">
                <a:latin typeface="Arial" panose="020B0604020202020204" pitchFamily="34" charset="0"/>
                <a:cs typeface="Arial" panose="020B0604020202020204" pitchFamily="34" charset="0"/>
              </a:rPr>
              <a:t>Processus → demande du temps </a:t>
            </a:r>
          </a:p>
          <a:p>
            <a:pPr algn="just"/>
            <a:r>
              <a:rPr lang="fr-BE" dirty="0">
                <a:latin typeface="Arial" panose="020B0604020202020204" pitchFamily="34" charset="0"/>
                <a:cs typeface="Arial" panose="020B0604020202020204" pitchFamily="34" charset="0"/>
              </a:rPr>
              <a:t>3 ingrédients nécessaires: </a:t>
            </a:r>
          </a:p>
          <a:p>
            <a:pPr lvl="1" algn="just"/>
            <a:r>
              <a:rPr lang="fr-BE" dirty="0">
                <a:latin typeface="Arial" panose="020B0604020202020204" pitchFamily="34" charset="0"/>
                <a:cs typeface="Arial" panose="020B0604020202020204" pitchFamily="34" charset="0"/>
              </a:rPr>
              <a:t>Etre prêt pour changer</a:t>
            </a:r>
          </a:p>
          <a:p>
            <a:pPr marL="457200" lvl="1" indent="0" algn="just">
              <a:buNone/>
            </a:pPr>
            <a:r>
              <a:rPr lang="fr-BE" sz="1600" dirty="0">
                <a:latin typeface="Arial" panose="020B0604020202020204" pitchFamily="34" charset="0"/>
                <a:cs typeface="Arial" panose="020B0604020202020204" pitchFamily="34" charset="0"/>
              </a:rPr>
              <a:t>Modèle </a:t>
            </a:r>
            <a:r>
              <a:rPr lang="fr-BE" sz="1600" dirty="0" err="1">
                <a:latin typeface="Arial" panose="020B0604020202020204" pitchFamily="34" charset="0"/>
                <a:cs typeface="Arial" panose="020B0604020202020204" pitchFamily="34" charset="0"/>
              </a:rPr>
              <a:t>transthéorique</a:t>
            </a:r>
            <a:r>
              <a:rPr lang="fr-BE" sz="1600" dirty="0">
                <a:latin typeface="Arial" panose="020B0604020202020204" pitchFamily="34" charset="0"/>
                <a:cs typeface="Arial" panose="020B0604020202020204" pitchFamily="34" charset="0"/>
              </a:rPr>
              <a:t> du changement (</a:t>
            </a:r>
            <a:r>
              <a:rPr lang="fr-BE" sz="1600" dirty="0" err="1">
                <a:latin typeface="Arial" panose="020B0604020202020204" pitchFamily="34" charset="0"/>
                <a:cs typeface="Arial" panose="020B0604020202020204" pitchFamily="34" charset="0"/>
              </a:rPr>
              <a:t>Prochaska</a:t>
            </a:r>
            <a:r>
              <a:rPr lang="fr-BE" sz="1600" dirty="0">
                <a:latin typeface="Arial" panose="020B0604020202020204" pitchFamily="34" charset="0"/>
                <a:cs typeface="Arial" panose="020B0604020202020204" pitchFamily="34" charset="0"/>
              </a:rPr>
              <a:t> &amp; Di </a:t>
            </a:r>
            <a:r>
              <a:rPr lang="fr-BE" sz="1600" dirty="0" err="1">
                <a:latin typeface="Arial" panose="020B0604020202020204" pitchFamily="34" charset="0"/>
                <a:cs typeface="Arial" panose="020B0604020202020204" pitchFamily="34" charset="0"/>
              </a:rPr>
              <a:t>Clemente</a:t>
            </a:r>
            <a:r>
              <a:rPr lang="fr-BE" sz="1600" dirty="0">
                <a:latin typeface="Arial" panose="020B0604020202020204" pitchFamily="34" charset="0"/>
                <a:cs typeface="Arial" panose="020B0604020202020204" pitchFamily="34" charset="0"/>
              </a:rPr>
              <a:t> 1983)</a:t>
            </a:r>
            <a:endParaRPr lang="fr-BE" dirty="0">
              <a:latin typeface="Arial" panose="020B0604020202020204" pitchFamily="34" charset="0"/>
              <a:cs typeface="Arial" panose="020B0604020202020204" pitchFamily="34" charset="0"/>
            </a:endParaRPr>
          </a:p>
          <a:p>
            <a:pPr lvl="1" algn="just"/>
            <a:endParaRPr lang="fr-BE" dirty="0">
              <a:latin typeface="Arial" panose="020B0604020202020204" pitchFamily="34" charset="0"/>
              <a:cs typeface="Arial" panose="020B0604020202020204" pitchFamily="34" charset="0"/>
            </a:endParaRPr>
          </a:p>
          <a:p>
            <a:pPr lvl="1" algn="just"/>
            <a:r>
              <a:rPr lang="fr-BE" dirty="0">
                <a:latin typeface="Arial" panose="020B0604020202020204" pitchFamily="34" charset="0"/>
                <a:cs typeface="Arial" panose="020B0604020202020204" pitchFamily="34" charset="0"/>
              </a:rPr>
              <a:t>Avoir les moyens de changer </a:t>
            </a:r>
          </a:p>
          <a:p>
            <a:pPr lvl="1" algn="just"/>
            <a:endParaRPr lang="fr-BE" dirty="0">
              <a:latin typeface="Arial" panose="020B0604020202020204" pitchFamily="34" charset="0"/>
              <a:cs typeface="Arial" panose="020B0604020202020204" pitchFamily="34" charset="0"/>
            </a:endParaRPr>
          </a:p>
          <a:p>
            <a:pPr lvl="1" algn="just"/>
            <a:r>
              <a:rPr lang="fr-BE" dirty="0">
                <a:latin typeface="Arial" panose="020B0604020202020204" pitchFamily="34" charset="0"/>
                <a:cs typeface="Arial" panose="020B0604020202020204" pitchFamily="34" charset="0"/>
              </a:rPr>
              <a:t>Le bon moment</a:t>
            </a:r>
          </a:p>
        </p:txBody>
      </p:sp>
      <p:pic>
        <p:nvPicPr>
          <p:cNvPr id="12" name="Picture 11">
            <a:extLst>
              <a:ext uri="{FF2B5EF4-FFF2-40B4-BE49-F238E27FC236}">
                <a16:creationId xmlns:a16="http://schemas.microsoft.com/office/drawing/2014/main" id="{47A97030-D969-B019-EC0E-8DCEC0E786A0}"/>
              </a:ext>
            </a:extLst>
          </p:cNvPr>
          <p:cNvPicPr>
            <a:picLocks noChangeAspect="1"/>
          </p:cNvPicPr>
          <p:nvPr/>
        </p:nvPicPr>
        <p:blipFill>
          <a:blip r:embed="rId2"/>
          <a:stretch>
            <a:fillRect/>
          </a:stretch>
        </p:blipFill>
        <p:spPr>
          <a:xfrm>
            <a:off x="5971408" y="975683"/>
            <a:ext cx="6590347" cy="4767485"/>
          </a:xfrm>
          <a:prstGeom prst="rect">
            <a:avLst/>
          </a:prstGeom>
        </p:spPr>
      </p:pic>
    </p:spTree>
    <p:extLst>
      <p:ext uri="{BB962C8B-B14F-4D97-AF65-F5344CB8AC3E}">
        <p14:creationId xmlns:p14="http://schemas.microsoft.com/office/powerpoint/2010/main" val="387011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Thérapie </a:t>
            </a:r>
            <a:r>
              <a:rPr lang="fr-BE" sz="4000" dirty="0" err="1">
                <a:latin typeface="Arial" panose="020B0604020202020204" pitchFamily="34" charset="0"/>
                <a:cs typeface="Arial" panose="020B0604020202020204" pitchFamily="34" charset="0"/>
              </a:rPr>
              <a:t>Cognitivo</a:t>
            </a:r>
            <a:r>
              <a:rPr lang="fr-BE" sz="4000" dirty="0">
                <a:latin typeface="Arial" panose="020B0604020202020204" pitchFamily="34" charset="0"/>
                <a:cs typeface="Arial" panose="020B0604020202020204" pitchFamily="34" charset="0"/>
              </a:rPr>
              <a:t>-Comportementale</a:t>
            </a:r>
            <a:endParaRPr lang="en-US" sz="4000" dirty="0">
              <a:latin typeface="Arial" panose="020B0604020202020204" pitchFamily="34" charset="0"/>
              <a:cs typeface="Arial" panose="020B0604020202020204" pitchFamily="34" charset="0"/>
            </a:endParaRPr>
          </a:p>
        </p:txBody>
      </p:sp>
      <p:sp>
        <p:nvSpPr>
          <p:cNvPr id="4" name="Freeform 3"/>
          <p:cNvSpPr/>
          <p:nvPr/>
        </p:nvSpPr>
        <p:spPr>
          <a:xfrm>
            <a:off x="2551181" y="1832075"/>
            <a:ext cx="3376017" cy="2025610"/>
          </a:xfrm>
          <a:custGeom>
            <a:avLst/>
            <a:gdLst>
              <a:gd name="connsiteX0" fmla="*/ 0 w 3376017"/>
              <a:gd name="connsiteY0" fmla="*/ 337608 h 2025610"/>
              <a:gd name="connsiteX1" fmla="*/ 337608 w 3376017"/>
              <a:gd name="connsiteY1" fmla="*/ 0 h 2025610"/>
              <a:gd name="connsiteX2" fmla="*/ 3038409 w 3376017"/>
              <a:gd name="connsiteY2" fmla="*/ 0 h 2025610"/>
              <a:gd name="connsiteX3" fmla="*/ 3376017 w 3376017"/>
              <a:gd name="connsiteY3" fmla="*/ 337608 h 2025610"/>
              <a:gd name="connsiteX4" fmla="*/ 3376017 w 3376017"/>
              <a:gd name="connsiteY4" fmla="*/ 1688002 h 2025610"/>
              <a:gd name="connsiteX5" fmla="*/ 3038409 w 3376017"/>
              <a:gd name="connsiteY5" fmla="*/ 2025610 h 2025610"/>
              <a:gd name="connsiteX6" fmla="*/ 337608 w 3376017"/>
              <a:gd name="connsiteY6" fmla="*/ 2025610 h 2025610"/>
              <a:gd name="connsiteX7" fmla="*/ 0 w 3376017"/>
              <a:gd name="connsiteY7" fmla="*/ 1688002 h 2025610"/>
              <a:gd name="connsiteX8" fmla="*/ 0 w 3376017"/>
              <a:gd name="connsiteY8" fmla="*/ 337608 h 202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6017" h="2025610">
                <a:moveTo>
                  <a:pt x="0" y="337608"/>
                </a:moveTo>
                <a:cubicBezTo>
                  <a:pt x="0" y="151152"/>
                  <a:pt x="151152" y="0"/>
                  <a:pt x="337608" y="0"/>
                </a:cubicBezTo>
                <a:lnTo>
                  <a:pt x="3038409" y="0"/>
                </a:lnTo>
                <a:cubicBezTo>
                  <a:pt x="3224865" y="0"/>
                  <a:pt x="3376017" y="151152"/>
                  <a:pt x="3376017" y="337608"/>
                </a:cubicBezTo>
                <a:lnTo>
                  <a:pt x="3376017" y="1688002"/>
                </a:lnTo>
                <a:cubicBezTo>
                  <a:pt x="3376017" y="1874458"/>
                  <a:pt x="3224865" y="2025610"/>
                  <a:pt x="3038409" y="2025610"/>
                </a:cubicBezTo>
                <a:lnTo>
                  <a:pt x="337608" y="2025610"/>
                </a:lnTo>
                <a:cubicBezTo>
                  <a:pt x="151152" y="2025610"/>
                  <a:pt x="0" y="1874458"/>
                  <a:pt x="0" y="1688002"/>
                </a:cubicBezTo>
                <a:lnTo>
                  <a:pt x="0" y="337608"/>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8892" tIns="178892" rIns="178892" bIns="178892" numCol="1" spcCol="1270" anchor="ctr" anchorCtr="0">
            <a:noAutofit/>
          </a:bodyPr>
          <a:lstStyle/>
          <a:p>
            <a:pPr lvl="0" algn="ctr" defTabSz="933450">
              <a:lnSpc>
                <a:spcPct val="90000"/>
              </a:lnSpc>
              <a:spcBef>
                <a:spcPct val="0"/>
              </a:spcBef>
              <a:spcAft>
                <a:spcPct val="35000"/>
              </a:spcAft>
            </a:pPr>
            <a:r>
              <a:rPr lang="fr-BE" sz="2100" kern="1200" dirty="0">
                <a:latin typeface="Arial" panose="020B0604020202020204" pitchFamily="34" charset="0"/>
                <a:cs typeface="Arial" panose="020B0604020202020204" pitchFamily="34" charset="0"/>
              </a:rPr>
              <a:t>Identifier les facteurs pouvant avoir un impact dans l’apparition, le maintien ou l’aggravation d’un trouble </a:t>
            </a:r>
            <a:endParaRPr lang="en-US" sz="2100" kern="1200" dirty="0">
              <a:latin typeface="Arial" panose="020B0604020202020204" pitchFamily="34" charset="0"/>
              <a:cs typeface="Arial" panose="020B0604020202020204" pitchFamily="34" charset="0"/>
            </a:endParaRPr>
          </a:p>
        </p:txBody>
      </p:sp>
      <p:sp>
        <p:nvSpPr>
          <p:cNvPr id="6" name="Freeform 5"/>
          <p:cNvSpPr/>
          <p:nvPr/>
        </p:nvSpPr>
        <p:spPr>
          <a:xfrm>
            <a:off x="6264801" y="1832075"/>
            <a:ext cx="3376017" cy="2025610"/>
          </a:xfrm>
          <a:custGeom>
            <a:avLst/>
            <a:gdLst>
              <a:gd name="connsiteX0" fmla="*/ 0 w 3376017"/>
              <a:gd name="connsiteY0" fmla="*/ 337608 h 2025610"/>
              <a:gd name="connsiteX1" fmla="*/ 337608 w 3376017"/>
              <a:gd name="connsiteY1" fmla="*/ 0 h 2025610"/>
              <a:gd name="connsiteX2" fmla="*/ 3038409 w 3376017"/>
              <a:gd name="connsiteY2" fmla="*/ 0 h 2025610"/>
              <a:gd name="connsiteX3" fmla="*/ 3376017 w 3376017"/>
              <a:gd name="connsiteY3" fmla="*/ 337608 h 2025610"/>
              <a:gd name="connsiteX4" fmla="*/ 3376017 w 3376017"/>
              <a:gd name="connsiteY4" fmla="*/ 1688002 h 2025610"/>
              <a:gd name="connsiteX5" fmla="*/ 3038409 w 3376017"/>
              <a:gd name="connsiteY5" fmla="*/ 2025610 h 2025610"/>
              <a:gd name="connsiteX6" fmla="*/ 337608 w 3376017"/>
              <a:gd name="connsiteY6" fmla="*/ 2025610 h 2025610"/>
              <a:gd name="connsiteX7" fmla="*/ 0 w 3376017"/>
              <a:gd name="connsiteY7" fmla="*/ 1688002 h 2025610"/>
              <a:gd name="connsiteX8" fmla="*/ 0 w 3376017"/>
              <a:gd name="connsiteY8" fmla="*/ 337608 h 202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6017" h="2025610">
                <a:moveTo>
                  <a:pt x="0" y="337608"/>
                </a:moveTo>
                <a:cubicBezTo>
                  <a:pt x="0" y="151152"/>
                  <a:pt x="151152" y="0"/>
                  <a:pt x="337608" y="0"/>
                </a:cubicBezTo>
                <a:lnTo>
                  <a:pt x="3038409" y="0"/>
                </a:lnTo>
                <a:cubicBezTo>
                  <a:pt x="3224865" y="0"/>
                  <a:pt x="3376017" y="151152"/>
                  <a:pt x="3376017" y="337608"/>
                </a:cubicBezTo>
                <a:lnTo>
                  <a:pt x="3376017" y="1688002"/>
                </a:lnTo>
                <a:cubicBezTo>
                  <a:pt x="3376017" y="1874458"/>
                  <a:pt x="3224865" y="2025610"/>
                  <a:pt x="3038409" y="2025610"/>
                </a:cubicBezTo>
                <a:lnTo>
                  <a:pt x="337608" y="2025610"/>
                </a:lnTo>
                <a:cubicBezTo>
                  <a:pt x="151152" y="2025610"/>
                  <a:pt x="0" y="1874458"/>
                  <a:pt x="0" y="1688002"/>
                </a:cubicBezTo>
                <a:lnTo>
                  <a:pt x="0" y="337608"/>
                </a:lnTo>
                <a:close/>
              </a:path>
            </a:pathLst>
          </a:custGeom>
        </p:spPr>
        <p:style>
          <a:lnRef idx="2">
            <a:schemeClr val="lt1">
              <a:hueOff val="0"/>
              <a:satOff val="0"/>
              <a:lumOff val="0"/>
              <a:alphaOff val="0"/>
            </a:schemeClr>
          </a:lnRef>
          <a:fillRef idx="1">
            <a:schemeClr val="accent5">
              <a:hueOff val="709040"/>
              <a:satOff val="-7964"/>
              <a:lumOff val="-1699"/>
              <a:alphaOff val="0"/>
            </a:schemeClr>
          </a:fillRef>
          <a:effectRef idx="0">
            <a:schemeClr val="accent5">
              <a:hueOff val="709040"/>
              <a:satOff val="-7964"/>
              <a:lumOff val="-1699"/>
              <a:alphaOff val="0"/>
            </a:schemeClr>
          </a:effectRef>
          <a:fontRef idx="minor">
            <a:schemeClr val="lt1"/>
          </a:fontRef>
        </p:style>
        <p:txBody>
          <a:bodyPr spcFirstLastPara="0" vert="horz" wrap="square" lIns="178892" tIns="178892" rIns="178892" bIns="178892" numCol="1" spcCol="1270" anchor="ctr" anchorCtr="0">
            <a:noAutofit/>
          </a:bodyPr>
          <a:lstStyle/>
          <a:p>
            <a:pPr lvl="0" algn="ctr" defTabSz="933450">
              <a:lnSpc>
                <a:spcPct val="90000"/>
              </a:lnSpc>
              <a:spcBef>
                <a:spcPct val="0"/>
              </a:spcBef>
              <a:spcAft>
                <a:spcPct val="35000"/>
              </a:spcAft>
            </a:pPr>
            <a:r>
              <a:rPr lang="fr-BE" sz="2100" kern="1200" dirty="0">
                <a:latin typeface="Arial" panose="020B0604020202020204" pitchFamily="34" charset="0"/>
                <a:cs typeface="Arial" panose="020B0604020202020204" pitchFamily="34" charset="0"/>
              </a:rPr>
              <a:t>Améliorer le sentiment d’efficacité personnelle (développement de nouvelles stratégies)</a:t>
            </a:r>
            <a:endParaRPr lang="en-US" sz="2100" kern="1200" dirty="0">
              <a:latin typeface="Arial" panose="020B0604020202020204" pitchFamily="34" charset="0"/>
              <a:cs typeface="Arial" panose="020B0604020202020204" pitchFamily="34" charset="0"/>
            </a:endParaRPr>
          </a:p>
        </p:txBody>
      </p:sp>
      <p:sp>
        <p:nvSpPr>
          <p:cNvPr id="7" name="Freeform 6"/>
          <p:cNvSpPr/>
          <p:nvPr/>
        </p:nvSpPr>
        <p:spPr>
          <a:xfrm>
            <a:off x="2551181" y="4195287"/>
            <a:ext cx="3376017" cy="2025610"/>
          </a:xfrm>
          <a:custGeom>
            <a:avLst/>
            <a:gdLst>
              <a:gd name="connsiteX0" fmla="*/ 0 w 3376017"/>
              <a:gd name="connsiteY0" fmla="*/ 337608 h 2025610"/>
              <a:gd name="connsiteX1" fmla="*/ 337608 w 3376017"/>
              <a:gd name="connsiteY1" fmla="*/ 0 h 2025610"/>
              <a:gd name="connsiteX2" fmla="*/ 3038409 w 3376017"/>
              <a:gd name="connsiteY2" fmla="*/ 0 h 2025610"/>
              <a:gd name="connsiteX3" fmla="*/ 3376017 w 3376017"/>
              <a:gd name="connsiteY3" fmla="*/ 337608 h 2025610"/>
              <a:gd name="connsiteX4" fmla="*/ 3376017 w 3376017"/>
              <a:gd name="connsiteY4" fmla="*/ 1688002 h 2025610"/>
              <a:gd name="connsiteX5" fmla="*/ 3038409 w 3376017"/>
              <a:gd name="connsiteY5" fmla="*/ 2025610 h 2025610"/>
              <a:gd name="connsiteX6" fmla="*/ 337608 w 3376017"/>
              <a:gd name="connsiteY6" fmla="*/ 2025610 h 2025610"/>
              <a:gd name="connsiteX7" fmla="*/ 0 w 3376017"/>
              <a:gd name="connsiteY7" fmla="*/ 1688002 h 2025610"/>
              <a:gd name="connsiteX8" fmla="*/ 0 w 3376017"/>
              <a:gd name="connsiteY8" fmla="*/ 337608 h 202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6017" h="2025610">
                <a:moveTo>
                  <a:pt x="0" y="337608"/>
                </a:moveTo>
                <a:cubicBezTo>
                  <a:pt x="0" y="151152"/>
                  <a:pt x="151152" y="0"/>
                  <a:pt x="337608" y="0"/>
                </a:cubicBezTo>
                <a:lnTo>
                  <a:pt x="3038409" y="0"/>
                </a:lnTo>
                <a:cubicBezTo>
                  <a:pt x="3224865" y="0"/>
                  <a:pt x="3376017" y="151152"/>
                  <a:pt x="3376017" y="337608"/>
                </a:cubicBezTo>
                <a:lnTo>
                  <a:pt x="3376017" y="1688002"/>
                </a:lnTo>
                <a:cubicBezTo>
                  <a:pt x="3376017" y="1874458"/>
                  <a:pt x="3224865" y="2025610"/>
                  <a:pt x="3038409" y="2025610"/>
                </a:cubicBezTo>
                <a:lnTo>
                  <a:pt x="337608" y="2025610"/>
                </a:lnTo>
                <a:cubicBezTo>
                  <a:pt x="151152" y="2025610"/>
                  <a:pt x="0" y="1874458"/>
                  <a:pt x="0" y="1688002"/>
                </a:cubicBezTo>
                <a:lnTo>
                  <a:pt x="0" y="337608"/>
                </a:lnTo>
                <a:close/>
              </a:path>
            </a:pathLst>
          </a:custGeom>
        </p:spPr>
        <p:style>
          <a:lnRef idx="2">
            <a:schemeClr val="lt1">
              <a:hueOff val="0"/>
              <a:satOff val="0"/>
              <a:lumOff val="0"/>
              <a:alphaOff val="0"/>
            </a:schemeClr>
          </a:lnRef>
          <a:fillRef idx="1">
            <a:schemeClr val="accent5">
              <a:hueOff val="1418080"/>
              <a:satOff val="-15927"/>
              <a:lumOff val="-3399"/>
              <a:alphaOff val="0"/>
            </a:schemeClr>
          </a:fillRef>
          <a:effectRef idx="0">
            <a:schemeClr val="accent5">
              <a:hueOff val="1418080"/>
              <a:satOff val="-15927"/>
              <a:lumOff val="-3399"/>
              <a:alphaOff val="0"/>
            </a:schemeClr>
          </a:effectRef>
          <a:fontRef idx="minor">
            <a:schemeClr val="lt1"/>
          </a:fontRef>
        </p:style>
        <p:txBody>
          <a:bodyPr spcFirstLastPara="0" vert="horz" wrap="square" lIns="178892" tIns="178892" rIns="178892" bIns="178892" numCol="1" spcCol="1270" anchor="ctr" anchorCtr="0">
            <a:noAutofit/>
          </a:bodyPr>
          <a:lstStyle/>
          <a:p>
            <a:pPr lvl="0" algn="ctr" defTabSz="933450">
              <a:lnSpc>
                <a:spcPct val="90000"/>
              </a:lnSpc>
              <a:spcBef>
                <a:spcPct val="0"/>
              </a:spcBef>
              <a:spcAft>
                <a:spcPct val="35000"/>
              </a:spcAft>
            </a:pPr>
            <a:r>
              <a:rPr lang="fr-BE" sz="2100" kern="1200" dirty="0">
                <a:latin typeface="Arial" panose="020B0604020202020204" pitchFamily="34" charset="0"/>
                <a:cs typeface="Arial" panose="020B0604020202020204" pitchFamily="34" charset="0"/>
              </a:rPr>
              <a:t>Travail collaboratif avec le patient, à son rythme </a:t>
            </a:r>
            <a:endParaRPr lang="en-US" sz="2100" kern="1200" dirty="0">
              <a:latin typeface="Arial" panose="020B0604020202020204" pitchFamily="34" charset="0"/>
              <a:cs typeface="Arial" panose="020B0604020202020204" pitchFamily="34" charset="0"/>
            </a:endParaRPr>
          </a:p>
        </p:txBody>
      </p:sp>
      <p:sp>
        <p:nvSpPr>
          <p:cNvPr id="8" name="Freeform 7"/>
          <p:cNvSpPr/>
          <p:nvPr/>
        </p:nvSpPr>
        <p:spPr>
          <a:xfrm>
            <a:off x="6264801" y="4195287"/>
            <a:ext cx="3376017" cy="2025610"/>
          </a:xfrm>
          <a:custGeom>
            <a:avLst/>
            <a:gdLst>
              <a:gd name="connsiteX0" fmla="*/ 0 w 3376017"/>
              <a:gd name="connsiteY0" fmla="*/ 337608 h 2025610"/>
              <a:gd name="connsiteX1" fmla="*/ 337608 w 3376017"/>
              <a:gd name="connsiteY1" fmla="*/ 0 h 2025610"/>
              <a:gd name="connsiteX2" fmla="*/ 3038409 w 3376017"/>
              <a:gd name="connsiteY2" fmla="*/ 0 h 2025610"/>
              <a:gd name="connsiteX3" fmla="*/ 3376017 w 3376017"/>
              <a:gd name="connsiteY3" fmla="*/ 337608 h 2025610"/>
              <a:gd name="connsiteX4" fmla="*/ 3376017 w 3376017"/>
              <a:gd name="connsiteY4" fmla="*/ 1688002 h 2025610"/>
              <a:gd name="connsiteX5" fmla="*/ 3038409 w 3376017"/>
              <a:gd name="connsiteY5" fmla="*/ 2025610 h 2025610"/>
              <a:gd name="connsiteX6" fmla="*/ 337608 w 3376017"/>
              <a:gd name="connsiteY6" fmla="*/ 2025610 h 2025610"/>
              <a:gd name="connsiteX7" fmla="*/ 0 w 3376017"/>
              <a:gd name="connsiteY7" fmla="*/ 1688002 h 2025610"/>
              <a:gd name="connsiteX8" fmla="*/ 0 w 3376017"/>
              <a:gd name="connsiteY8" fmla="*/ 337608 h 202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6017" h="2025610">
                <a:moveTo>
                  <a:pt x="0" y="337608"/>
                </a:moveTo>
                <a:cubicBezTo>
                  <a:pt x="0" y="151152"/>
                  <a:pt x="151152" y="0"/>
                  <a:pt x="337608" y="0"/>
                </a:cubicBezTo>
                <a:lnTo>
                  <a:pt x="3038409" y="0"/>
                </a:lnTo>
                <a:cubicBezTo>
                  <a:pt x="3224865" y="0"/>
                  <a:pt x="3376017" y="151152"/>
                  <a:pt x="3376017" y="337608"/>
                </a:cubicBezTo>
                <a:lnTo>
                  <a:pt x="3376017" y="1688002"/>
                </a:lnTo>
                <a:cubicBezTo>
                  <a:pt x="3376017" y="1874458"/>
                  <a:pt x="3224865" y="2025610"/>
                  <a:pt x="3038409" y="2025610"/>
                </a:cubicBezTo>
                <a:lnTo>
                  <a:pt x="337608" y="2025610"/>
                </a:lnTo>
                <a:cubicBezTo>
                  <a:pt x="151152" y="2025610"/>
                  <a:pt x="0" y="1874458"/>
                  <a:pt x="0" y="1688002"/>
                </a:cubicBezTo>
                <a:lnTo>
                  <a:pt x="0" y="337608"/>
                </a:lnTo>
                <a:close/>
              </a:path>
            </a:pathLst>
          </a:custGeom>
        </p:spPr>
        <p:style>
          <a:lnRef idx="2">
            <a:schemeClr val="lt1">
              <a:hueOff val="0"/>
              <a:satOff val="0"/>
              <a:lumOff val="0"/>
              <a:alphaOff val="0"/>
            </a:schemeClr>
          </a:lnRef>
          <a:fillRef idx="1">
            <a:schemeClr val="accent5">
              <a:hueOff val="2127120"/>
              <a:satOff val="-23891"/>
              <a:lumOff val="-5098"/>
              <a:alphaOff val="0"/>
            </a:schemeClr>
          </a:fillRef>
          <a:effectRef idx="0">
            <a:schemeClr val="accent5">
              <a:hueOff val="2127120"/>
              <a:satOff val="-23891"/>
              <a:lumOff val="-5098"/>
              <a:alphaOff val="0"/>
            </a:schemeClr>
          </a:effectRef>
          <a:fontRef idx="minor">
            <a:schemeClr val="lt1"/>
          </a:fontRef>
        </p:style>
        <p:txBody>
          <a:bodyPr spcFirstLastPara="0" vert="horz" wrap="square" lIns="178892" tIns="178892" rIns="178892" bIns="178892" numCol="1" spcCol="1270" anchor="ctr" anchorCtr="0">
            <a:noAutofit/>
          </a:bodyPr>
          <a:lstStyle/>
          <a:p>
            <a:pPr lvl="0" algn="ctr" defTabSz="933450">
              <a:lnSpc>
                <a:spcPct val="90000"/>
              </a:lnSpc>
              <a:spcBef>
                <a:spcPct val="0"/>
              </a:spcBef>
              <a:spcAft>
                <a:spcPct val="35000"/>
              </a:spcAft>
            </a:pPr>
            <a:r>
              <a:rPr lang="fr-BE" sz="2100" kern="1200" dirty="0">
                <a:latin typeface="Arial" panose="020B0604020202020204" pitchFamily="34" charset="0"/>
                <a:cs typeface="Arial" panose="020B0604020202020204" pitchFamily="34" charset="0"/>
              </a:rPr>
              <a:t>Importance de la relation thérapeutique </a:t>
            </a:r>
            <a:endParaRPr lang="en-US" sz="2100" kern="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325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a:latin typeface="Arial" panose="020B0604020202020204" pitchFamily="34" charset="0"/>
                <a:cs typeface="Arial" panose="020B0604020202020204" pitchFamily="34" charset="0"/>
              </a:rPr>
              <a:t>Cas </a:t>
            </a:r>
            <a:r>
              <a:rPr lang="fr-BE" sz="4000" dirty="0">
                <a:latin typeface="Arial" panose="020B0604020202020204" pitchFamily="34" charset="0"/>
                <a:cs typeface="Arial" panose="020B0604020202020204" pitchFamily="34" charset="0"/>
              </a:rPr>
              <a:t>clinique</a:t>
            </a:r>
            <a:r>
              <a:rPr lang="fr-BE" dirty="0">
                <a:latin typeface="Arial" panose="020B0604020202020204" pitchFamily="34" charset="0"/>
                <a:cs typeface="Arial" panose="020B0604020202020204" pitchFamily="34" charset="0"/>
              </a:rPr>
              <a:t> I</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321268" y="1845734"/>
            <a:ext cx="7834411" cy="4023360"/>
          </a:xfrm>
        </p:spPr>
        <p:txBody>
          <a:bodyPr>
            <a:normAutofit/>
          </a:bodyPr>
          <a:lstStyle/>
          <a:p>
            <a:pPr algn="just"/>
            <a:r>
              <a:rPr lang="fr-BE" dirty="0">
                <a:latin typeface="Arial" panose="020B0604020202020204" pitchFamily="34" charset="0"/>
                <a:cs typeface="Arial" panose="020B0604020202020204" pitchFamily="34" charset="0"/>
              </a:rPr>
              <a:t>Bilan pré-Ecole du dos puis suivi 1x/mois pendant 10 mois </a:t>
            </a:r>
          </a:p>
          <a:p>
            <a:pPr algn="just"/>
            <a:r>
              <a:rPr lang="fr-BE" dirty="0">
                <a:latin typeface="Arial" panose="020B0604020202020204" pitchFamily="34" charset="0"/>
                <a:cs typeface="Arial" panose="020B0604020202020204" pitchFamily="34" charset="0"/>
              </a:rPr>
              <a:t>ATCD de dépression : suivi à l’extérieur par une psychologue </a:t>
            </a:r>
          </a:p>
          <a:p>
            <a:pPr algn="just"/>
            <a:r>
              <a:rPr lang="fr-BE" dirty="0">
                <a:latin typeface="Arial" panose="020B0604020202020204" pitchFamily="34" charset="0"/>
                <a:cs typeface="Arial" panose="020B0604020202020204" pitchFamily="34" charset="0"/>
              </a:rPr>
              <a:t>Non-acceptation de sa situation actuelle: attentes d’une résolution + « ma douleur doit partir pour que je puisse reprendre le travail »</a:t>
            </a:r>
          </a:p>
          <a:p>
            <a:pPr algn="just"/>
            <a:r>
              <a:rPr lang="fr-BE" dirty="0">
                <a:latin typeface="Arial" panose="020B0604020202020204" pitchFamily="34" charset="0"/>
                <a:cs typeface="Arial" panose="020B0604020202020204" pitchFamily="34" charset="0"/>
              </a:rPr>
              <a:t>Questionnement professionnel : qu’est ce que ma douleur me laisse faire VS qu’est ce que j’ai envie de faire </a:t>
            </a:r>
          </a:p>
          <a:p>
            <a:pPr algn="just"/>
            <a:r>
              <a:rPr lang="fr-BE" dirty="0">
                <a:latin typeface="Arial" panose="020B0604020202020204" pitchFamily="34" charset="0"/>
                <a:cs typeface="Arial" panose="020B0604020202020204" pitchFamily="34" charset="0"/>
              </a:rPr>
              <a:t>Arrêt de toute activité de loisir -&gt; « j’ai mal = je ne peux rien faire » alors que besoin de rester actif présent -&gt; insatisfaction ++</a:t>
            </a:r>
          </a:p>
          <a:p>
            <a:pPr algn="just"/>
            <a:r>
              <a:rPr lang="fr-BE" dirty="0">
                <a:latin typeface="Arial" panose="020B0604020202020204" pitchFamily="34" charset="0"/>
                <a:cs typeface="Arial" panose="020B0604020202020204" pitchFamily="34" charset="0"/>
              </a:rPr>
              <a:t>Colère: contre son sort + difficulté dans la mise de limites</a:t>
            </a:r>
          </a:p>
          <a:p>
            <a:endParaRPr lang="fr-BE" dirty="0"/>
          </a:p>
          <a:p>
            <a:endParaRPr lang="en-US" dirty="0"/>
          </a:p>
        </p:txBody>
      </p:sp>
      <p:pic>
        <p:nvPicPr>
          <p:cNvPr id="4" name="Picture 3"/>
          <p:cNvPicPr>
            <a:picLocks noChangeAspect="1"/>
          </p:cNvPicPr>
          <p:nvPr/>
        </p:nvPicPr>
        <p:blipFill rotWithShape="1">
          <a:blip r:embed="rId2"/>
          <a:srcRect l="18386" r="22586"/>
          <a:stretch/>
        </p:blipFill>
        <p:spPr>
          <a:xfrm>
            <a:off x="501161" y="2101362"/>
            <a:ext cx="2145323" cy="3634398"/>
          </a:xfrm>
          <a:prstGeom prst="rect">
            <a:avLst/>
          </a:prstGeom>
        </p:spPr>
      </p:pic>
    </p:spTree>
    <p:extLst>
      <p:ext uri="{BB962C8B-B14F-4D97-AF65-F5344CB8AC3E}">
        <p14:creationId xmlns:p14="http://schemas.microsoft.com/office/powerpoint/2010/main" val="363319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Cas clinique II</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26486" y="1806963"/>
            <a:ext cx="5502909" cy="4575175"/>
          </a:xfrm>
        </p:spPr>
        <p:txBody>
          <a:bodyPr>
            <a:normAutofit fontScale="92500" lnSpcReduction="10000"/>
          </a:bodyPr>
          <a:lstStyle/>
          <a:p>
            <a:r>
              <a:rPr lang="fr-BE" dirty="0">
                <a:latin typeface="Arial" panose="020B0604020202020204" pitchFamily="34" charset="0"/>
                <a:cs typeface="Arial" panose="020B0604020202020204" pitchFamily="34" charset="0"/>
              </a:rPr>
              <a:t>Bilan pré-école du dos + </a:t>
            </a:r>
            <a:r>
              <a:rPr lang="fr-BE">
                <a:latin typeface="Arial" panose="020B0604020202020204" pitchFamily="34" charset="0"/>
                <a:cs typeface="Arial" panose="020B0604020202020204" pitchFamily="34" charset="0"/>
              </a:rPr>
              <a:t>suivi 1x/mois durant </a:t>
            </a:r>
            <a:r>
              <a:rPr lang="fr-BE" dirty="0">
                <a:latin typeface="Arial" panose="020B0604020202020204" pitchFamily="34" charset="0"/>
                <a:cs typeface="Arial" panose="020B0604020202020204" pitchFamily="34" charset="0"/>
              </a:rPr>
              <a:t>5 mois en parallèle avec programme Ecole du dos </a:t>
            </a:r>
          </a:p>
          <a:p>
            <a:endParaRPr lang="fr-BE"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Travail de liens afin d’élargir sa compréhension de sa problématique: mise en évidence d’une histoire familiale difficile → travail psychothérapeutique en externe </a:t>
            </a:r>
          </a:p>
          <a:p>
            <a:endParaRPr lang="fr-BE" dirty="0">
              <a:latin typeface="Arial" panose="020B0604020202020204" pitchFamily="34" charset="0"/>
              <a:cs typeface="Arial" panose="020B0604020202020204" pitchFamily="34" charset="0"/>
            </a:endParaRPr>
          </a:p>
          <a:p>
            <a:r>
              <a:rPr lang="fr-BE" dirty="0">
                <a:latin typeface="Arial" panose="020B0604020202020204" pitchFamily="34" charset="0"/>
                <a:cs typeface="Arial" panose="020B0604020202020204" pitchFamily="34" charset="0"/>
              </a:rPr>
              <a:t>Début de travail sur la </a:t>
            </a:r>
            <a:r>
              <a:rPr lang="fr-BE" dirty="0" err="1">
                <a:latin typeface="Arial" panose="020B0604020202020204" pitchFamily="34" charset="0"/>
                <a:cs typeface="Arial" panose="020B0604020202020204" pitchFamily="34" charset="0"/>
              </a:rPr>
              <a:t>kinésiophobie</a:t>
            </a:r>
            <a:r>
              <a:rPr lang="fr-BE" dirty="0">
                <a:latin typeface="Arial" panose="020B0604020202020204" pitchFamily="34" charset="0"/>
                <a:cs typeface="Arial" panose="020B0604020202020204" pitchFamily="34" charset="0"/>
              </a:rPr>
              <a:t>: </a:t>
            </a:r>
          </a:p>
          <a:p>
            <a:pPr lvl="1"/>
            <a:r>
              <a:rPr lang="fr-BE" dirty="0">
                <a:latin typeface="Arial" panose="020B0604020202020204" pitchFamily="34" charset="0"/>
                <a:cs typeface="Arial" panose="020B0604020202020204" pitchFamily="34" charset="0"/>
              </a:rPr>
              <a:t>Focus sur cognitions limitantes « si je marche, je vais avoir mal et je ne pourrai plus rien faire » </a:t>
            </a:r>
          </a:p>
          <a:p>
            <a:pPr lvl="1"/>
            <a:r>
              <a:rPr lang="fr-BE" dirty="0">
                <a:latin typeface="Arial" panose="020B0604020202020204" pitchFamily="34" charset="0"/>
                <a:cs typeface="Arial" panose="020B0604020202020204" pitchFamily="34" charset="0"/>
              </a:rPr>
              <a:t>Travail sur l’autonomisation de la patiente (dépendance auprès de ses proches)</a:t>
            </a:r>
          </a:p>
          <a:p>
            <a:pPr lvl="1"/>
            <a:r>
              <a:rPr lang="fr-BE" dirty="0">
                <a:latin typeface="Arial" panose="020B0604020202020204" pitchFamily="34" charset="0"/>
                <a:cs typeface="Arial" panose="020B0604020202020204" pitchFamily="34" charset="0"/>
              </a:rPr>
              <a:t>Exposition progressive à des activités anticipées négativement </a:t>
            </a:r>
          </a:p>
          <a:p>
            <a:endParaRPr lang="fr-BE" dirty="0">
              <a:latin typeface="Arial" panose="020B0604020202020204" pitchFamily="34" charset="0"/>
              <a:cs typeface="Arial" panose="020B0604020202020204" pitchFamily="34" charset="0"/>
            </a:endParaRPr>
          </a:p>
          <a:p>
            <a:endParaRPr lang="fr-BE"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708137" y="2192694"/>
            <a:ext cx="2133785" cy="3427750"/>
          </a:xfrm>
          <a:prstGeom prst="rect">
            <a:avLst/>
          </a:prstGeom>
        </p:spPr>
      </p:pic>
      <p:pic>
        <p:nvPicPr>
          <p:cNvPr id="4" name="Picture 3"/>
          <p:cNvPicPr>
            <a:picLocks noChangeAspect="1"/>
          </p:cNvPicPr>
          <p:nvPr/>
        </p:nvPicPr>
        <p:blipFill>
          <a:blip r:embed="rId3"/>
          <a:stretch>
            <a:fillRect/>
          </a:stretch>
        </p:blipFill>
        <p:spPr>
          <a:xfrm>
            <a:off x="8929395" y="2409164"/>
            <a:ext cx="2722983" cy="1816637"/>
          </a:xfrm>
          <a:prstGeom prst="rect">
            <a:avLst/>
          </a:prstGeom>
        </p:spPr>
      </p:pic>
    </p:spTree>
    <p:extLst>
      <p:ext uri="{BB962C8B-B14F-4D97-AF65-F5344CB8AC3E}">
        <p14:creationId xmlns:p14="http://schemas.microsoft.com/office/powerpoint/2010/main" val="315630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Trajet de soins école du dos </a:t>
            </a:r>
            <a:endParaRPr lang="en-US" sz="4000" dirty="0">
              <a:latin typeface="Arial" panose="020B0604020202020204" pitchFamily="34" charset="0"/>
              <a:cs typeface="Arial" panose="020B0604020202020204" pitchFamily="34" charset="0"/>
            </a:endParaRPr>
          </a:p>
        </p:txBody>
      </p:sp>
      <p:grpSp>
        <p:nvGrpSpPr>
          <p:cNvPr id="26" name="Group 25"/>
          <p:cNvGrpSpPr/>
          <p:nvPr/>
        </p:nvGrpSpPr>
        <p:grpSpPr>
          <a:xfrm>
            <a:off x="161240" y="2129090"/>
            <a:ext cx="4512843" cy="2876527"/>
            <a:chOff x="3504587" y="2380264"/>
            <a:chExt cx="4073757" cy="2236224"/>
          </a:xfrm>
        </p:grpSpPr>
        <p:grpSp>
          <p:nvGrpSpPr>
            <p:cNvPr id="7" name="Group 6">
              <a:extLst>
                <a:ext uri="{FF2B5EF4-FFF2-40B4-BE49-F238E27FC236}">
                  <a16:creationId xmlns:a16="http://schemas.microsoft.com/office/drawing/2014/main" id="{5A42D5ED-FA7D-09B2-DFBB-E555534D01F4}"/>
                </a:ext>
              </a:extLst>
            </p:cNvPr>
            <p:cNvGrpSpPr/>
            <p:nvPr/>
          </p:nvGrpSpPr>
          <p:grpSpPr>
            <a:xfrm>
              <a:off x="3504587" y="2380264"/>
              <a:ext cx="4073757" cy="2236224"/>
              <a:chOff x="370747" y="2501076"/>
              <a:chExt cx="4073757" cy="2236224"/>
            </a:xfrm>
          </p:grpSpPr>
          <p:sp>
            <p:nvSpPr>
              <p:cNvPr id="9" name="TextBox 3">
                <a:extLst>
                  <a:ext uri="{FF2B5EF4-FFF2-40B4-BE49-F238E27FC236}">
                    <a16:creationId xmlns:a16="http://schemas.microsoft.com/office/drawing/2014/main" id="{00186C39-D53C-13B5-D861-34C2652FD0D7}"/>
                  </a:ext>
                </a:extLst>
              </p:cNvPr>
              <p:cNvSpPr txBox="1"/>
              <p:nvPr/>
            </p:nvSpPr>
            <p:spPr>
              <a:xfrm>
                <a:off x="403739" y="4234840"/>
                <a:ext cx="1482165" cy="5024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Médecin généraliste</a:t>
                </a:r>
              </a:p>
            </p:txBody>
          </p:sp>
          <p:sp>
            <p:nvSpPr>
              <p:cNvPr id="10" name="TextBox 4">
                <a:extLst>
                  <a:ext uri="{FF2B5EF4-FFF2-40B4-BE49-F238E27FC236}">
                    <a16:creationId xmlns:a16="http://schemas.microsoft.com/office/drawing/2014/main" id="{6B810BAE-0B74-968A-7B02-44BC23BEFC7F}"/>
                  </a:ext>
                </a:extLst>
              </p:cNvPr>
              <p:cNvSpPr txBox="1"/>
              <p:nvPr/>
            </p:nvSpPr>
            <p:spPr>
              <a:xfrm>
                <a:off x="2611221" y="3116991"/>
                <a:ext cx="1833283" cy="9331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Médecine Physique et Réadaptation</a:t>
                </a:r>
              </a:p>
              <a:p>
                <a:pPr algn="ctr"/>
                <a:r>
                  <a:rPr lang="fr-BE" dirty="0">
                    <a:latin typeface="Arial" panose="020B0604020202020204" pitchFamily="34" charset="0"/>
                    <a:cs typeface="Arial" panose="020B0604020202020204" pitchFamily="34" charset="0"/>
                  </a:rPr>
                  <a:t>MPR</a:t>
                </a:r>
              </a:p>
            </p:txBody>
          </p:sp>
          <p:cxnSp>
            <p:nvCxnSpPr>
              <p:cNvPr id="14" name="Straight Arrow Connector 13">
                <a:extLst>
                  <a:ext uri="{FF2B5EF4-FFF2-40B4-BE49-F238E27FC236}">
                    <a16:creationId xmlns:a16="http://schemas.microsoft.com/office/drawing/2014/main" id="{75C50B9D-39C5-EA8A-F353-38D416E712B6}"/>
                  </a:ext>
                </a:extLst>
              </p:cNvPr>
              <p:cNvCxnSpPr/>
              <p:nvPr/>
            </p:nvCxnSpPr>
            <p:spPr>
              <a:xfrm flipV="1">
                <a:off x="1941560" y="3661010"/>
                <a:ext cx="841782" cy="76556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2" name="TextBox 24">
                <a:extLst>
                  <a:ext uri="{FF2B5EF4-FFF2-40B4-BE49-F238E27FC236}">
                    <a16:creationId xmlns:a16="http://schemas.microsoft.com/office/drawing/2014/main" id="{66744275-0858-B8DF-9B40-7FC301851E3A}"/>
                  </a:ext>
                </a:extLst>
              </p:cNvPr>
              <p:cNvSpPr txBox="1"/>
              <p:nvPr/>
            </p:nvSpPr>
            <p:spPr>
              <a:xfrm>
                <a:off x="370747" y="2501076"/>
                <a:ext cx="1482165" cy="5024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Médecin spécialiste</a:t>
                </a:r>
              </a:p>
            </p:txBody>
          </p:sp>
        </p:grpSp>
        <p:cxnSp>
          <p:nvCxnSpPr>
            <p:cNvPr id="23" name="Straight Arrow Connector 22">
              <a:extLst>
                <a:ext uri="{FF2B5EF4-FFF2-40B4-BE49-F238E27FC236}">
                  <a16:creationId xmlns:a16="http://schemas.microsoft.com/office/drawing/2014/main" id="{75C50B9D-39C5-EA8A-F353-38D416E712B6}"/>
                </a:ext>
              </a:extLst>
            </p:cNvPr>
            <p:cNvCxnSpPr/>
            <p:nvPr/>
          </p:nvCxnSpPr>
          <p:spPr>
            <a:xfrm>
              <a:off x="4886682" y="2730933"/>
              <a:ext cx="1038340" cy="67592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sp>
        <p:nvSpPr>
          <p:cNvPr id="11" name="TextBox 24">
            <a:extLst>
              <a:ext uri="{FF2B5EF4-FFF2-40B4-BE49-F238E27FC236}">
                <a16:creationId xmlns:a16="http://schemas.microsoft.com/office/drawing/2014/main" id="{66744275-0858-B8DF-9B40-7FC301851E3A}"/>
              </a:ext>
            </a:extLst>
          </p:cNvPr>
          <p:cNvSpPr txBox="1"/>
          <p:nvPr/>
        </p:nvSpPr>
        <p:spPr>
          <a:xfrm>
            <a:off x="136133" y="3244188"/>
            <a:ext cx="164191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Prise de RDV par le patient</a:t>
            </a:r>
          </a:p>
        </p:txBody>
      </p:sp>
      <p:cxnSp>
        <p:nvCxnSpPr>
          <p:cNvPr id="20" name="Straight Arrow Connector 19">
            <a:extLst>
              <a:ext uri="{FF2B5EF4-FFF2-40B4-BE49-F238E27FC236}">
                <a16:creationId xmlns:a16="http://schemas.microsoft.com/office/drawing/2014/main" id="{75C50B9D-39C5-EA8A-F353-38D416E712B6}"/>
              </a:ext>
            </a:extLst>
          </p:cNvPr>
          <p:cNvCxnSpPr/>
          <p:nvPr/>
        </p:nvCxnSpPr>
        <p:spPr>
          <a:xfrm flipV="1">
            <a:off x="1642447" y="3535387"/>
            <a:ext cx="1188116" cy="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2" name="TextBox 5">
            <a:extLst>
              <a:ext uri="{FF2B5EF4-FFF2-40B4-BE49-F238E27FC236}">
                <a16:creationId xmlns:a16="http://schemas.microsoft.com/office/drawing/2014/main" id="{CF44D1D1-C097-E0AC-A15D-94FC27D78547}"/>
              </a:ext>
            </a:extLst>
          </p:cNvPr>
          <p:cNvSpPr txBox="1"/>
          <p:nvPr/>
        </p:nvSpPr>
        <p:spPr>
          <a:xfrm>
            <a:off x="4991431" y="2109663"/>
            <a:ext cx="199435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Kinésithérapeute</a:t>
            </a:r>
          </a:p>
        </p:txBody>
      </p:sp>
      <p:sp>
        <p:nvSpPr>
          <p:cNvPr id="13" name="TextBox 6">
            <a:extLst>
              <a:ext uri="{FF2B5EF4-FFF2-40B4-BE49-F238E27FC236}">
                <a16:creationId xmlns:a16="http://schemas.microsoft.com/office/drawing/2014/main" id="{FE863F95-5149-647D-0EA8-58707D325DF2}"/>
              </a:ext>
            </a:extLst>
          </p:cNvPr>
          <p:cNvSpPr txBox="1"/>
          <p:nvPr/>
        </p:nvSpPr>
        <p:spPr>
          <a:xfrm>
            <a:off x="5251924" y="3271009"/>
            <a:ext cx="155888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Psychologue</a:t>
            </a:r>
          </a:p>
        </p:txBody>
      </p:sp>
      <p:sp>
        <p:nvSpPr>
          <p:cNvPr id="15" name="TextBox 14"/>
          <p:cNvSpPr txBox="1"/>
          <p:nvPr/>
        </p:nvSpPr>
        <p:spPr>
          <a:xfrm>
            <a:off x="5278417" y="4377566"/>
            <a:ext cx="1593936" cy="646331"/>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Inscription Ecole du dos </a:t>
            </a:r>
            <a:endParaRPr lang="en-US" dirty="0">
              <a:latin typeface="Arial" panose="020B060402020202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75C50B9D-39C5-EA8A-F353-38D416E712B6}"/>
              </a:ext>
            </a:extLst>
          </p:cNvPr>
          <p:cNvCxnSpPr/>
          <p:nvPr/>
        </p:nvCxnSpPr>
        <p:spPr>
          <a:xfrm flipV="1">
            <a:off x="4410859" y="2452255"/>
            <a:ext cx="677824" cy="877839"/>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9" name="Straight Arrow Connector 18">
            <a:extLst>
              <a:ext uri="{FF2B5EF4-FFF2-40B4-BE49-F238E27FC236}">
                <a16:creationId xmlns:a16="http://schemas.microsoft.com/office/drawing/2014/main" id="{75C50B9D-39C5-EA8A-F353-38D416E712B6}"/>
              </a:ext>
            </a:extLst>
          </p:cNvPr>
          <p:cNvCxnSpPr/>
          <p:nvPr/>
        </p:nvCxnSpPr>
        <p:spPr>
          <a:xfrm>
            <a:off x="4410511" y="3488020"/>
            <a:ext cx="841413"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4" name="Straight Arrow Connector 23">
            <a:extLst>
              <a:ext uri="{FF2B5EF4-FFF2-40B4-BE49-F238E27FC236}">
                <a16:creationId xmlns:a16="http://schemas.microsoft.com/office/drawing/2014/main" id="{75C50B9D-39C5-EA8A-F353-38D416E712B6}"/>
              </a:ext>
            </a:extLst>
          </p:cNvPr>
          <p:cNvCxnSpPr/>
          <p:nvPr/>
        </p:nvCxnSpPr>
        <p:spPr>
          <a:xfrm>
            <a:off x="4410859" y="3591833"/>
            <a:ext cx="929099" cy="78807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5" name="TextBox 24"/>
          <p:cNvSpPr txBox="1"/>
          <p:nvPr/>
        </p:nvSpPr>
        <p:spPr>
          <a:xfrm>
            <a:off x="8636943" y="4005450"/>
            <a:ext cx="1402678" cy="369332"/>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Cas I, II</a:t>
            </a:r>
            <a:endParaRPr lang="en-US" dirty="0">
              <a:latin typeface="Arial" panose="020B0604020202020204" pitchFamily="34" charset="0"/>
              <a:cs typeface="Arial" panose="020B0604020202020204" pitchFamily="34" charset="0"/>
            </a:endParaRPr>
          </a:p>
        </p:txBody>
      </p:sp>
      <p:pic>
        <p:nvPicPr>
          <p:cNvPr id="27" name="Picture 26"/>
          <p:cNvPicPr>
            <a:picLocks noChangeAspect="1"/>
          </p:cNvPicPr>
          <p:nvPr/>
        </p:nvPicPr>
        <p:blipFill>
          <a:blip r:embed="rId2"/>
          <a:stretch>
            <a:fillRect/>
          </a:stretch>
        </p:blipFill>
        <p:spPr>
          <a:xfrm>
            <a:off x="8388628" y="4339581"/>
            <a:ext cx="885420" cy="1499177"/>
          </a:xfrm>
          <a:prstGeom prst="rect">
            <a:avLst/>
          </a:prstGeom>
        </p:spPr>
      </p:pic>
      <p:sp>
        <p:nvSpPr>
          <p:cNvPr id="29" name="TextBox 28"/>
          <p:cNvSpPr txBox="1"/>
          <p:nvPr/>
        </p:nvSpPr>
        <p:spPr>
          <a:xfrm>
            <a:off x="10689964" y="4026277"/>
            <a:ext cx="1402678" cy="369332"/>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Cas III</a:t>
            </a:r>
            <a:endParaRPr lang="en-US" dirty="0">
              <a:latin typeface="Arial" panose="020B0604020202020204" pitchFamily="34" charset="0"/>
              <a:cs typeface="Arial" panose="020B0604020202020204" pitchFamily="34" charset="0"/>
            </a:endParaRPr>
          </a:p>
        </p:txBody>
      </p:sp>
      <p:sp>
        <p:nvSpPr>
          <p:cNvPr id="21" name="Plus 20"/>
          <p:cNvSpPr/>
          <p:nvPr/>
        </p:nvSpPr>
        <p:spPr>
          <a:xfrm>
            <a:off x="4553724" y="5380109"/>
            <a:ext cx="554986" cy="496991"/>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053818" y="5439159"/>
            <a:ext cx="2145323" cy="369332"/>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Brochure EDD</a:t>
            </a:r>
            <a:endParaRPr lang="en-US" dirty="0">
              <a:latin typeface="Arial" panose="020B0604020202020204" pitchFamily="34" charset="0"/>
              <a:cs typeface="Arial" panose="020B0604020202020204" pitchFamily="34" charset="0"/>
            </a:endParaRPr>
          </a:p>
        </p:txBody>
      </p:sp>
      <p:sp>
        <p:nvSpPr>
          <p:cNvPr id="32" name="TextBox 4">
            <a:extLst>
              <a:ext uri="{FF2B5EF4-FFF2-40B4-BE49-F238E27FC236}">
                <a16:creationId xmlns:a16="http://schemas.microsoft.com/office/drawing/2014/main" id="{6B810BAE-0B74-968A-7B02-44BC23BEFC7F}"/>
              </a:ext>
            </a:extLst>
          </p:cNvPr>
          <p:cNvSpPr txBox="1"/>
          <p:nvPr/>
        </p:nvSpPr>
        <p:spPr>
          <a:xfrm>
            <a:off x="7031264" y="2988095"/>
            <a:ext cx="1877877"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Consultation MPR + discussion interdisciplinaire</a:t>
            </a:r>
          </a:p>
        </p:txBody>
      </p:sp>
      <p:cxnSp>
        <p:nvCxnSpPr>
          <p:cNvPr id="33" name="Straight Arrow Connector 32">
            <a:extLst>
              <a:ext uri="{FF2B5EF4-FFF2-40B4-BE49-F238E27FC236}">
                <a16:creationId xmlns:a16="http://schemas.microsoft.com/office/drawing/2014/main" id="{75C50B9D-39C5-EA8A-F353-38D416E712B6}"/>
              </a:ext>
            </a:extLst>
          </p:cNvPr>
          <p:cNvCxnSpPr/>
          <p:nvPr/>
        </p:nvCxnSpPr>
        <p:spPr>
          <a:xfrm>
            <a:off x="6861816" y="2445004"/>
            <a:ext cx="567404" cy="60074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4" name="Straight Arrow Connector 33">
            <a:extLst>
              <a:ext uri="{FF2B5EF4-FFF2-40B4-BE49-F238E27FC236}">
                <a16:creationId xmlns:a16="http://schemas.microsoft.com/office/drawing/2014/main" id="{75C50B9D-39C5-EA8A-F353-38D416E712B6}"/>
              </a:ext>
            </a:extLst>
          </p:cNvPr>
          <p:cNvCxnSpPr/>
          <p:nvPr/>
        </p:nvCxnSpPr>
        <p:spPr>
          <a:xfrm>
            <a:off x="6724811" y="3449626"/>
            <a:ext cx="634351"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5" name="Straight Arrow Connector 34">
            <a:extLst>
              <a:ext uri="{FF2B5EF4-FFF2-40B4-BE49-F238E27FC236}">
                <a16:creationId xmlns:a16="http://schemas.microsoft.com/office/drawing/2014/main" id="{75C50B9D-39C5-EA8A-F353-38D416E712B6}"/>
              </a:ext>
            </a:extLst>
          </p:cNvPr>
          <p:cNvCxnSpPr/>
          <p:nvPr/>
        </p:nvCxnSpPr>
        <p:spPr>
          <a:xfrm flipV="1">
            <a:off x="6735685" y="3818958"/>
            <a:ext cx="2964312" cy="92584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7" name="Straight Arrow Connector 36">
            <a:extLst>
              <a:ext uri="{FF2B5EF4-FFF2-40B4-BE49-F238E27FC236}">
                <a16:creationId xmlns:a16="http://schemas.microsoft.com/office/drawing/2014/main" id="{75C50B9D-39C5-EA8A-F353-38D416E712B6}"/>
              </a:ext>
            </a:extLst>
          </p:cNvPr>
          <p:cNvCxnSpPr/>
          <p:nvPr/>
        </p:nvCxnSpPr>
        <p:spPr>
          <a:xfrm flipV="1">
            <a:off x="8465705" y="2352784"/>
            <a:ext cx="931413" cy="65725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39" name="TextBox 4">
            <a:extLst>
              <a:ext uri="{FF2B5EF4-FFF2-40B4-BE49-F238E27FC236}">
                <a16:creationId xmlns:a16="http://schemas.microsoft.com/office/drawing/2014/main" id="{6B810BAE-0B74-968A-7B02-44BC23BEFC7F}"/>
              </a:ext>
            </a:extLst>
          </p:cNvPr>
          <p:cNvSpPr txBox="1"/>
          <p:nvPr/>
        </p:nvSpPr>
        <p:spPr>
          <a:xfrm>
            <a:off x="9413919" y="2016626"/>
            <a:ext cx="2030882"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dirty="0">
                <a:latin typeface="Arial" panose="020B0604020202020204" pitchFamily="34" charset="0"/>
                <a:cs typeface="Arial" panose="020B0604020202020204" pitchFamily="34" charset="0"/>
              </a:rPr>
              <a:t>Autres approches</a:t>
            </a:r>
          </a:p>
        </p:txBody>
      </p:sp>
      <p:cxnSp>
        <p:nvCxnSpPr>
          <p:cNvPr id="40" name="Straight Arrow Connector 39">
            <a:extLst>
              <a:ext uri="{FF2B5EF4-FFF2-40B4-BE49-F238E27FC236}">
                <a16:creationId xmlns:a16="http://schemas.microsoft.com/office/drawing/2014/main" id="{75C50B9D-39C5-EA8A-F353-38D416E712B6}"/>
              </a:ext>
            </a:extLst>
          </p:cNvPr>
          <p:cNvCxnSpPr/>
          <p:nvPr/>
        </p:nvCxnSpPr>
        <p:spPr>
          <a:xfrm>
            <a:off x="8716820" y="3392060"/>
            <a:ext cx="983177" cy="251329"/>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46" name="TextBox 4">
            <a:extLst>
              <a:ext uri="{FF2B5EF4-FFF2-40B4-BE49-F238E27FC236}">
                <a16:creationId xmlns:a16="http://schemas.microsoft.com/office/drawing/2014/main" id="{6B810BAE-0B74-968A-7B02-44BC23BEFC7F}"/>
              </a:ext>
            </a:extLst>
          </p:cNvPr>
          <p:cNvSpPr txBox="1"/>
          <p:nvPr/>
        </p:nvSpPr>
        <p:spPr>
          <a:xfrm>
            <a:off x="9614418" y="3324472"/>
            <a:ext cx="2266568"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BE" sz="2400" b="1" dirty="0">
                <a:latin typeface="Arial" panose="020B0604020202020204" pitchFamily="34" charset="0"/>
                <a:cs typeface="Arial" panose="020B0604020202020204" pitchFamily="34" charset="0"/>
              </a:rPr>
              <a:t>Ecole du dos </a:t>
            </a:r>
          </a:p>
          <a:p>
            <a:pPr algn="ctr"/>
            <a:r>
              <a:rPr lang="fr-BE" dirty="0">
                <a:latin typeface="Arial" panose="020B0604020202020204" pitchFamily="34" charset="0"/>
                <a:cs typeface="Arial" panose="020B0604020202020204" pitchFamily="34" charset="0"/>
              </a:rPr>
              <a:t>(prescription) </a:t>
            </a:r>
          </a:p>
        </p:txBody>
      </p:sp>
      <p:cxnSp>
        <p:nvCxnSpPr>
          <p:cNvPr id="49" name="Straight Arrow Connector 48">
            <a:extLst>
              <a:ext uri="{FF2B5EF4-FFF2-40B4-BE49-F238E27FC236}">
                <a16:creationId xmlns:a16="http://schemas.microsoft.com/office/drawing/2014/main" id="{75C50B9D-39C5-EA8A-F353-38D416E712B6}"/>
              </a:ext>
            </a:extLst>
          </p:cNvPr>
          <p:cNvCxnSpPr/>
          <p:nvPr/>
        </p:nvCxnSpPr>
        <p:spPr>
          <a:xfrm flipV="1">
            <a:off x="8768568" y="2472514"/>
            <a:ext cx="931413" cy="65725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pic>
        <p:nvPicPr>
          <p:cNvPr id="36" name="Picture 35"/>
          <p:cNvPicPr>
            <a:picLocks noChangeAspect="1"/>
          </p:cNvPicPr>
          <p:nvPr/>
        </p:nvPicPr>
        <p:blipFill>
          <a:blip r:embed="rId3"/>
          <a:stretch>
            <a:fillRect/>
          </a:stretch>
        </p:blipFill>
        <p:spPr>
          <a:xfrm>
            <a:off x="9273930" y="4340023"/>
            <a:ext cx="1069915" cy="1718730"/>
          </a:xfrm>
          <a:prstGeom prst="rect">
            <a:avLst/>
          </a:prstGeom>
        </p:spPr>
      </p:pic>
      <p:pic>
        <p:nvPicPr>
          <p:cNvPr id="38" name="Content Placeholder 4"/>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15161" b="10148"/>
          <a:stretch/>
        </p:blipFill>
        <p:spPr>
          <a:xfrm>
            <a:off x="10716387" y="4404049"/>
            <a:ext cx="1264839" cy="1679510"/>
          </a:xfrm>
        </p:spPr>
      </p:pic>
    </p:spTree>
    <p:extLst>
      <p:ext uri="{BB962C8B-B14F-4D97-AF65-F5344CB8AC3E}">
        <p14:creationId xmlns:p14="http://schemas.microsoft.com/office/powerpoint/2010/main" val="185137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25" grpId="0"/>
      <p:bldP spid="29" grpId="0"/>
      <p:bldP spid="21" grpId="0" animBg="1"/>
      <p:bldP spid="31" grpId="0"/>
      <p:bldP spid="32" grpId="0"/>
      <p:bldP spid="39" grpId="0"/>
      <p:bldP spid="4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L’Ecole du dos </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701956" y="2883159"/>
            <a:ext cx="3237722" cy="2192694"/>
          </a:xfrm>
        </p:spPr>
        <p:txBody>
          <a:bodyPr>
            <a:normAutofit/>
          </a:bodyPr>
          <a:lstStyle/>
          <a:p>
            <a:pPr algn="just"/>
            <a:endParaRPr lang="fr-FR" sz="2000" dirty="0">
              <a:latin typeface="Arial" panose="020B0604020202020204" pitchFamily="34" charset="0"/>
              <a:cs typeface="Arial" panose="020B0604020202020204" pitchFamily="34" charset="0"/>
            </a:endParaRPr>
          </a:p>
          <a:p>
            <a:pPr algn="just"/>
            <a:r>
              <a:rPr lang="fr-FR" sz="2000" dirty="0">
                <a:latin typeface="Arial" panose="020B0604020202020204" pitchFamily="34" charset="0"/>
                <a:cs typeface="Arial" panose="020B0604020202020204" pitchFamily="34" charset="0"/>
              </a:rPr>
              <a:t>36 séances durant 4 à 5 mois </a:t>
            </a:r>
          </a:p>
          <a:p>
            <a:pPr algn="just"/>
            <a:r>
              <a:rPr lang="fr-FR" sz="2000" dirty="0">
                <a:latin typeface="Arial" panose="020B0604020202020204" pitchFamily="34" charset="0"/>
                <a:cs typeface="Arial" panose="020B0604020202020204" pitchFamily="34" charset="0"/>
              </a:rPr>
              <a:t>2 jours par semaine, 2h</a:t>
            </a:r>
          </a:p>
        </p:txBody>
      </p:sp>
      <p:sp>
        <p:nvSpPr>
          <p:cNvPr id="5" name="TextBox 4"/>
          <p:cNvSpPr txBox="1"/>
          <p:nvPr/>
        </p:nvSpPr>
        <p:spPr>
          <a:xfrm>
            <a:off x="1300426" y="2043317"/>
            <a:ext cx="5103845" cy="1754326"/>
          </a:xfrm>
          <a:prstGeom prst="rect">
            <a:avLst/>
          </a:prstGeom>
          <a:noFill/>
        </p:spPr>
        <p:txBody>
          <a:bodyPr wrap="square" rtlCol="0">
            <a:spAutoFit/>
          </a:bodyPr>
          <a:lstStyle/>
          <a:p>
            <a:pPr algn="just"/>
            <a:r>
              <a:rPr lang="fr-BE" dirty="0">
                <a:latin typeface="Arial" panose="020B0604020202020204" pitchFamily="34" charset="0"/>
                <a:cs typeface="Arial" panose="020B0604020202020204" pitchFamily="34" charset="0"/>
              </a:rPr>
              <a:t>Un programme de rééducation des douleurs vertébrales. L’objectif est d’outiller la personne afin qu’elle puisse être actrice dans son parcours, la gestion de sa problématique et retrouver, par elle-même, un meilleur équilibre au quotidien. </a:t>
            </a:r>
            <a:endParaRPr lang="en-US" dirty="0">
              <a:latin typeface="Arial" panose="020B0604020202020204" pitchFamily="34" charset="0"/>
              <a:cs typeface="Arial" panose="020B0604020202020204" pitchFamily="34" charset="0"/>
            </a:endParaRPr>
          </a:p>
        </p:txBody>
      </p:sp>
      <p:graphicFrame>
        <p:nvGraphicFramePr>
          <p:cNvPr id="6" name="Diagram 5"/>
          <p:cNvGraphicFramePr/>
          <p:nvPr>
            <p:extLst>
              <p:ext uri="{D42A27DB-BD31-4B8C-83A1-F6EECF244321}">
                <p14:modId xmlns:p14="http://schemas.microsoft.com/office/powerpoint/2010/main" val="330224033"/>
              </p:ext>
            </p:extLst>
          </p:nvPr>
        </p:nvGraphicFramePr>
        <p:xfrm>
          <a:off x="1097280" y="3433665"/>
          <a:ext cx="5703078" cy="3292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Straight Connector 7"/>
          <p:cNvCxnSpPr/>
          <p:nvPr/>
        </p:nvCxnSpPr>
        <p:spPr>
          <a:xfrm>
            <a:off x="7305869" y="2118049"/>
            <a:ext cx="0" cy="3722914"/>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66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Graphic spid="6"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Structure de l’école du dos: sessions théoriques + sessions pratiques </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97280" y="1845734"/>
            <a:ext cx="5835365" cy="4023360"/>
          </a:xfrm>
        </p:spPr>
        <p:txBody>
          <a:bodyPr>
            <a:normAutofit fontScale="92500" lnSpcReduction="10000"/>
          </a:bodyPr>
          <a:lstStyle/>
          <a:p>
            <a:pPr algn="just"/>
            <a:r>
              <a:rPr lang="fr-BE" sz="2100" dirty="0">
                <a:latin typeface="Arial" panose="020B0604020202020204" pitchFamily="34" charset="0"/>
                <a:cs typeface="Arial" panose="020B0604020202020204" pitchFamily="34" charset="0"/>
              </a:rPr>
              <a:t>Sessions théoriques : </a:t>
            </a:r>
          </a:p>
          <a:p>
            <a:pPr algn="just"/>
            <a:endParaRPr lang="fr-BE" sz="2100" dirty="0">
              <a:latin typeface="Arial" panose="020B0604020202020204" pitchFamily="34" charset="0"/>
              <a:cs typeface="Arial" panose="020B0604020202020204" pitchFamily="34" charset="0"/>
            </a:endParaRPr>
          </a:p>
          <a:p>
            <a:pPr lvl="1" algn="just">
              <a:lnSpc>
                <a:spcPct val="100000"/>
              </a:lnSpc>
              <a:spcBef>
                <a:spcPts val="0"/>
              </a:spcBef>
              <a:spcAft>
                <a:spcPts val="0"/>
              </a:spcAft>
              <a:buFontTx/>
              <a:buChar char="-"/>
            </a:pPr>
            <a:r>
              <a:rPr lang="fr-BE" sz="2100" dirty="0">
                <a:latin typeface="Arial" panose="020B0604020202020204" pitchFamily="34" charset="0"/>
                <a:cs typeface="Arial" panose="020B0604020202020204" pitchFamily="34" charset="0"/>
              </a:rPr>
              <a:t>Expliquer les concepts de base de l'anatomie et </a:t>
            </a:r>
          </a:p>
          <a:p>
            <a:pPr marL="0" indent="0" algn="just">
              <a:lnSpc>
                <a:spcPct val="100000"/>
              </a:lnSpc>
              <a:spcBef>
                <a:spcPts val="0"/>
              </a:spcBef>
              <a:spcAft>
                <a:spcPts val="0"/>
              </a:spcAft>
              <a:buNone/>
            </a:pPr>
            <a:r>
              <a:rPr lang="fr-BE" sz="2100" dirty="0">
                <a:latin typeface="Arial" panose="020B0604020202020204" pitchFamily="34" charset="0"/>
                <a:cs typeface="Arial" panose="020B0604020202020204" pitchFamily="34" charset="0"/>
              </a:rPr>
              <a:t>de la biomécanique de la colonne vertébrale</a:t>
            </a:r>
          </a:p>
          <a:p>
            <a:pPr marL="0" indent="0" algn="just">
              <a:buNone/>
            </a:pPr>
            <a:endParaRPr lang="fr-BE" sz="2100" dirty="0">
              <a:latin typeface="Arial" panose="020B0604020202020204" pitchFamily="34" charset="0"/>
              <a:cs typeface="Arial" panose="020B0604020202020204" pitchFamily="34" charset="0"/>
            </a:endParaRPr>
          </a:p>
          <a:p>
            <a:pPr lvl="1" algn="just">
              <a:lnSpc>
                <a:spcPct val="100000"/>
              </a:lnSpc>
              <a:spcBef>
                <a:spcPts val="0"/>
              </a:spcBef>
              <a:spcAft>
                <a:spcPts val="0"/>
              </a:spcAft>
              <a:buFontTx/>
              <a:buChar char="-"/>
            </a:pPr>
            <a:r>
              <a:rPr lang="fr-BE" sz="2100" dirty="0">
                <a:latin typeface="Arial" panose="020B0604020202020204" pitchFamily="34" charset="0"/>
                <a:cs typeface="Arial" panose="020B0604020202020204" pitchFamily="34" charset="0"/>
              </a:rPr>
              <a:t>Informer sur les croyances catastrophiques </a:t>
            </a:r>
          </a:p>
          <a:p>
            <a:pPr marL="0" indent="0" algn="just">
              <a:lnSpc>
                <a:spcPct val="100000"/>
              </a:lnSpc>
              <a:spcBef>
                <a:spcPts val="0"/>
              </a:spcBef>
              <a:spcAft>
                <a:spcPts val="0"/>
              </a:spcAft>
              <a:buNone/>
            </a:pPr>
            <a:r>
              <a:rPr lang="fr-BE" sz="2100" dirty="0">
                <a:latin typeface="Arial" panose="020B0604020202020204" pitchFamily="34" charset="0"/>
                <a:cs typeface="Arial" panose="020B0604020202020204" pitchFamily="34" charset="0"/>
              </a:rPr>
              <a:t>erronées concernant les causes et </a:t>
            </a:r>
          </a:p>
          <a:p>
            <a:pPr marL="0" indent="0" algn="just">
              <a:lnSpc>
                <a:spcPct val="100000"/>
              </a:lnSpc>
              <a:spcBef>
                <a:spcPts val="0"/>
              </a:spcBef>
              <a:spcAft>
                <a:spcPts val="0"/>
              </a:spcAft>
              <a:buNone/>
            </a:pPr>
            <a:r>
              <a:rPr lang="fr-BE" sz="2100" dirty="0">
                <a:latin typeface="Arial" panose="020B0604020202020204" pitchFamily="34" charset="0"/>
                <a:cs typeface="Arial" panose="020B0604020202020204" pitchFamily="34" charset="0"/>
              </a:rPr>
              <a:t>l'origine de la lombalgie </a:t>
            </a:r>
          </a:p>
          <a:p>
            <a:pPr marL="0" indent="0" algn="just">
              <a:lnSpc>
                <a:spcPct val="100000"/>
              </a:lnSpc>
              <a:spcBef>
                <a:spcPts val="0"/>
              </a:spcBef>
              <a:spcAft>
                <a:spcPts val="0"/>
              </a:spcAft>
              <a:buNone/>
            </a:pPr>
            <a:endParaRPr lang="fr-BE" sz="2100" dirty="0">
              <a:latin typeface="Arial" panose="020B0604020202020204" pitchFamily="34" charset="0"/>
              <a:cs typeface="Arial" panose="020B0604020202020204" pitchFamily="34" charset="0"/>
            </a:endParaRPr>
          </a:p>
          <a:p>
            <a:pPr lvl="1" algn="just">
              <a:lnSpc>
                <a:spcPct val="110000"/>
              </a:lnSpc>
              <a:spcBef>
                <a:spcPts val="0"/>
              </a:spcBef>
              <a:spcAft>
                <a:spcPts val="0"/>
              </a:spcAft>
              <a:buFontTx/>
              <a:buChar char="-"/>
            </a:pPr>
            <a:r>
              <a:rPr lang="fr-BE" sz="2100" dirty="0">
                <a:latin typeface="Arial" panose="020B0604020202020204" pitchFamily="34" charset="0"/>
                <a:cs typeface="Arial" panose="020B0604020202020204" pitchFamily="34" charset="0"/>
              </a:rPr>
              <a:t>Expliquer les principaux facteurs psychosociaux </a:t>
            </a:r>
          </a:p>
          <a:p>
            <a:pPr marL="0" indent="0" algn="just">
              <a:lnSpc>
                <a:spcPct val="110000"/>
              </a:lnSpc>
              <a:spcBef>
                <a:spcPts val="0"/>
              </a:spcBef>
              <a:spcAft>
                <a:spcPts val="0"/>
              </a:spcAft>
              <a:buNone/>
            </a:pPr>
            <a:r>
              <a:rPr lang="fr-BE" sz="2100" dirty="0">
                <a:latin typeface="Arial" panose="020B0604020202020204" pitchFamily="34" charset="0"/>
                <a:cs typeface="Arial" panose="020B0604020202020204" pitchFamily="34" charset="0"/>
              </a:rPr>
              <a:t>qui peuvent influencer la perception de la douleur </a:t>
            </a:r>
          </a:p>
          <a:p>
            <a:pPr marL="0" indent="0" algn="just">
              <a:lnSpc>
                <a:spcPct val="110000"/>
              </a:lnSpc>
              <a:spcBef>
                <a:spcPts val="0"/>
              </a:spcBef>
              <a:spcAft>
                <a:spcPts val="0"/>
              </a:spcAft>
              <a:buNone/>
            </a:pPr>
            <a:r>
              <a:rPr lang="fr-BE" sz="2100" dirty="0">
                <a:latin typeface="Arial" panose="020B0604020202020204" pitchFamily="34" charset="0"/>
                <a:cs typeface="Arial" panose="020B0604020202020204" pitchFamily="34" charset="0"/>
              </a:rPr>
              <a:t>(les émotions ou les expériences antérieures de la douleur)</a:t>
            </a:r>
          </a:p>
          <a:p>
            <a:endParaRPr lang="en-US" dirty="0"/>
          </a:p>
        </p:txBody>
      </p:sp>
      <p:pic>
        <p:nvPicPr>
          <p:cNvPr id="4" name="Picture 3"/>
          <p:cNvPicPr>
            <a:picLocks noChangeAspect="1"/>
          </p:cNvPicPr>
          <p:nvPr/>
        </p:nvPicPr>
        <p:blipFill>
          <a:blip r:embed="rId3"/>
          <a:stretch>
            <a:fillRect/>
          </a:stretch>
        </p:blipFill>
        <p:spPr>
          <a:xfrm>
            <a:off x="7005710" y="1845734"/>
            <a:ext cx="4415497" cy="3186413"/>
          </a:xfrm>
          <a:prstGeom prst="rect">
            <a:avLst/>
          </a:prstGeom>
        </p:spPr>
      </p:pic>
      <p:sp>
        <p:nvSpPr>
          <p:cNvPr id="6" name="Smiley Face 5"/>
          <p:cNvSpPr/>
          <p:nvPr/>
        </p:nvSpPr>
        <p:spPr>
          <a:xfrm>
            <a:off x="9099158" y="2637692"/>
            <a:ext cx="783396" cy="801248"/>
          </a:xfrm>
          <a:prstGeom prst="smileyFace">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333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a:t>Programme</a:t>
            </a:r>
            <a:endParaRPr lang="en-US" dirty="0"/>
          </a:p>
        </p:txBody>
      </p:sp>
      <p:sp>
        <p:nvSpPr>
          <p:cNvPr id="3" name="Content Placeholder 2"/>
          <p:cNvSpPr>
            <a:spLocks noGrp="1"/>
          </p:cNvSpPr>
          <p:nvPr>
            <p:ph idx="1"/>
          </p:nvPr>
        </p:nvSpPr>
        <p:spPr>
          <a:xfrm>
            <a:off x="1097280" y="1845733"/>
            <a:ext cx="10058400" cy="4331131"/>
          </a:xfrm>
        </p:spPr>
        <p:txBody>
          <a:bodyPr>
            <a:normAutofit fontScale="92500" lnSpcReduction="20000"/>
          </a:bodyPr>
          <a:lstStyle/>
          <a:p>
            <a:r>
              <a:rPr lang="fr-BE" sz="1800" dirty="0">
                <a:latin typeface="Arial" panose="020B0604020202020204" pitchFamily="34" charset="0"/>
                <a:cs typeface="Arial" panose="020B0604020202020204" pitchFamily="34" charset="0"/>
              </a:rPr>
              <a:t>Binôme Ergothérapeute et Kiné: </a:t>
            </a:r>
          </a:p>
          <a:p>
            <a:pPr lvl="1"/>
            <a:r>
              <a:rPr lang="fr-BE" sz="1600" dirty="0">
                <a:latin typeface="Arial" panose="020B0604020202020204" pitchFamily="34" charset="0"/>
                <a:cs typeface="Arial" panose="020B0604020202020204" pitchFamily="34" charset="0"/>
              </a:rPr>
              <a:t>Bilan en début, milieu et fin de parcours avec feedback au patients et conseils personnalisés</a:t>
            </a:r>
          </a:p>
          <a:p>
            <a:pPr lvl="1"/>
            <a:r>
              <a:rPr lang="fr-BE" sz="1600" dirty="0">
                <a:latin typeface="Arial" panose="020B0604020202020204" pitchFamily="34" charset="0"/>
                <a:cs typeface="Arial" panose="020B0604020202020204" pitchFamily="34" charset="0"/>
              </a:rPr>
              <a:t>10 séances de marche nordique de 2h réparties le long du programme (10km de marche en fin de programme)</a:t>
            </a:r>
          </a:p>
          <a:p>
            <a:r>
              <a:rPr lang="fr-BE" sz="1800" dirty="0">
                <a:latin typeface="Arial" panose="020B0604020202020204" pitchFamily="34" charset="0"/>
                <a:cs typeface="Arial" panose="020B0604020202020204" pitchFamily="34" charset="0"/>
              </a:rPr>
              <a:t>Kinésithérapeute: </a:t>
            </a:r>
          </a:p>
          <a:p>
            <a:pPr lvl="1"/>
            <a:r>
              <a:rPr lang="fr-BE" sz="1600" dirty="0">
                <a:latin typeface="Arial" panose="020B0604020202020204" pitchFamily="34" charset="0"/>
                <a:cs typeface="Arial" panose="020B0604020202020204" pitchFamily="34" charset="0"/>
              </a:rPr>
              <a:t>1h d’activité physique à chaque séance</a:t>
            </a:r>
          </a:p>
          <a:p>
            <a:r>
              <a:rPr lang="fr-BE" sz="1800" dirty="0">
                <a:latin typeface="Arial" panose="020B0604020202020204" pitchFamily="34" charset="0"/>
                <a:cs typeface="Arial" panose="020B0604020202020204" pitchFamily="34" charset="0"/>
              </a:rPr>
              <a:t>Ergothérapeute : </a:t>
            </a:r>
          </a:p>
          <a:p>
            <a:pPr lvl="1"/>
            <a:r>
              <a:rPr lang="fr-BE" sz="1600" dirty="0">
                <a:latin typeface="Arial" panose="020B0604020202020204" pitchFamily="34" charset="0"/>
                <a:cs typeface="Arial" panose="020B0604020202020204" pitchFamily="34" charset="0"/>
              </a:rPr>
              <a:t>Séances d’éducation thérapeutique (anatomie, fausses croyances, …)</a:t>
            </a:r>
          </a:p>
          <a:p>
            <a:pPr lvl="1"/>
            <a:r>
              <a:rPr lang="fr-BE" sz="1600" dirty="0">
                <a:latin typeface="Arial" panose="020B0604020202020204" pitchFamily="34" charset="0"/>
                <a:cs typeface="Arial" panose="020B0604020202020204" pitchFamily="34" charset="0"/>
              </a:rPr>
              <a:t>Séances centrées sur l’économie rachidienne (positionnement assis, debout, voiture, tâches ménagères, …)</a:t>
            </a:r>
          </a:p>
          <a:p>
            <a:pPr lvl="1"/>
            <a:r>
              <a:rPr lang="fr-BE" sz="1600" dirty="0">
                <a:latin typeface="Arial" panose="020B0604020202020204" pitchFamily="34" charset="0"/>
                <a:cs typeface="Arial" panose="020B0604020202020204" pitchFamily="34" charset="0"/>
              </a:rPr>
              <a:t>Initiation à des activités physiques et de loisir: yoga, sophrologie</a:t>
            </a:r>
          </a:p>
          <a:p>
            <a:pPr lvl="1"/>
            <a:r>
              <a:rPr lang="fr-BE" sz="1600" dirty="0">
                <a:latin typeface="Arial" panose="020B0604020202020204" pitchFamily="34" charset="0"/>
                <a:cs typeface="Arial" panose="020B0604020202020204" pitchFamily="34" charset="0"/>
              </a:rPr>
              <a:t>Conseils pour gérer la crise douloureuse</a:t>
            </a:r>
          </a:p>
          <a:p>
            <a:pPr lvl="1"/>
            <a:r>
              <a:rPr lang="fr-BE" sz="1600" dirty="0">
                <a:latin typeface="Arial" panose="020B0604020202020204" pitchFamily="34" charset="0"/>
                <a:cs typeface="Arial" panose="020B0604020202020204" pitchFamily="34" charset="0"/>
              </a:rPr>
              <a:t>Informations sur les aides techniques existantes </a:t>
            </a:r>
          </a:p>
          <a:p>
            <a:r>
              <a:rPr lang="fr-BE" sz="1800" dirty="0">
                <a:latin typeface="Arial" panose="020B0604020202020204" pitchFamily="34" charset="0"/>
                <a:cs typeface="Arial" panose="020B0604020202020204" pitchFamily="34" charset="0"/>
              </a:rPr>
              <a:t>Médecin en Médecine Physique et Revalidation</a:t>
            </a:r>
          </a:p>
          <a:p>
            <a:pPr lvl="1"/>
            <a:r>
              <a:rPr lang="fr-BE" sz="1600" dirty="0">
                <a:latin typeface="Arial" panose="020B0604020202020204" pitchFamily="34" charset="0"/>
                <a:cs typeface="Arial" panose="020B0604020202020204" pitchFamily="34" charset="0"/>
              </a:rPr>
              <a:t>Séance question-réponses avec les patients et éducation sur les mécanismes de la douleur</a:t>
            </a:r>
          </a:p>
          <a:p>
            <a:r>
              <a:rPr lang="fr-BE" sz="1800" dirty="0">
                <a:latin typeface="Arial" panose="020B0604020202020204" pitchFamily="34" charset="0"/>
                <a:cs typeface="Arial" panose="020B0604020202020204" pitchFamily="34" charset="0"/>
              </a:rPr>
              <a:t>Psychologue</a:t>
            </a:r>
          </a:p>
          <a:p>
            <a:pPr lvl="1"/>
            <a:r>
              <a:rPr lang="fr-BE" sz="1600" dirty="0">
                <a:latin typeface="Arial" panose="020B0604020202020204" pitchFamily="34" charset="0"/>
                <a:cs typeface="Arial" panose="020B0604020202020204" pitchFamily="34" charset="0"/>
              </a:rPr>
              <a:t>Séances psychoéducatives sur la douleur, le sommeil et les émotions et cognitions en lien avec la douleur</a:t>
            </a:r>
            <a:endParaRPr lang="en-US" dirty="0"/>
          </a:p>
        </p:txBody>
      </p:sp>
    </p:spTree>
    <p:extLst>
      <p:ext uri="{BB962C8B-B14F-4D97-AF65-F5344CB8AC3E}">
        <p14:creationId xmlns:p14="http://schemas.microsoft.com/office/powerpoint/2010/main" val="335211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162" y="332749"/>
            <a:ext cx="6693782" cy="1331182"/>
          </a:xfrm>
        </p:spPr>
        <p:txBody>
          <a:bodyPr>
            <a:normAutofit/>
          </a:bodyPr>
          <a:lstStyle/>
          <a:p>
            <a:r>
              <a:rPr lang="fr-BE" sz="4000" dirty="0">
                <a:latin typeface="Arial" panose="020B0604020202020204" pitchFamily="34" charset="0"/>
                <a:cs typeface="Arial" panose="020B0604020202020204" pitchFamily="34" charset="0"/>
              </a:rPr>
              <a:t>Programme d’exercices </a:t>
            </a:r>
            <a:endParaRPr lang="en-US" sz="4000" dirty="0">
              <a:latin typeface="Arial" panose="020B0604020202020204" pitchFamily="34" charset="0"/>
              <a:cs typeface="Arial" panose="020B0604020202020204" pitchFamily="34" charset="0"/>
            </a:endParaRPr>
          </a:p>
        </p:txBody>
      </p:sp>
      <p:pic>
        <p:nvPicPr>
          <p:cNvPr id="5" name="Picture 4" descr="Photo Of Woman Stretching · Free Stock Photo"/>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508664" y="1987062"/>
            <a:ext cx="4708643" cy="3141888"/>
          </a:xfrm>
          <a:prstGeom prst="rect">
            <a:avLst/>
          </a:prstGeom>
        </p:spPr>
      </p:pic>
      <p:sp>
        <p:nvSpPr>
          <p:cNvPr id="7" name="TextBox 6"/>
          <p:cNvSpPr txBox="1"/>
          <p:nvPr/>
        </p:nvSpPr>
        <p:spPr>
          <a:xfrm>
            <a:off x="6724096" y="2092569"/>
            <a:ext cx="5092766" cy="3046988"/>
          </a:xfrm>
          <a:prstGeom prst="rect">
            <a:avLst/>
          </a:prstGeom>
          <a:noFill/>
        </p:spPr>
        <p:txBody>
          <a:bodyPr wrap="square" rtlCol="0">
            <a:spAutoFit/>
          </a:bodyPr>
          <a:lstStyle/>
          <a:p>
            <a:pPr marL="285750" indent="-285750">
              <a:buFontTx/>
              <a:buChar char="-"/>
            </a:pPr>
            <a:r>
              <a:rPr lang="fr-BE" sz="2400" dirty="0">
                <a:latin typeface="Arial" panose="020B0604020202020204" pitchFamily="34" charset="0"/>
                <a:cs typeface="Arial" panose="020B0604020202020204" pitchFamily="34" charset="0"/>
              </a:rPr>
              <a:t>Étirements</a:t>
            </a:r>
          </a:p>
          <a:p>
            <a:pPr marL="285750" indent="-285750">
              <a:buFontTx/>
              <a:buChar char="-"/>
            </a:pPr>
            <a:endParaRPr lang="fr-BE" sz="2400" dirty="0">
              <a:latin typeface="Arial" panose="020B0604020202020204" pitchFamily="34" charset="0"/>
              <a:cs typeface="Arial" panose="020B0604020202020204" pitchFamily="34" charset="0"/>
            </a:endParaRPr>
          </a:p>
          <a:p>
            <a:pPr marL="285750" indent="-285750">
              <a:buFontTx/>
              <a:buChar char="-"/>
            </a:pPr>
            <a:r>
              <a:rPr lang="fr-BE" sz="2400" dirty="0">
                <a:latin typeface="Arial" panose="020B0604020202020204" pitchFamily="34" charset="0"/>
                <a:cs typeface="Arial" panose="020B0604020202020204" pitchFamily="34" charset="0"/>
              </a:rPr>
              <a:t>Renforcement</a:t>
            </a:r>
          </a:p>
          <a:p>
            <a:pPr marL="285750" indent="-285750">
              <a:buFontTx/>
              <a:buChar char="-"/>
            </a:pPr>
            <a:endParaRPr lang="fr-BE" sz="2400" dirty="0">
              <a:latin typeface="Arial" panose="020B0604020202020204" pitchFamily="34" charset="0"/>
              <a:cs typeface="Arial" panose="020B0604020202020204" pitchFamily="34" charset="0"/>
            </a:endParaRPr>
          </a:p>
          <a:p>
            <a:pPr marL="285750" indent="-285750">
              <a:buFontTx/>
              <a:buChar char="-"/>
            </a:pPr>
            <a:r>
              <a:rPr lang="en-US" sz="2400" dirty="0" err="1">
                <a:latin typeface="Arial" panose="020B0604020202020204" pitchFamily="34" charset="0"/>
                <a:cs typeface="Arial" panose="020B0604020202020204" pitchFamily="34" charset="0"/>
              </a:rPr>
              <a:t>Mobilisation</a:t>
            </a:r>
            <a:endParaRPr lang="en-US" sz="2400" dirty="0">
              <a:latin typeface="Arial" panose="020B0604020202020204" pitchFamily="34" charset="0"/>
              <a:cs typeface="Arial" panose="020B0604020202020204" pitchFamily="34" charset="0"/>
            </a:endParaRPr>
          </a:p>
          <a:p>
            <a:pPr marL="285750" indent="-285750">
              <a:buFontTx/>
              <a:buChar char="-"/>
            </a:pPr>
            <a:endParaRPr lang="fr-BE" sz="2400" dirty="0">
              <a:latin typeface="Arial" panose="020B0604020202020204" pitchFamily="34" charset="0"/>
              <a:cs typeface="Arial" panose="020B0604020202020204" pitchFamily="34" charset="0"/>
            </a:endParaRPr>
          </a:p>
          <a:p>
            <a:pPr marL="285750" indent="-285750">
              <a:buFontTx/>
              <a:buChar char="-"/>
            </a:pPr>
            <a:r>
              <a:rPr lang="fr-BE" sz="2400" dirty="0">
                <a:latin typeface="Arial" panose="020B0604020202020204" pitchFamily="34" charset="0"/>
                <a:cs typeface="Arial" panose="020B0604020202020204" pitchFamily="34" charset="0"/>
              </a:rPr>
              <a:t>Contrôle </a:t>
            </a:r>
            <a:r>
              <a:rPr lang="fr-BE" sz="2400" dirty="0" err="1">
                <a:latin typeface="Arial" panose="020B0604020202020204" pitchFamily="34" charset="0"/>
                <a:cs typeface="Arial" panose="020B0604020202020204" pitchFamily="34" charset="0"/>
              </a:rPr>
              <a:t>psycho-moteur</a:t>
            </a:r>
            <a:endParaRPr lang="en-US" sz="2400" dirty="0">
              <a:latin typeface="Arial" panose="020B0604020202020204" pitchFamily="34" charset="0"/>
              <a:cs typeface="Arial" panose="020B0604020202020204" pitchFamily="34" charset="0"/>
            </a:endParaRPr>
          </a:p>
          <a:p>
            <a:pPr marL="285750" indent="-285750">
              <a:buFontTx/>
              <a:buChar char="-"/>
            </a:pPr>
            <a:endParaRPr lang="en-US" sz="2400" dirty="0">
              <a:latin typeface="Arial" panose="020B0604020202020204" pitchFamily="34" charset="0"/>
              <a:cs typeface="Arial" panose="020B0604020202020204" pitchFamily="34" charset="0"/>
            </a:endParaRPr>
          </a:p>
        </p:txBody>
      </p:sp>
      <p:sp>
        <p:nvSpPr>
          <p:cNvPr id="6" name="Action Button: Help 5">
            <a:hlinkClick r:id="" action="ppaction://noaction" highlightClick="1"/>
          </p:cNvPr>
          <p:cNvSpPr/>
          <p:nvPr/>
        </p:nvSpPr>
        <p:spPr>
          <a:xfrm>
            <a:off x="1596892" y="1872761"/>
            <a:ext cx="2532185" cy="3587262"/>
          </a:xfrm>
          <a:prstGeom prst="actionButtonHelp">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ln w="0"/>
              <a:solidFill>
                <a:schemeClr val="accent1"/>
              </a:solidFill>
              <a:effectLst>
                <a:outerShdw blurRad="38100" dist="25400" dir="5400000" algn="ctr" rotWithShape="0">
                  <a:srgbClr val="6E747A">
                    <a:alpha val="43000"/>
                  </a:srgbClr>
                </a:outerShdw>
              </a:effectLst>
            </a:endParaRPr>
          </a:p>
        </p:txBody>
      </p:sp>
      <p:pic>
        <p:nvPicPr>
          <p:cNvPr id="1032" name="Picture 8" descr="https://www.ncbi.nlm.nih.gov/corecgi/tileshop/tileshop.fcgi?p=PMC3&amp;id=751000&amp;s=105&amp;r=1&amp;c=1"/>
          <p:cNvPicPr>
            <a:picLocks noChangeAspect="1" noChangeArrowheads="1"/>
          </p:cNvPicPr>
          <p:nvPr/>
        </p:nvPicPr>
        <p:blipFill rotWithShape="1">
          <a:blip r:embed="rId5">
            <a:extLst>
              <a:ext uri="{28A0092B-C50C-407E-A947-70E740481C1C}">
                <a14:useLocalDpi xmlns:a14="http://schemas.microsoft.com/office/drawing/2010/main" val="0"/>
              </a:ext>
            </a:extLst>
          </a:blip>
          <a:srcRect l="1" r="-573" b="22209"/>
          <a:stretch/>
        </p:blipFill>
        <p:spPr bwMode="auto">
          <a:xfrm>
            <a:off x="6621657" y="1368926"/>
            <a:ext cx="4913593" cy="4494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15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Programme d’exercices </a:t>
            </a:r>
            <a:endParaRPr lang="en-US" sz="4000" dirty="0"/>
          </a:p>
        </p:txBody>
      </p:sp>
      <p:sp>
        <p:nvSpPr>
          <p:cNvPr id="8" name="TextBox 7"/>
          <p:cNvSpPr txBox="1"/>
          <p:nvPr/>
        </p:nvSpPr>
        <p:spPr>
          <a:xfrm>
            <a:off x="589085" y="2039815"/>
            <a:ext cx="4337478" cy="3970318"/>
          </a:xfrm>
          <a:prstGeom prst="rect">
            <a:avLst/>
          </a:prstGeom>
          <a:noFill/>
        </p:spPr>
        <p:txBody>
          <a:bodyPr wrap="square" rtlCol="0">
            <a:spAutoFit/>
          </a:bodyPr>
          <a:lstStyle/>
          <a:p>
            <a:r>
              <a:rPr lang="fr-BE" dirty="0">
                <a:latin typeface="Arial" panose="020B0604020202020204" pitchFamily="34" charset="0"/>
                <a:cs typeface="Arial" panose="020B0604020202020204" pitchFamily="34" charset="0"/>
              </a:rPr>
              <a:t>Structure d’une séance de kinésithérapie: </a:t>
            </a:r>
          </a:p>
          <a:p>
            <a:pPr marL="342900" indent="-342900">
              <a:buAutoNum type="arabicPeriod"/>
            </a:pPr>
            <a:r>
              <a:rPr lang="fr-BE" dirty="0">
                <a:latin typeface="Arial" panose="020B0604020202020204" pitchFamily="34" charset="0"/>
                <a:cs typeface="Arial" panose="020B0604020202020204" pitchFamily="34" charset="0"/>
              </a:rPr>
              <a:t>Faire le point </a:t>
            </a:r>
          </a:p>
          <a:p>
            <a:pPr marL="342900" indent="-342900">
              <a:buAutoNum type="arabicPeriod"/>
            </a:pPr>
            <a:r>
              <a:rPr lang="fr-BE" dirty="0">
                <a:latin typeface="Arial" panose="020B0604020202020204" pitchFamily="34" charset="0"/>
                <a:cs typeface="Arial" panose="020B0604020202020204" pitchFamily="34" charset="0"/>
              </a:rPr>
              <a:t>L'échauffement</a:t>
            </a:r>
          </a:p>
          <a:p>
            <a:pPr marL="342900" indent="-342900">
              <a:buFontTx/>
              <a:buAutoNum type="arabicPeriod"/>
            </a:pPr>
            <a:r>
              <a:rPr lang="fr-BE" dirty="0">
                <a:latin typeface="Arial" panose="020B0604020202020204" pitchFamily="34" charset="0"/>
                <a:cs typeface="Arial" panose="020B0604020202020204" pitchFamily="34" charset="0"/>
              </a:rPr>
              <a:t>Intervention : exercices abdominaux isométriques, exercices para- vertébraux isométriques, extensions alternatives bras/jambes, élévations latérales tronc/jambes, élévations bras/jambes, ponts,  exercices d'abdominaux contrôlés, squats, sauts, absorption de chocs, course à pied, gestion de charge, </a:t>
            </a:r>
            <a:r>
              <a:rPr lang="fr-BE" dirty="0" err="1">
                <a:latin typeface="Arial" panose="020B0604020202020204" pitchFamily="34" charset="0"/>
                <a:cs typeface="Arial" panose="020B0604020202020204" pitchFamily="34" charset="0"/>
              </a:rPr>
              <a:t>etc</a:t>
            </a:r>
            <a:r>
              <a:rPr lang="fr-BE"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marL="342900" indent="-342900">
              <a:buAutoNum type="arabicPeriod"/>
            </a:pPr>
            <a:r>
              <a:rPr lang="fr-BE" dirty="0">
                <a:latin typeface="Arial" panose="020B0604020202020204" pitchFamily="34" charset="0"/>
                <a:cs typeface="Arial" panose="020B0604020202020204" pitchFamily="34" charset="0"/>
              </a:rPr>
              <a:t>le retour au calme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602455" y="539628"/>
            <a:ext cx="3857625" cy="6858000"/>
          </a:xfrm>
          <a:prstGeom prst="rect">
            <a:avLst/>
          </a:prstGeom>
        </p:spPr>
      </p:pic>
    </p:spTree>
    <p:extLst>
      <p:ext uri="{BB962C8B-B14F-4D97-AF65-F5344CB8AC3E}">
        <p14:creationId xmlns:p14="http://schemas.microsoft.com/office/powerpoint/2010/main" val="117800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Les séances d’ergothérapie :</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800100" lvl="1" indent="-342900"/>
            <a:endParaRPr lang="fr-BE" dirty="0"/>
          </a:p>
          <a:p>
            <a:pPr marL="800100" lvl="1" indent="-342900"/>
            <a:r>
              <a:rPr lang="fr-BE" dirty="0">
                <a:latin typeface="Arial" panose="020B0604020202020204" pitchFamily="34" charset="0"/>
                <a:cs typeface="Arial" panose="020B0604020202020204" pitchFamily="34" charset="0"/>
              </a:rPr>
              <a:t>Aider le patient à trouver des adaptations pour les activités quotidiennes </a:t>
            </a:r>
          </a:p>
          <a:p>
            <a:pPr marL="982980" lvl="2" indent="-342900"/>
            <a:r>
              <a:rPr lang="fr-BE" dirty="0">
                <a:latin typeface="Arial" panose="020B0604020202020204" pitchFamily="34" charset="0"/>
                <a:cs typeface="Arial" panose="020B0604020202020204" pitchFamily="34" charset="0"/>
              </a:rPr>
              <a:t>Via la posture </a:t>
            </a:r>
          </a:p>
          <a:p>
            <a:pPr marL="982980" lvl="2" indent="-342900"/>
            <a:r>
              <a:rPr lang="fr-BE" dirty="0">
                <a:latin typeface="Arial" panose="020B0604020202020204" pitchFamily="34" charset="0"/>
                <a:cs typeface="Arial" panose="020B0604020202020204" pitchFamily="34" charset="0"/>
              </a:rPr>
              <a:t>Via les objets du quotidien</a:t>
            </a:r>
          </a:p>
          <a:p>
            <a:pPr marL="982980" lvl="2" indent="-342900"/>
            <a:r>
              <a:rPr lang="fr-BE" dirty="0">
                <a:latin typeface="Arial" panose="020B0604020202020204" pitchFamily="34" charset="0"/>
                <a:cs typeface="Arial" panose="020B0604020202020204" pitchFamily="34" charset="0"/>
              </a:rPr>
              <a:t>Via des aides techniques </a:t>
            </a:r>
          </a:p>
          <a:p>
            <a:pPr marL="800100" lvl="1" indent="-342900"/>
            <a:endParaRPr lang="fr-BE" dirty="0">
              <a:latin typeface="Arial" panose="020B0604020202020204" pitchFamily="34" charset="0"/>
              <a:cs typeface="Arial" panose="020B0604020202020204" pitchFamily="34" charset="0"/>
            </a:endParaRPr>
          </a:p>
          <a:p>
            <a:pPr marL="800100" lvl="1" indent="-342900"/>
            <a:r>
              <a:rPr lang="fr-BE" dirty="0">
                <a:latin typeface="Arial" panose="020B0604020202020204" pitchFamily="34" charset="0"/>
                <a:cs typeface="Arial" panose="020B0604020202020204" pitchFamily="34" charset="0"/>
              </a:rPr>
              <a:t>Travail de la </a:t>
            </a:r>
            <a:r>
              <a:rPr lang="fr-BE" dirty="0" err="1">
                <a:latin typeface="Arial" panose="020B0604020202020204" pitchFamily="34" charset="0"/>
                <a:cs typeface="Arial" panose="020B0604020202020204" pitchFamily="34" charset="0"/>
              </a:rPr>
              <a:t>kinésiophobie</a:t>
            </a:r>
            <a:r>
              <a:rPr lang="fr-BE" dirty="0">
                <a:latin typeface="Arial" panose="020B0604020202020204" pitchFamily="34" charset="0"/>
                <a:cs typeface="Arial" panose="020B0604020202020204" pitchFamily="34" charset="0"/>
              </a:rPr>
              <a:t> à travers la (</a:t>
            </a:r>
            <a:r>
              <a:rPr lang="fr-BE" dirty="0" err="1">
                <a:latin typeface="Arial" panose="020B0604020202020204" pitchFamily="34" charset="0"/>
                <a:cs typeface="Arial" panose="020B0604020202020204" pitchFamily="34" charset="0"/>
              </a:rPr>
              <a:t>re</a:t>
            </a:r>
            <a:r>
              <a:rPr lang="fr-BE" dirty="0">
                <a:latin typeface="Arial" panose="020B0604020202020204" pitchFamily="34" charset="0"/>
                <a:cs typeface="Arial" panose="020B0604020202020204" pitchFamily="34" charset="0"/>
              </a:rPr>
              <a:t>)découverte de nouveaux loisirs et le travail des fausses croyances : « mythe du dos droit »</a:t>
            </a:r>
          </a:p>
          <a:p>
            <a:pPr marL="800100" lvl="1" indent="-342900"/>
            <a:endParaRPr lang="fr-BE" dirty="0">
              <a:latin typeface="Arial" panose="020B0604020202020204" pitchFamily="34" charset="0"/>
              <a:cs typeface="Arial" panose="020B0604020202020204" pitchFamily="34" charset="0"/>
            </a:endParaRPr>
          </a:p>
          <a:p>
            <a:pPr marL="800100" lvl="1" indent="-342900"/>
            <a:r>
              <a:rPr lang="fr-BE" dirty="0">
                <a:latin typeface="Arial" panose="020B0604020202020204" pitchFamily="34" charset="0"/>
                <a:cs typeface="Arial" panose="020B0604020202020204" pitchFamily="34" charset="0"/>
              </a:rPr>
              <a:t>Apprentissage de techniques d’économie rachidienne </a:t>
            </a:r>
          </a:p>
          <a:p>
            <a:pPr marL="800100" lvl="1" indent="-342900"/>
            <a:endParaRPr lang="fr-BE"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3480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Cas clinique I</a:t>
            </a:r>
            <a:endParaRPr lang="en-US" sz="40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3"/>
          <a:stretch>
            <a:fillRect/>
          </a:stretch>
        </p:blipFill>
        <p:spPr>
          <a:xfrm>
            <a:off x="486180" y="2059965"/>
            <a:ext cx="2145978" cy="3633531"/>
          </a:xfrm>
          <a:prstGeom prst="rect">
            <a:avLst/>
          </a:prstGeom>
        </p:spPr>
      </p:pic>
      <p:sp>
        <p:nvSpPr>
          <p:cNvPr id="5" name="Content Placeholder 2"/>
          <p:cNvSpPr txBox="1">
            <a:spLocks/>
          </p:cNvSpPr>
          <p:nvPr/>
        </p:nvSpPr>
        <p:spPr>
          <a:xfrm>
            <a:off x="2373923" y="2071322"/>
            <a:ext cx="9061938" cy="4023360"/>
          </a:xfrm>
          <a:prstGeom prst="rect">
            <a:avLst/>
          </a:prstGeom>
        </p:spPr>
        <p:txBody>
          <a:bodyPr vert="horz" lIns="0" tIns="45720" rIns="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fr-BE" sz="1800" dirty="0">
                <a:latin typeface="Arial" panose="020B0604020202020204" pitchFamily="34" charset="0"/>
                <a:cs typeface="Arial" panose="020B0604020202020204" pitchFamily="34" charset="0"/>
              </a:rPr>
              <a:t>Objectif principal : Réinsertion socio-professionnelle </a:t>
            </a:r>
          </a:p>
          <a:p>
            <a:pPr lvl="1"/>
            <a:r>
              <a:rPr lang="fr-BE" dirty="0">
                <a:latin typeface="Arial" panose="020B0604020202020204" pitchFamily="34" charset="0"/>
                <a:cs typeface="Arial" panose="020B0604020202020204" pitchFamily="34" charset="0"/>
              </a:rPr>
              <a:t>Apprentissage des différentes techniques de positionnement </a:t>
            </a:r>
          </a:p>
          <a:p>
            <a:pPr lvl="1"/>
            <a:endParaRPr lang="fr-BE" dirty="0">
              <a:latin typeface="Arial" panose="020B0604020202020204" pitchFamily="34" charset="0"/>
              <a:cs typeface="Arial" panose="020B0604020202020204" pitchFamily="34" charset="0"/>
            </a:endParaRPr>
          </a:p>
          <a:p>
            <a:pPr lvl="1"/>
            <a:r>
              <a:rPr lang="fr-BE" dirty="0">
                <a:latin typeface="Arial" panose="020B0604020202020204" pitchFamily="34" charset="0"/>
                <a:cs typeface="Arial" panose="020B0604020202020204" pitchFamily="34" charset="0"/>
              </a:rPr>
              <a:t>Adaptation du poste de travail</a:t>
            </a:r>
          </a:p>
          <a:p>
            <a:pPr lvl="1"/>
            <a:endParaRPr lang="fr-BE" dirty="0">
              <a:latin typeface="Arial" panose="020B0604020202020204" pitchFamily="34" charset="0"/>
              <a:cs typeface="Arial" panose="020B0604020202020204" pitchFamily="34" charset="0"/>
            </a:endParaRPr>
          </a:p>
          <a:p>
            <a:pPr lvl="1"/>
            <a:r>
              <a:rPr lang="fr-BE" dirty="0">
                <a:latin typeface="Arial" panose="020B0604020202020204" pitchFamily="34" charset="0"/>
                <a:cs typeface="Arial" panose="020B0604020202020204" pitchFamily="34" charset="0"/>
              </a:rPr>
              <a:t>Education au positionnement dans la voiture</a:t>
            </a:r>
          </a:p>
          <a:p>
            <a:pPr lvl="1"/>
            <a:endParaRPr lang="fr-BE" dirty="0">
              <a:latin typeface="Arial" panose="020B0604020202020204" pitchFamily="34" charset="0"/>
              <a:cs typeface="Arial" panose="020B0604020202020204" pitchFamily="34" charset="0"/>
            </a:endParaRPr>
          </a:p>
          <a:p>
            <a:pPr lvl="1"/>
            <a:r>
              <a:rPr lang="fr-BE" dirty="0">
                <a:latin typeface="Arial" panose="020B0604020202020204" pitchFamily="34" charset="0"/>
                <a:cs typeface="Arial" panose="020B0604020202020204" pitchFamily="34" charset="0"/>
              </a:rPr>
              <a:t>Accroche particulière à la marche nordique </a:t>
            </a:r>
          </a:p>
          <a:p>
            <a:pPr lvl="1"/>
            <a:endParaRPr lang="fr-BE" b="1" u="sng" dirty="0">
              <a:latin typeface="Arial" panose="020B0604020202020204" pitchFamily="34" charset="0"/>
              <a:cs typeface="Arial" panose="020B0604020202020204" pitchFamily="34" charset="0"/>
            </a:endParaRPr>
          </a:p>
          <a:p>
            <a:pPr lvl="5"/>
            <a:endParaRPr lang="fr-BE" b="1"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a:p>
            <a:pPr marL="0" indent="0">
              <a:buNone/>
            </a:pPr>
            <a:r>
              <a:rPr lang="fr-BE" dirty="0">
                <a:latin typeface="Arial" panose="020B0604020202020204" pitchFamily="34" charset="0"/>
                <a:cs typeface="Arial" panose="020B0604020202020204" pitchFamily="34" charset="0"/>
              </a:rPr>
              <a:t>	</a:t>
            </a:r>
          </a:p>
          <a:p>
            <a:pPr lvl="4">
              <a:buFont typeface="Wingdings" panose="05000000000000000000" pitchFamily="2" charset="2"/>
              <a:buChar char="§"/>
            </a:pPr>
            <a:endParaRPr lang="fr-BE"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a:stretch>
            <a:fillRect/>
          </a:stretch>
        </p:blipFill>
        <p:spPr>
          <a:xfrm>
            <a:off x="9377504" y="1796248"/>
            <a:ext cx="2123671" cy="1590765"/>
          </a:xfrm>
          <a:prstGeom prst="rect">
            <a:avLst/>
          </a:prstGeom>
        </p:spPr>
      </p:pic>
      <p:pic>
        <p:nvPicPr>
          <p:cNvPr id="6" name="Picture 2" descr="Bonne position assise, de conduite - clipart vectoriel de Conduire libre de droit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7432"/>
          <a:stretch/>
        </p:blipFill>
        <p:spPr bwMode="auto">
          <a:xfrm>
            <a:off x="8705965" y="3172409"/>
            <a:ext cx="2958496" cy="164600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arche nordique - Photo de Marcher libre de droit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97406" y="3995412"/>
            <a:ext cx="1508559" cy="2261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71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Cas clinique II</a:t>
            </a:r>
            <a:endParaRPr lang="en-US" sz="4000" dirty="0">
              <a:latin typeface="Arial" panose="020B0604020202020204" pitchFamily="34" charset="0"/>
              <a:cs typeface="Arial" panose="020B0604020202020204" pitchFamily="34" charset="0"/>
            </a:endParaRPr>
          </a:p>
        </p:txBody>
      </p:sp>
      <p:sp>
        <p:nvSpPr>
          <p:cNvPr id="5" name="Content Placeholder 2"/>
          <p:cNvSpPr txBox="1">
            <a:spLocks/>
          </p:cNvSpPr>
          <p:nvPr/>
        </p:nvSpPr>
        <p:spPr>
          <a:xfrm>
            <a:off x="2462779" y="1914918"/>
            <a:ext cx="7474323" cy="448588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fr-BE" sz="1800" dirty="0">
                <a:latin typeface="Arial" panose="020B0604020202020204" pitchFamily="34" charset="0"/>
                <a:cs typeface="Arial" panose="020B0604020202020204" pitchFamily="34" charset="0"/>
              </a:rPr>
              <a:t>Objectif principal : Diminuer la </a:t>
            </a:r>
            <a:r>
              <a:rPr lang="fr-BE" sz="1800" dirty="0" err="1">
                <a:latin typeface="Arial" panose="020B0604020202020204" pitchFamily="34" charset="0"/>
                <a:cs typeface="Arial" panose="020B0604020202020204" pitchFamily="34" charset="0"/>
              </a:rPr>
              <a:t>kinésiophobie</a:t>
            </a:r>
            <a:r>
              <a:rPr lang="fr-BE" sz="1800" dirty="0">
                <a:latin typeface="Arial" panose="020B0604020202020204" pitchFamily="34" charset="0"/>
                <a:cs typeface="Arial" panose="020B0604020202020204" pitchFamily="34" charset="0"/>
              </a:rPr>
              <a:t>, retrouver son rôle de          mère, reprendre ses activités de la vie quotidienne.</a:t>
            </a:r>
          </a:p>
          <a:p>
            <a:pPr>
              <a:buSzPct val="82000"/>
              <a:buFont typeface="Courier New" panose="02070309020205020404" pitchFamily="49" charset="0"/>
              <a:buChar char="o"/>
            </a:pPr>
            <a:r>
              <a:rPr lang="fr-BE" sz="1600" dirty="0">
                <a:latin typeface="Arial" panose="020B0604020202020204" pitchFamily="34" charset="0"/>
                <a:cs typeface="Arial" panose="020B0604020202020204" pitchFamily="34" charset="0"/>
              </a:rPr>
              <a:t> Accent mis sur l’éducation thérapeutique et la reformulation de croyances</a:t>
            </a:r>
          </a:p>
          <a:p>
            <a:pPr>
              <a:buSzPct val="82000"/>
              <a:buFont typeface="Courier New" panose="02070309020205020404" pitchFamily="49" charset="0"/>
              <a:buChar char="o"/>
            </a:pPr>
            <a:r>
              <a:rPr lang="fr-BE" sz="1600" dirty="0">
                <a:latin typeface="Arial" panose="020B0604020202020204" pitchFamily="34" charset="0"/>
                <a:cs typeface="Arial" panose="020B0604020202020204" pitchFamily="34" charset="0"/>
              </a:rPr>
              <a:t>Découvertes de nouveaux loisirs (Yoga, marche nordique)</a:t>
            </a:r>
          </a:p>
          <a:p>
            <a:pPr>
              <a:buSzPct val="82000"/>
              <a:buFont typeface="Courier New" panose="02070309020205020404" pitchFamily="49" charset="0"/>
              <a:buChar char="o"/>
            </a:pPr>
            <a:r>
              <a:rPr lang="fr-BE" sz="1600" dirty="0">
                <a:latin typeface="Arial" panose="020B0604020202020204" pitchFamily="34" charset="0"/>
                <a:cs typeface="Arial" panose="020B0604020202020204" pitchFamily="34" charset="0"/>
              </a:rPr>
              <a:t>Réorganisation de son environnement physique afin d’améliorer l’organisation de ses activités de la vie quotidienne </a:t>
            </a:r>
          </a:p>
          <a:p>
            <a:pPr>
              <a:buSzPct val="82000"/>
              <a:buFont typeface="Courier New" panose="02070309020205020404" pitchFamily="49" charset="0"/>
              <a:buChar char="o"/>
            </a:pPr>
            <a:r>
              <a:rPr lang="fr-BE" sz="1600" dirty="0">
                <a:latin typeface="Arial" panose="020B0604020202020204" pitchFamily="34" charset="0"/>
                <a:cs typeface="Arial" panose="020B0604020202020204" pitchFamily="34" charset="0"/>
              </a:rPr>
              <a:t>Apprentissage des différentes techniques d’économie rachidienne lors de mise en situations écologiques: </a:t>
            </a:r>
          </a:p>
          <a:p>
            <a:pPr lvl="1">
              <a:buSzPct val="82000"/>
              <a:buFont typeface="Courier New" panose="02070309020205020404" pitchFamily="49" charset="0"/>
              <a:buChar char="o"/>
            </a:pPr>
            <a:r>
              <a:rPr lang="fr-BE" sz="1500" dirty="0">
                <a:latin typeface="Arial" panose="020B0604020202020204" pitchFamily="34" charset="0"/>
                <a:cs typeface="Arial" panose="020B0604020202020204" pitchFamily="34" charset="0"/>
              </a:rPr>
              <a:t>Positionnement dans le lit</a:t>
            </a:r>
          </a:p>
          <a:p>
            <a:pPr lvl="1">
              <a:buSzPct val="82000"/>
              <a:buFont typeface="Courier New" panose="02070309020205020404" pitchFamily="49" charset="0"/>
              <a:buChar char="o"/>
            </a:pPr>
            <a:r>
              <a:rPr lang="fr-BE" sz="1500" dirty="0">
                <a:latin typeface="Arial" panose="020B0604020202020204" pitchFamily="34" charset="0"/>
                <a:cs typeface="Arial" panose="020B0604020202020204" pitchFamily="34" charset="0"/>
              </a:rPr>
              <a:t>Positionnement durant les tâches ménagères (vaisselle, repassage, …)</a:t>
            </a:r>
          </a:p>
          <a:p>
            <a:pPr lvl="1">
              <a:buSzPct val="82000"/>
              <a:buFont typeface="Courier New" panose="02070309020205020404" pitchFamily="49" charset="0"/>
              <a:buChar char="o"/>
            </a:pPr>
            <a:r>
              <a:rPr lang="fr-BE" sz="1500" dirty="0">
                <a:latin typeface="Arial" panose="020B0604020202020204" pitchFamily="34" charset="0"/>
                <a:cs typeface="Arial" panose="020B0604020202020204" pitchFamily="34" charset="0"/>
              </a:rPr>
              <a:t>Positionnement pour cuisiner </a:t>
            </a:r>
          </a:p>
          <a:p>
            <a:pPr marL="0" indent="0">
              <a:buNone/>
            </a:pPr>
            <a:endParaRPr lang="fr-BE" dirty="0"/>
          </a:p>
          <a:p>
            <a:pPr marL="0" indent="0">
              <a:buNone/>
            </a:pPr>
            <a:r>
              <a:rPr lang="fr-BE" dirty="0"/>
              <a:t>	</a:t>
            </a:r>
          </a:p>
          <a:p>
            <a:pPr lvl="4">
              <a:buFont typeface="Wingdings" panose="05000000000000000000" pitchFamily="2" charset="2"/>
              <a:buChar char="§"/>
            </a:pPr>
            <a:endParaRPr lang="fr-BE" dirty="0"/>
          </a:p>
          <a:p>
            <a:pPr marL="0" indent="0">
              <a:buNone/>
            </a:pPr>
            <a:endParaRPr lang="en-US" dirty="0"/>
          </a:p>
        </p:txBody>
      </p:sp>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7907"/>
          <a:stretch/>
        </p:blipFill>
        <p:spPr>
          <a:xfrm>
            <a:off x="711269" y="2149285"/>
            <a:ext cx="1751510" cy="3378446"/>
          </a:xfrm>
        </p:spPr>
      </p:pic>
      <p:pic>
        <p:nvPicPr>
          <p:cNvPr id="3" name="Picture 2"/>
          <p:cNvPicPr>
            <a:picLocks noChangeAspect="1"/>
          </p:cNvPicPr>
          <p:nvPr/>
        </p:nvPicPr>
        <p:blipFill>
          <a:blip r:embed="rId4"/>
          <a:stretch>
            <a:fillRect/>
          </a:stretch>
        </p:blipFill>
        <p:spPr>
          <a:xfrm>
            <a:off x="10065085" y="3671329"/>
            <a:ext cx="1623527" cy="2438550"/>
          </a:xfrm>
          <a:prstGeom prst="rect">
            <a:avLst/>
          </a:prstGeom>
        </p:spPr>
      </p:pic>
      <p:pic>
        <p:nvPicPr>
          <p:cNvPr id="7" name="Picture 4" descr="Cours de conditionnement physique intérieur de tai chi pour les personnes âgées - Photo de 50-54 ans libre de droit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8738"/>
          <a:stretch/>
        </p:blipFill>
        <p:spPr bwMode="auto">
          <a:xfrm>
            <a:off x="9367324" y="984533"/>
            <a:ext cx="2781134" cy="2329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4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Cas clinique III</a:t>
            </a:r>
            <a:endParaRPr lang="en-US" sz="4000" dirty="0">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4639" y="1846263"/>
            <a:ext cx="2262782" cy="4022725"/>
          </a:xfrm>
        </p:spPr>
      </p:pic>
      <p:sp>
        <p:nvSpPr>
          <p:cNvPr id="6" name="Content Placeholder 2"/>
          <p:cNvSpPr txBox="1">
            <a:spLocks/>
          </p:cNvSpPr>
          <p:nvPr/>
        </p:nvSpPr>
        <p:spPr>
          <a:xfrm>
            <a:off x="1833895" y="1914918"/>
            <a:ext cx="9061938"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fr-BE" sz="1700" dirty="0">
                <a:latin typeface="Arial" panose="020B0604020202020204" pitchFamily="34" charset="0"/>
                <a:cs typeface="Arial" panose="020B0604020202020204" pitchFamily="34" charset="0"/>
              </a:rPr>
              <a:t>Objectif principal : Réinsertion professionnelle (technicienne de surface) </a:t>
            </a:r>
            <a:endParaRPr lang="fr-BE" sz="1700" b="1" u="sng" dirty="0">
              <a:latin typeface="Arial" panose="020B0604020202020204" pitchFamily="34" charset="0"/>
              <a:cs typeface="Arial" panose="020B0604020202020204" pitchFamily="34" charset="0"/>
            </a:endParaRPr>
          </a:p>
          <a:p>
            <a:pPr lvl="5"/>
            <a:endParaRPr lang="fr-BE" dirty="0">
              <a:solidFill>
                <a:srgbClr val="00B0F0"/>
              </a:solidFill>
              <a:latin typeface="Arial" panose="020B0604020202020204" pitchFamily="34" charset="0"/>
              <a:cs typeface="Arial" panose="020B0604020202020204" pitchFamily="34" charset="0"/>
            </a:endParaRPr>
          </a:p>
          <a:p>
            <a:pPr lvl="5"/>
            <a:r>
              <a:rPr lang="fr-BE" sz="1500" dirty="0">
                <a:solidFill>
                  <a:schemeClr val="tx1"/>
                </a:solidFill>
                <a:latin typeface="Arial" panose="020B0604020202020204" pitchFamily="34" charset="0"/>
                <a:cs typeface="Arial" panose="020B0604020202020204" pitchFamily="34" charset="0"/>
              </a:rPr>
              <a:t>Apprentissage des techniques de positionnement </a:t>
            </a:r>
          </a:p>
          <a:p>
            <a:pPr lvl="6"/>
            <a:r>
              <a:rPr lang="fr-BE" sz="1500" dirty="0">
                <a:solidFill>
                  <a:schemeClr val="tx1"/>
                </a:solidFill>
                <a:latin typeface="Arial" panose="020B0604020202020204" pitchFamily="34" charset="0"/>
                <a:cs typeface="Arial" panose="020B0604020202020204" pitchFamily="34" charset="0"/>
              </a:rPr>
              <a:t>Via l’éducation thérapeute</a:t>
            </a:r>
          </a:p>
          <a:p>
            <a:pPr lvl="6"/>
            <a:r>
              <a:rPr lang="fr-BE" sz="1500" dirty="0">
                <a:solidFill>
                  <a:schemeClr val="tx1"/>
                </a:solidFill>
                <a:latin typeface="Arial" panose="020B0604020202020204" pitchFamily="34" charset="0"/>
                <a:cs typeface="Arial" panose="020B0604020202020204" pitchFamily="34" charset="0"/>
              </a:rPr>
              <a:t>Via des conseils sur l’économie rachidienne</a:t>
            </a:r>
          </a:p>
          <a:p>
            <a:pPr lvl="6"/>
            <a:endParaRPr lang="fr-BE" sz="1500" dirty="0">
              <a:solidFill>
                <a:schemeClr val="tx1"/>
              </a:solidFill>
              <a:latin typeface="Arial" panose="020B0604020202020204" pitchFamily="34" charset="0"/>
              <a:cs typeface="Arial" panose="020B0604020202020204" pitchFamily="34" charset="0"/>
            </a:endParaRPr>
          </a:p>
          <a:p>
            <a:pPr lvl="5"/>
            <a:r>
              <a:rPr lang="fr-BE" sz="1500" dirty="0">
                <a:solidFill>
                  <a:schemeClr val="tx1"/>
                </a:solidFill>
                <a:latin typeface="Arial" panose="020B0604020202020204" pitchFamily="34" charset="0"/>
                <a:cs typeface="Arial" panose="020B0604020202020204" pitchFamily="34" charset="0"/>
              </a:rPr>
              <a:t>Réorganisation de son environnement </a:t>
            </a:r>
          </a:p>
          <a:p>
            <a:pPr lvl="6"/>
            <a:r>
              <a:rPr lang="fr-BE" sz="1500" dirty="0">
                <a:solidFill>
                  <a:schemeClr val="tx1"/>
                </a:solidFill>
                <a:latin typeface="Arial" panose="020B0604020202020204" pitchFamily="34" charset="0"/>
                <a:cs typeface="Arial" panose="020B0604020202020204" pitchFamily="34" charset="0"/>
              </a:rPr>
              <a:t>Adapter son poste de travail</a:t>
            </a:r>
          </a:p>
          <a:p>
            <a:pPr lvl="6"/>
            <a:r>
              <a:rPr lang="fr-BE" sz="1500" dirty="0">
                <a:solidFill>
                  <a:schemeClr val="tx1"/>
                </a:solidFill>
                <a:latin typeface="Arial" panose="020B0604020202020204" pitchFamily="34" charset="0"/>
                <a:cs typeface="Arial" panose="020B0604020202020204" pitchFamily="34" charset="0"/>
              </a:rPr>
              <a:t>Apprentissage sur la manutention des outils utilisés</a:t>
            </a:r>
          </a:p>
          <a:p>
            <a:pPr lvl="6"/>
            <a:r>
              <a:rPr lang="fr-BE" sz="1500" dirty="0">
                <a:solidFill>
                  <a:schemeClr val="tx1"/>
                </a:solidFill>
                <a:latin typeface="Arial" panose="020B0604020202020204" pitchFamily="34" charset="0"/>
                <a:cs typeface="Arial" panose="020B0604020202020204" pitchFamily="34" charset="0"/>
              </a:rPr>
              <a:t>Proposition d’aides techniques </a:t>
            </a:r>
          </a:p>
          <a:p>
            <a:pPr marL="0" indent="0">
              <a:buNone/>
            </a:pPr>
            <a:r>
              <a:rPr lang="fr-BE" dirty="0"/>
              <a:t> </a:t>
            </a:r>
          </a:p>
          <a:p>
            <a:pPr marL="0" indent="0">
              <a:buNone/>
            </a:pPr>
            <a:r>
              <a:rPr lang="fr-BE" dirty="0"/>
              <a:t>	</a:t>
            </a:r>
          </a:p>
          <a:p>
            <a:pPr lvl="4">
              <a:buFont typeface="Wingdings" panose="05000000000000000000" pitchFamily="2" charset="2"/>
              <a:buChar char="§"/>
            </a:pPr>
            <a:endParaRPr lang="fr-BE" dirty="0"/>
          </a:p>
          <a:p>
            <a:pPr marL="0" indent="0">
              <a:buNone/>
            </a:pPr>
            <a:endParaRPr lang="en-US" dirty="0"/>
          </a:p>
        </p:txBody>
      </p:sp>
      <p:pic>
        <p:nvPicPr>
          <p:cNvPr id="7" name="Picture 4" descr="Une femme médecin ressent des douleurs au cou à la maison - Photo de 35-39 ans libre de droit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07680" y="2305893"/>
            <a:ext cx="3048000" cy="203299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Entretien ménager, nettoyage et femme de ménage avec une vadrouille pour nettoyer le sol du salon dans une maison. Travailleuse domestique, femme de ménage et femme au foyer lavant le sol pour détecter les bactéries, la poussière ou la saleté dans s - Photo de Nettoyer libre de droit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8953" y="4467641"/>
            <a:ext cx="3035494" cy="1861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930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4000" dirty="0">
                <a:latin typeface="Arial" panose="020B0604020202020204" pitchFamily="34" charset="0"/>
                <a:cs typeface="Arial" panose="020B0604020202020204" pitchFamily="34" charset="0"/>
              </a:rPr>
              <a:t>Bilan de fin Ecole du dos </a:t>
            </a:r>
            <a:endParaRPr lang="en-US" sz="40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3"/>
          <a:stretch>
            <a:fillRect/>
          </a:stretch>
        </p:blipFill>
        <p:spPr>
          <a:xfrm>
            <a:off x="1409523" y="1813654"/>
            <a:ext cx="1440932" cy="2439760"/>
          </a:xfrm>
          <a:prstGeom prst="rect">
            <a:avLst/>
          </a:prstGeom>
        </p:spPr>
      </p:pic>
      <p:sp>
        <p:nvSpPr>
          <p:cNvPr id="5" name="TextBox 4"/>
          <p:cNvSpPr txBox="1"/>
          <p:nvPr/>
        </p:nvSpPr>
        <p:spPr>
          <a:xfrm>
            <a:off x="673181" y="4340903"/>
            <a:ext cx="3516575" cy="1815882"/>
          </a:xfrm>
          <a:prstGeom prst="rect">
            <a:avLst/>
          </a:prstGeom>
          <a:noFill/>
        </p:spPr>
        <p:txBody>
          <a:bodyPr wrap="square" rtlCol="0">
            <a:spAutoFit/>
          </a:bodyPr>
          <a:lstStyle/>
          <a:p>
            <a:pPr algn="just"/>
            <a:r>
              <a:rPr lang="fr-BE" sz="1600" dirty="0">
                <a:latin typeface="Arial" panose="020B0604020202020204" pitchFamily="34" charset="0"/>
                <a:cs typeface="Arial" panose="020B0604020202020204" pitchFamily="34" charset="0"/>
              </a:rPr>
              <a:t>Arrêt EDD car nette amélioration et reprise du travail à temps plein</a:t>
            </a:r>
          </a:p>
          <a:p>
            <a:pPr algn="just"/>
            <a:endParaRPr lang="en-US" sz="1600" dirty="0">
              <a:latin typeface="Arial" panose="020B0604020202020204" pitchFamily="34" charset="0"/>
              <a:cs typeface="Arial" panose="020B0604020202020204" pitchFamily="34" charset="0"/>
            </a:endParaRPr>
          </a:p>
          <a:p>
            <a:pPr algn="just"/>
            <a:r>
              <a:rPr lang="fr-BE" sz="1600" dirty="0">
                <a:latin typeface="Arial" panose="020B0604020202020204" pitchFamily="34" charset="0"/>
                <a:cs typeface="Arial" panose="020B0604020202020204" pitchFamily="34" charset="0"/>
              </a:rPr>
              <a:t>« Je sais que je peux avoir mal mais ça me stresse moins. Je bouge même si j’ai mal, je me mets debout, je m’étire »</a:t>
            </a:r>
          </a:p>
        </p:txBody>
      </p:sp>
      <p:pic>
        <p:nvPicPr>
          <p:cNvPr id="6" name="Content Placeholder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5352" y="1874944"/>
            <a:ext cx="1602220" cy="2537077"/>
          </a:xfrm>
          <a:prstGeom prst="rect">
            <a:avLst/>
          </a:prstGeom>
        </p:spPr>
      </p:pic>
      <p:sp>
        <p:nvSpPr>
          <p:cNvPr id="7" name="TextBox 6"/>
          <p:cNvSpPr txBox="1"/>
          <p:nvPr/>
        </p:nvSpPr>
        <p:spPr>
          <a:xfrm>
            <a:off x="4498288" y="4335002"/>
            <a:ext cx="3563361" cy="2062103"/>
          </a:xfrm>
          <a:prstGeom prst="rect">
            <a:avLst/>
          </a:prstGeom>
          <a:noFill/>
        </p:spPr>
        <p:txBody>
          <a:bodyPr wrap="square" rtlCol="0">
            <a:spAutoFit/>
          </a:bodyPr>
          <a:lstStyle/>
          <a:p>
            <a:r>
              <a:rPr lang="fr-BE" sz="1600" dirty="0">
                <a:latin typeface="Arial" panose="020B0604020202020204" pitchFamily="34" charset="0"/>
                <a:cs typeface="Arial" panose="020B0604020202020204" pitchFamily="34" charset="0"/>
              </a:rPr>
              <a:t>Pas de reprise du travail.</a:t>
            </a:r>
          </a:p>
          <a:p>
            <a:r>
              <a:rPr lang="fr-BE" sz="1600" dirty="0">
                <a:latin typeface="Arial" panose="020B0604020202020204" pitchFamily="34" charset="0"/>
                <a:cs typeface="Arial" panose="020B0604020202020204" pitchFamily="34" charset="0"/>
              </a:rPr>
              <a:t>Diminution de la </a:t>
            </a:r>
            <a:r>
              <a:rPr lang="fr-BE" sz="1600" dirty="0" err="1">
                <a:latin typeface="Arial" panose="020B0604020202020204" pitchFamily="34" charset="0"/>
                <a:cs typeface="Arial" panose="020B0604020202020204" pitchFamily="34" charset="0"/>
              </a:rPr>
              <a:t>kinésiophobie</a:t>
            </a:r>
            <a:r>
              <a:rPr lang="fr-BE" sz="1600" dirty="0">
                <a:latin typeface="Arial" panose="020B0604020202020204" pitchFamily="34" charset="0"/>
                <a:cs typeface="Arial" panose="020B0604020202020204" pitchFamily="34" charset="0"/>
              </a:rPr>
              <a:t>, reprise de certains loisirs (yoga, marche nordique), redécouverte d’une vie active</a:t>
            </a:r>
          </a:p>
          <a:p>
            <a:r>
              <a:rPr lang="fr-BE" sz="1600" dirty="0">
                <a:latin typeface="Arial" panose="020B0604020202020204" pitchFamily="34" charset="0"/>
                <a:cs typeface="Arial" panose="020B0604020202020204" pitchFamily="34" charset="0"/>
              </a:rPr>
              <a:t>« J’ai encore mal au dos mais je sais marcher plus qu’avant et je passe plus de temps avec ma famille »</a:t>
            </a:r>
          </a:p>
        </p:txBody>
      </p:sp>
      <p:pic>
        <p:nvPicPr>
          <p:cNvPr id="8" name="Content Placeholder 4"/>
          <p:cNvPicPr>
            <a:picLocks noChangeAspect="1"/>
          </p:cNvPicPr>
          <p:nvPr/>
        </p:nvPicPr>
        <p:blipFill rotWithShape="1">
          <a:blip r:embed="rId5" cstate="print">
            <a:extLst>
              <a:ext uri="{28A0092B-C50C-407E-A947-70E740481C1C}">
                <a14:useLocalDpi xmlns:a14="http://schemas.microsoft.com/office/drawing/2010/main" val="0"/>
              </a:ext>
            </a:extLst>
          </a:blip>
          <a:srcRect t="13998" b="12327"/>
          <a:stretch/>
        </p:blipFill>
        <p:spPr>
          <a:xfrm>
            <a:off x="8574621" y="1955696"/>
            <a:ext cx="1813727" cy="2375572"/>
          </a:xfrm>
          <a:prstGeom prst="rect">
            <a:avLst/>
          </a:prstGeom>
        </p:spPr>
      </p:pic>
      <p:sp>
        <p:nvSpPr>
          <p:cNvPr id="9" name="TextBox 8"/>
          <p:cNvSpPr txBox="1"/>
          <p:nvPr/>
        </p:nvSpPr>
        <p:spPr>
          <a:xfrm>
            <a:off x="8266815" y="4331268"/>
            <a:ext cx="3443103" cy="1815882"/>
          </a:xfrm>
          <a:prstGeom prst="rect">
            <a:avLst/>
          </a:prstGeom>
          <a:noFill/>
        </p:spPr>
        <p:txBody>
          <a:bodyPr wrap="square" rtlCol="0">
            <a:spAutoFit/>
          </a:bodyPr>
          <a:lstStyle/>
          <a:p>
            <a:r>
              <a:rPr lang="fr-BE" sz="1600" dirty="0">
                <a:latin typeface="Arial" panose="020B0604020202020204" pitchFamily="34" charset="0"/>
                <a:cs typeface="Arial" panose="020B0604020202020204" pitchFamily="34" charset="0"/>
              </a:rPr>
              <a:t>Reprise du travail à mi- temps médical </a:t>
            </a:r>
          </a:p>
          <a:p>
            <a:endParaRPr lang="fr-BE" sz="1600" dirty="0">
              <a:latin typeface="Arial" panose="020B0604020202020204" pitchFamily="34" charset="0"/>
              <a:cs typeface="Arial" panose="020B0604020202020204" pitchFamily="34" charset="0"/>
            </a:endParaRPr>
          </a:p>
          <a:p>
            <a:r>
              <a:rPr lang="fr-BE" sz="1600" dirty="0">
                <a:latin typeface="Arial" panose="020B0604020202020204" pitchFamily="34" charset="0"/>
                <a:cs typeface="Arial" panose="020B0604020202020204" pitchFamily="34" charset="0"/>
              </a:rPr>
              <a:t>« Mes douleurs ne sont pas parties mais au moins j’ai pu reprendre mon travail car je ne supportais plus de rester à la maison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64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a:t>Et après l’Ecole du dos ?</a:t>
            </a:r>
            <a:endParaRPr lang="en-US" dirty="0"/>
          </a:p>
        </p:txBody>
      </p:sp>
      <p:sp>
        <p:nvSpPr>
          <p:cNvPr id="3" name="Content Placeholder 2"/>
          <p:cNvSpPr>
            <a:spLocks noGrp="1"/>
          </p:cNvSpPr>
          <p:nvPr>
            <p:ph idx="1"/>
          </p:nvPr>
        </p:nvSpPr>
        <p:spPr>
          <a:xfrm>
            <a:off x="1097279" y="1845734"/>
            <a:ext cx="10164769" cy="4219164"/>
          </a:xfrm>
        </p:spPr>
        <p:txBody>
          <a:bodyPr>
            <a:normAutofit/>
          </a:bodyPr>
          <a:lstStyle/>
          <a:p>
            <a:r>
              <a:rPr lang="fr-BE" dirty="0"/>
              <a:t>Défis: </a:t>
            </a:r>
          </a:p>
          <a:p>
            <a:pPr lvl="2"/>
            <a:r>
              <a:rPr lang="fr-BE" sz="1800" dirty="0"/>
              <a:t>Poursuivre une activité physique et maintenir un rythme de vie actif </a:t>
            </a:r>
          </a:p>
          <a:p>
            <a:pPr lvl="2"/>
            <a:r>
              <a:rPr lang="fr-BE" sz="1800" dirty="0"/>
              <a:t>Absence du groupe comme moteur et source de motivation </a:t>
            </a:r>
          </a:p>
          <a:p>
            <a:endParaRPr lang="fr-BE" dirty="0"/>
          </a:p>
          <a:p>
            <a:r>
              <a:rPr lang="fr-BE" dirty="0"/>
              <a:t>Avant la fin du programme :</a:t>
            </a:r>
          </a:p>
          <a:p>
            <a:pPr lvl="2"/>
            <a:r>
              <a:rPr lang="fr-BE" sz="1800" dirty="0"/>
              <a:t>Recommandations répétées de s’inscrire à une activité physique en groupe</a:t>
            </a:r>
          </a:p>
          <a:p>
            <a:pPr lvl="2"/>
            <a:r>
              <a:rPr lang="fr-BE" sz="1800" dirty="0"/>
              <a:t>Accent mis sur les outils acquis durant le programme : renforcement de l’autonomie du patient </a:t>
            </a:r>
          </a:p>
          <a:p>
            <a:endParaRPr lang="fr-BE" dirty="0"/>
          </a:p>
          <a:p>
            <a:r>
              <a:rPr lang="fr-BE" dirty="0"/>
              <a:t>Après l’Ecole du dos, certains continueront à être suivis en Médecin Physique. Importance de :  </a:t>
            </a:r>
          </a:p>
          <a:p>
            <a:pPr lvl="3"/>
            <a:r>
              <a:rPr lang="fr-BE" sz="1800" dirty="0"/>
              <a:t>Encourager la poursuite d’activités physiques et de loisir</a:t>
            </a:r>
            <a:endParaRPr lang="en-US" sz="1800" dirty="0"/>
          </a:p>
          <a:p>
            <a:pPr lvl="3"/>
            <a:r>
              <a:rPr lang="fr-BE" sz="1800" dirty="0"/>
              <a:t>Renforcer ressources disponibles du patient et sa capacité à les mettre en place </a:t>
            </a:r>
          </a:p>
          <a:p>
            <a:pPr marL="566928" lvl="3" indent="0">
              <a:buNone/>
            </a:pPr>
            <a:endParaRPr lang="fr-BE" dirty="0"/>
          </a:p>
          <a:p>
            <a:pPr marL="566928" lvl="3" indent="0">
              <a:buNone/>
            </a:pPr>
            <a:endParaRPr lang="fr-BE" dirty="0"/>
          </a:p>
        </p:txBody>
      </p:sp>
    </p:spTree>
    <p:extLst>
      <p:ext uri="{BB962C8B-B14F-4D97-AF65-F5344CB8AC3E}">
        <p14:creationId xmlns:p14="http://schemas.microsoft.com/office/powerpoint/2010/main" val="1415412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62679" y="1690117"/>
            <a:ext cx="5072121" cy="3023257"/>
          </a:xfrm>
          <a:solidFill>
            <a:schemeClr val="bg1"/>
          </a:solidFill>
        </p:spPr>
        <p:txBody>
          <a:bodyPr>
            <a:normAutofit lnSpcReduction="10000"/>
          </a:bodyPr>
          <a:lstStyle/>
          <a:p>
            <a:endParaRPr lang="fr-BE" dirty="0"/>
          </a:p>
          <a:p>
            <a:pPr algn="ctr"/>
            <a:r>
              <a:rPr lang="fr-BE" dirty="0"/>
              <a:t>ECOLE DU DOS</a:t>
            </a:r>
          </a:p>
          <a:p>
            <a:pPr algn="ctr"/>
            <a:r>
              <a:rPr lang="fr-BE" dirty="0">
                <a:hlinkClick r:id="rId2"/>
              </a:rPr>
              <a:t>ecoledudos@chu-brugmann.be</a:t>
            </a:r>
            <a:endParaRPr lang="fr-BE" dirty="0"/>
          </a:p>
          <a:p>
            <a:pPr algn="ctr"/>
            <a:endParaRPr lang="fr-BE" dirty="0"/>
          </a:p>
          <a:p>
            <a:pPr algn="ctr"/>
            <a:r>
              <a:rPr lang="fr-BE" dirty="0"/>
              <a:t>CHU Brugmann</a:t>
            </a:r>
          </a:p>
          <a:p>
            <a:pPr algn="ctr"/>
            <a:r>
              <a:rPr lang="fr-BE" dirty="0"/>
              <a:t>Avenue A. Van </a:t>
            </a:r>
            <a:r>
              <a:rPr lang="fr-BE" dirty="0" err="1"/>
              <a:t>Gehuchten</a:t>
            </a:r>
            <a:r>
              <a:rPr lang="fr-BE" dirty="0"/>
              <a:t>, 4</a:t>
            </a:r>
          </a:p>
          <a:p>
            <a:pPr algn="ctr"/>
            <a:r>
              <a:rPr lang="fr-BE" dirty="0"/>
              <a:t>1020 Bruxelles</a:t>
            </a:r>
          </a:p>
        </p:txBody>
      </p:sp>
      <p:pic>
        <p:nvPicPr>
          <p:cNvPr id="2" name="Picture 1"/>
          <p:cNvPicPr>
            <a:picLocks noChangeAspect="1"/>
          </p:cNvPicPr>
          <p:nvPr/>
        </p:nvPicPr>
        <p:blipFill>
          <a:blip r:embed="rId3"/>
          <a:stretch>
            <a:fillRect/>
          </a:stretch>
        </p:blipFill>
        <p:spPr>
          <a:xfrm>
            <a:off x="1155206" y="688315"/>
            <a:ext cx="5786770" cy="4578991"/>
          </a:xfrm>
          <a:prstGeom prst="rect">
            <a:avLst/>
          </a:prstGeom>
        </p:spPr>
      </p:pic>
    </p:spTree>
    <p:extLst>
      <p:ext uri="{BB962C8B-B14F-4D97-AF65-F5344CB8AC3E}">
        <p14:creationId xmlns:p14="http://schemas.microsoft.com/office/powerpoint/2010/main" val="72034636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1214</TotalTime>
  <Words>2327</Words>
  <Application>Microsoft Macintosh PowerPoint</Application>
  <PresentationFormat>Grand écran</PresentationFormat>
  <Paragraphs>373</Paragraphs>
  <Slides>38</Slides>
  <Notes>11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38</vt:i4>
      </vt:variant>
    </vt:vector>
  </HeadingPairs>
  <TitlesOfParts>
    <vt:vector size="45" baseType="lpstr">
      <vt:lpstr>Arial</vt:lpstr>
      <vt:lpstr>BlinkMacSystemFont</vt:lpstr>
      <vt:lpstr>Calibri</vt:lpstr>
      <vt:lpstr>Calibri Light</vt:lpstr>
      <vt:lpstr>Courier New</vt:lpstr>
      <vt:lpstr>Wingdings</vt:lpstr>
      <vt:lpstr>Retrospect</vt:lpstr>
      <vt:lpstr>L’ECOLE DU DOS</vt:lpstr>
      <vt:lpstr>Présentation PowerPoint</vt:lpstr>
      <vt:lpstr>Cas clinique I </vt:lpstr>
      <vt:lpstr>Cas clinique II  </vt:lpstr>
      <vt:lpstr>Cas clinique III</vt:lpstr>
      <vt:lpstr>Trajet de soins école du dos </vt:lpstr>
      <vt:lpstr>Consultation MPR</vt:lpstr>
      <vt:lpstr>Présentation PowerPoint</vt:lpstr>
      <vt:lpstr>Présentation PowerPoint</vt:lpstr>
      <vt:lpstr>Présentation PowerPoint</vt:lpstr>
      <vt:lpstr>Présentation PowerPoint</vt:lpstr>
      <vt:lpstr>Présentation PowerPoint</vt:lpstr>
      <vt:lpstr>Ecole du dos dans la phase aiguë et/ou subaiguë</vt:lpstr>
      <vt:lpstr>Cas clinique I </vt:lpstr>
      <vt:lpstr>Cas clinique II  </vt:lpstr>
      <vt:lpstr>Cas clinique III</vt:lpstr>
      <vt:lpstr>Présentation PowerPoint</vt:lpstr>
      <vt:lpstr>Trajet de soins école du dos </vt:lpstr>
      <vt:lpstr>Consultation psychologue </vt:lpstr>
      <vt:lpstr>Présentation PowerPoint</vt:lpstr>
      <vt:lpstr>Guidelines  KCE, 2019</vt:lpstr>
      <vt:lpstr>Changement</vt:lpstr>
      <vt:lpstr>Thérapie Cognitivo-Comportementale</vt:lpstr>
      <vt:lpstr>Cas clinique I</vt:lpstr>
      <vt:lpstr>Cas clinique II</vt:lpstr>
      <vt:lpstr>Trajet de soins école du dos </vt:lpstr>
      <vt:lpstr>L’Ecole du dos </vt:lpstr>
      <vt:lpstr>Structure de l’école du dos: sessions théoriques + sessions pratiques </vt:lpstr>
      <vt:lpstr>Programme</vt:lpstr>
      <vt:lpstr>Programme d’exercices </vt:lpstr>
      <vt:lpstr>Programme d’exercices </vt:lpstr>
      <vt:lpstr>Les séances d’ergothérapie :</vt:lpstr>
      <vt:lpstr>Cas clinique I</vt:lpstr>
      <vt:lpstr>Cas clinique II</vt:lpstr>
      <vt:lpstr>Cas clinique III</vt:lpstr>
      <vt:lpstr>Bilan de fin Ecole du dos </vt:lpstr>
      <vt:lpstr>Et après l’Ecole du dos ?</vt:lpstr>
      <vt:lpstr>Présentation PowerPoint</vt:lpstr>
    </vt:vector>
  </TitlesOfParts>
  <Company>Chu-Brugmann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LEAHU, Laura (CHU-Brugmann)</dc:creator>
  <cp:lastModifiedBy>HAUTOT Elisabeth</cp:lastModifiedBy>
  <cp:revision>194</cp:revision>
  <cp:lastPrinted>2024-10-07T12:45:52Z</cp:lastPrinted>
  <dcterms:created xsi:type="dcterms:W3CDTF">2024-09-30T06:42:41Z</dcterms:created>
  <dcterms:modified xsi:type="dcterms:W3CDTF">2024-10-07T20:48:37Z</dcterms:modified>
</cp:coreProperties>
</file>