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147481883" r:id="rId2"/>
    <p:sldId id="2777" r:id="rId3"/>
    <p:sldId id="2147481861" r:id="rId4"/>
    <p:sldId id="2147481890" r:id="rId5"/>
    <p:sldId id="2147482152" r:id="rId6"/>
    <p:sldId id="2147481885" r:id="rId7"/>
    <p:sldId id="2147481887" r:id="rId8"/>
    <p:sldId id="2147481888" r:id="rId9"/>
    <p:sldId id="2147481889" r:id="rId10"/>
    <p:sldId id="2147481891" r:id="rId11"/>
    <p:sldId id="2147482157" r:id="rId12"/>
    <p:sldId id="507" r:id="rId13"/>
    <p:sldId id="508" r:id="rId14"/>
    <p:sldId id="506" r:id="rId15"/>
    <p:sldId id="2147482153" r:id="rId16"/>
    <p:sldId id="2147482149" r:id="rId17"/>
    <p:sldId id="2147482150" r:id="rId18"/>
    <p:sldId id="2147482151" r:id="rId19"/>
    <p:sldId id="502" r:id="rId20"/>
    <p:sldId id="2147482155" r:id="rId21"/>
    <p:sldId id="262" r:id="rId22"/>
    <p:sldId id="2147482156" r:id="rId23"/>
    <p:sldId id="486" r:id="rId24"/>
    <p:sldId id="474" r:id="rId25"/>
    <p:sldId id="475" r:id="rId26"/>
    <p:sldId id="476" r:id="rId27"/>
    <p:sldId id="477" r:id="rId28"/>
    <p:sldId id="478" r:id="rId29"/>
    <p:sldId id="479" r:id="rId30"/>
    <p:sldId id="2147482146" r:id="rId31"/>
    <p:sldId id="2147482148" r:id="rId32"/>
    <p:sldId id="481" r:id="rId33"/>
    <p:sldId id="483" r:id="rId34"/>
    <p:sldId id="485" r:id="rId35"/>
    <p:sldId id="487" r:id="rId36"/>
    <p:sldId id="489" r:id="rId37"/>
    <p:sldId id="490" r:id="rId38"/>
    <p:sldId id="494" r:id="rId39"/>
    <p:sldId id="495" r:id="rId40"/>
    <p:sldId id="496" r:id="rId41"/>
    <p:sldId id="500" r:id="rId42"/>
    <p:sldId id="501" r:id="rId43"/>
    <p:sldId id="2147482158" r:id="rId44"/>
    <p:sldId id="2147482160" r:id="rId45"/>
    <p:sldId id="2147481910" r:id="rId46"/>
    <p:sldId id="2147482159" r:id="rId47"/>
    <p:sldId id="2147482161" r:id="rId48"/>
    <p:sldId id="2147482162" r:id="rId49"/>
    <p:sldId id="2147482163" r:id="rId50"/>
    <p:sldId id="2147481897" r:id="rId51"/>
    <p:sldId id="2861"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364"/>
    <p:restoredTop sz="95897"/>
  </p:normalViewPr>
  <p:slideViewPr>
    <p:cSldViewPr snapToGrid="0">
      <p:cViewPr>
        <p:scale>
          <a:sx n="115" d="100"/>
          <a:sy n="115" d="100"/>
        </p:scale>
        <p:origin x="376" y="176"/>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B71A37-B47F-41C6-A925-E72F429A520A}"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84E1F20D-D70A-4AD0-8587-C4A316BED0DC}">
      <dgm:prSet/>
      <dgm:spPr/>
      <dgm:t>
        <a:bodyPr/>
        <a:lstStyle/>
        <a:p>
          <a:r>
            <a:rPr lang="fr-BE" b="0" i="0"/>
            <a:t>Deux parents diabétiques de type 2 : 70% de risque de transmission </a:t>
          </a:r>
          <a:endParaRPr lang="en-US"/>
        </a:p>
      </dgm:t>
    </dgm:pt>
    <dgm:pt modelId="{5B5C57E1-8E6E-4673-AF45-4A1B4FDE8B5F}" type="parTrans" cxnId="{5B0822A9-1635-49F6-8EE1-90288EB530BF}">
      <dgm:prSet/>
      <dgm:spPr/>
      <dgm:t>
        <a:bodyPr/>
        <a:lstStyle/>
        <a:p>
          <a:endParaRPr lang="en-US"/>
        </a:p>
      </dgm:t>
    </dgm:pt>
    <dgm:pt modelId="{93D77960-0ADD-404F-A6C2-8B35C6D1F855}" type="sibTrans" cxnId="{5B0822A9-1635-49F6-8EE1-90288EB530BF}">
      <dgm:prSet/>
      <dgm:spPr/>
      <dgm:t>
        <a:bodyPr/>
        <a:lstStyle/>
        <a:p>
          <a:endParaRPr lang="en-US"/>
        </a:p>
      </dgm:t>
    </dgm:pt>
    <dgm:pt modelId="{B0BE5A24-2AE2-4718-B8FC-6DDE67796798}">
      <dgm:prSet/>
      <dgm:spPr/>
      <dgm:t>
        <a:bodyPr/>
        <a:lstStyle/>
        <a:p>
          <a:r>
            <a:rPr lang="fr-BE"/>
            <a:t>Un parent diabétiques de type 2: </a:t>
          </a:r>
          <a:r>
            <a:rPr lang="fr-BE" b="0" i="0"/>
            <a:t> 40 % de risque de transmission</a:t>
          </a:r>
          <a:endParaRPr lang="en-US"/>
        </a:p>
      </dgm:t>
    </dgm:pt>
    <dgm:pt modelId="{C5950CBC-1208-486A-A00B-A1760333D911}" type="parTrans" cxnId="{632777B8-00BA-4722-872F-4FDA495B1F5C}">
      <dgm:prSet/>
      <dgm:spPr/>
      <dgm:t>
        <a:bodyPr/>
        <a:lstStyle/>
        <a:p>
          <a:endParaRPr lang="en-US"/>
        </a:p>
      </dgm:t>
    </dgm:pt>
    <dgm:pt modelId="{BE83BA7A-4AAE-465A-85C1-E8D77FCDE6F9}" type="sibTrans" cxnId="{632777B8-00BA-4722-872F-4FDA495B1F5C}">
      <dgm:prSet/>
      <dgm:spPr/>
      <dgm:t>
        <a:bodyPr/>
        <a:lstStyle/>
        <a:p>
          <a:endParaRPr lang="en-US"/>
        </a:p>
      </dgm:t>
    </dgm:pt>
    <dgm:pt modelId="{36CFC7BE-9C68-0A43-8D60-F6BE35F259CB}" type="pres">
      <dgm:prSet presAssocID="{50B71A37-B47F-41C6-A925-E72F429A520A}" presName="hierChild1" presStyleCnt="0">
        <dgm:presLayoutVars>
          <dgm:chPref val="1"/>
          <dgm:dir/>
          <dgm:animOne val="branch"/>
          <dgm:animLvl val="lvl"/>
          <dgm:resizeHandles/>
        </dgm:presLayoutVars>
      </dgm:prSet>
      <dgm:spPr/>
    </dgm:pt>
    <dgm:pt modelId="{194B788C-1DDA-5B4C-89F9-F100D6081F84}" type="pres">
      <dgm:prSet presAssocID="{84E1F20D-D70A-4AD0-8587-C4A316BED0DC}" presName="hierRoot1" presStyleCnt="0"/>
      <dgm:spPr/>
    </dgm:pt>
    <dgm:pt modelId="{33ACE440-860B-F34D-B32C-52CC883D8508}" type="pres">
      <dgm:prSet presAssocID="{84E1F20D-D70A-4AD0-8587-C4A316BED0DC}" presName="composite" presStyleCnt="0"/>
      <dgm:spPr/>
    </dgm:pt>
    <dgm:pt modelId="{8B8C67CA-AA0A-B341-96CC-3D912E8AAA7B}" type="pres">
      <dgm:prSet presAssocID="{84E1F20D-D70A-4AD0-8587-C4A316BED0DC}" presName="background" presStyleLbl="node0" presStyleIdx="0" presStyleCnt="2"/>
      <dgm:spPr/>
    </dgm:pt>
    <dgm:pt modelId="{DE69B8C0-B789-D440-B71B-240CDB575D17}" type="pres">
      <dgm:prSet presAssocID="{84E1F20D-D70A-4AD0-8587-C4A316BED0DC}" presName="text" presStyleLbl="fgAcc0" presStyleIdx="0" presStyleCnt="2">
        <dgm:presLayoutVars>
          <dgm:chPref val="3"/>
        </dgm:presLayoutVars>
      </dgm:prSet>
      <dgm:spPr/>
    </dgm:pt>
    <dgm:pt modelId="{9E3910E3-2889-374C-8B7F-B320D5FAA80E}" type="pres">
      <dgm:prSet presAssocID="{84E1F20D-D70A-4AD0-8587-C4A316BED0DC}" presName="hierChild2" presStyleCnt="0"/>
      <dgm:spPr/>
    </dgm:pt>
    <dgm:pt modelId="{D0A5B379-5DD2-9449-8C00-A0C691EADF1F}" type="pres">
      <dgm:prSet presAssocID="{B0BE5A24-2AE2-4718-B8FC-6DDE67796798}" presName="hierRoot1" presStyleCnt="0"/>
      <dgm:spPr/>
    </dgm:pt>
    <dgm:pt modelId="{5A081490-5297-264F-9F94-9236266C291F}" type="pres">
      <dgm:prSet presAssocID="{B0BE5A24-2AE2-4718-B8FC-6DDE67796798}" presName="composite" presStyleCnt="0"/>
      <dgm:spPr/>
    </dgm:pt>
    <dgm:pt modelId="{798B525D-2DEE-B94E-BE18-A6C6533CDB2B}" type="pres">
      <dgm:prSet presAssocID="{B0BE5A24-2AE2-4718-B8FC-6DDE67796798}" presName="background" presStyleLbl="node0" presStyleIdx="1" presStyleCnt="2"/>
      <dgm:spPr/>
    </dgm:pt>
    <dgm:pt modelId="{8CB86A80-B00C-AF46-8420-C9BB82F9C613}" type="pres">
      <dgm:prSet presAssocID="{B0BE5A24-2AE2-4718-B8FC-6DDE67796798}" presName="text" presStyleLbl="fgAcc0" presStyleIdx="1" presStyleCnt="2">
        <dgm:presLayoutVars>
          <dgm:chPref val="3"/>
        </dgm:presLayoutVars>
      </dgm:prSet>
      <dgm:spPr/>
    </dgm:pt>
    <dgm:pt modelId="{391B04DF-DED0-6C4D-94A4-8339098EBEA9}" type="pres">
      <dgm:prSet presAssocID="{B0BE5A24-2AE2-4718-B8FC-6DDE67796798}" presName="hierChild2" presStyleCnt="0"/>
      <dgm:spPr/>
    </dgm:pt>
  </dgm:ptLst>
  <dgm:cxnLst>
    <dgm:cxn modelId="{5BD56D66-A366-AC4A-9F96-9FC41830C311}" type="presOf" srcId="{50B71A37-B47F-41C6-A925-E72F429A520A}" destId="{36CFC7BE-9C68-0A43-8D60-F6BE35F259CB}" srcOrd="0" destOrd="0" presId="urn:microsoft.com/office/officeart/2005/8/layout/hierarchy1"/>
    <dgm:cxn modelId="{BC68F88E-FFF7-5C4C-BB4C-E2D555C15FBA}" type="presOf" srcId="{84E1F20D-D70A-4AD0-8587-C4A316BED0DC}" destId="{DE69B8C0-B789-D440-B71B-240CDB575D17}" srcOrd="0" destOrd="0" presId="urn:microsoft.com/office/officeart/2005/8/layout/hierarchy1"/>
    <dgm:cxn modelId="{5B0822A9-1635-49F6-8EE1-90288EB530BF}" srcId="{50B71A37-B47F-41C6-A925-E72F429A520A}" destId="{84E1F20D-D70A-4AD0-8587-C4A316BED0DC}" srcOrd="0" destOrd="0" parTransId="{5B5C57E1-8E6E-4673-AF45-4A1B4FDE8B5F}" sibTransId="{93D77960-0ADD-404F-A6C2-8B35C6D1F855}"/>
    <dgm:cxn modelId="{632777B8-00BA-4722-872F-4FDA495B1F5C}" srcId="{50B71A37-B47F-41C6-A925-E72F429A520A}" destId="{B0BE5A24-2AE2-4718-B8FC-6DDE67796798}" srcOrd="1" destOrd="0" parTransId="{C5950CBC-1208-486A-A00B-A1760333D911}" sibTransId="{BE83BA7A-4AAE-465A-85C1-E8D77FCDE6F9}"/>
    <dgm:cxn modelId="{28D49FE2-81C8-C246-A743-0E348AC8B9F6}" type="presOf" srcId="{B0BE5A24-2AE2-4718-B8FC-6DDE67796798}" destId="{8CB86A80-B00C-AF46-8420-C9BB82F9C613}" srcOrd="0" destOrd="0" presId="urn:microsoft.com/office/officeart/2005/8/layout/hierarchy1"/>
    <dgm:cxn modelId="{6ADAAA34-F5E6-C749-8A14-86FA06DBA3CF}" type="presParOf" srcId="{36CFC7BE-9C68-0A43-8D60-F6BE35F259CB}" destId="{194B788C-1DDA-5B4C-89F9-F100D6081F84}" srcOrd="0" destOrd="0" presId="urn:microsoft.com/office/officeart/2005/8/layout/hierarchy1"/>
    <dgm:cxn modelId="{2130009E-E4EE-8B48-A03B-D353357BC53B}" type="presParOf" srcId="{194B788C-1DDA-5B4C-89F9-F100D6081F84}" destId="{33ACE440-860B-F34D-B32C-52CC883D8508}" srcOrd="0" destOrd="0" presId="urn:microsoft.com/office/officeart/2005/8/layout/hierarchy1"/>
    <dgm:cxn modelId="{B05849B3-7A53-1347-866F-E3C651BF128D}" type="presParOf" srcId="{33ACE440-860B-F34D-B32C-52CC883D8508}" destId="{8B8C67CA-AA0A-B341-96CC-3D912E8AAA7B}" srcOrd="0" destOrd="0" presId="urn:microsoft.com/office/officeart/2005/8/layout/hierarchy1"/>
    <dgm:cxn modelId="{D33022EA-FB4C-DB44-AFEF-2CD8DBA1EF83}" type="presParOf" srcId="{33ACE440-860B-F34D-B32C-52CC883D8508}" destId="{DE69B8C0-B789-D440-B71B-240CDB575D17}" srcOrd="1" destOrd="0" presId="urn:microsoft.com/office/officeart/2005/8/layout/hierarchy1"/>
    <dgm:cxn modelId="{5E129AAB-7DD7-4642-8F40-BE6A5A4E33ED}" type="presParOf" srcId="{194B788C-1DDA-5B4C-89F9-F100D6081F84}" destId="{9E3910E3-2889-374C-8B7F-B320D5FAA80E}" srcOrd="1" destOrd="0" presId="urn:microsoft.com/office/officeart/2005/8/layout/hierarchy1"/>
    <dgm:cxn modelId="{D253294B-01A0-1943-BFF6-3B6AF1A04C44}" type="presParOf" srcId="{36CFC7BE-9C68-0A43-8D60-F6BE35F259CB}" destId="{D0A5B379-5DD2-9449-8C00-A0C691EADF1F}" srcOrd="1" destOrd="0" presId="urn:microsoft.com/office/officeart/2005/8/layout/hierarchy1"/>
    <dgm:cxn modelId="{2D6653F6-A440-174C-8287-ED965031C586}" type="presParOf" srcId="{D0A5B379-5DD2-9449-8C00-A0C691EADF1F}" destId="{5A081490-5297-264F-9F94-9236266C291F}" srcOrd="0" destOrd="0" presId="urn:microsoft.com/office/officeart/2005/8/layout/hierarchy1"/>
    <dgm:cxn modelId="{2A1582F6-E072-614E-B08C-702E32804A41}" type="presParOf" srcId="{5A081490-5297-264F-9F94-9236266C291F}" destId="{798B525D-2DEE-B94E-BE18-A6C6533CDB2B}" srcOrd="0" destOrd="0" presId="urn:microsoft.com/office/officeart/2005/8/layout/hierarchy1"/>
    <dgm:cxn modelId="{3713B8B2-54C5-5442-8EB4-D0C2E98E1BB8}" type="presParOf" srcId="{5A081490-5297-264F-9F94-9236266C291F}" destId="{8CB86A80-B00C-AF46-8420-C9BB82F9C613}" srcOrd="1" destOrd="0" presId="urn:microsoft.com/office/officeart/2005/8/layout/hierarchy1"/>
    <dgm:cxn modelId="{B4191E24-0A8C-D74F-8EA5-E9730CB96DBA}" type="presParOf" srcId="{D0A5B379-5DD2-9449-8C00-A0C691EADF1F}" destId="{391B04DF-DED0-6C4D-94A4-8339098EBEA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C67CA-AA0A-B341-96CC-3D912E8AAA7B}">
      <dsp:nvSpPr>
        <dsp:cNvPr id="0" name=""/>
        <dsp:cNvSpPr/>
      </dsp:nvSpPr>
      <dsp:spPr>
        <a:xfrm>
          <a:off x="1172" y="267452"/>
          <a:ext cx="4113795" cy="26122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9B8C0-B789-D440-B71B-240CDB575D17}">
      <dsp:nvSpPr>
        <dsp:cNvPr id="0" name=""/>
        <dsp:cNvSpPr/>
      </dsp:nvSpPr>
      <dsp:spPr>
        <a:xfrm>
          <a:off x="458260" y="701686"/>
          <a:ext cx="4113795" cy="261226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BE" sz="3400" b="0" i="0" kern="1200"/>
            <a:t>Deux parents diabétiques de type 2 : 70% de risque de transmission </a:t>
          </a:r>
          <a:endParaRPr lang="en-US" sz="3400" kern="1200"/>
        </a:p>
      </dsp:txBody>
      <dsp:txXfrm>
        <a:off x="534770" y="778196"/>
        <a:ext cx="3960775" cy="2459240"/>
      </dsp:txXfrm>
    </dsp:sp>
    <dsp:sp modelId="{798B525D-2DEE-B94E-BE18-A6C6533CDB2B}">
      <dsp:nvSpPr>
        <dsp:cNvPr id="0" name=""/>
        <dsp:cNvSpPr/>
      </dsp:nvSpPr>
      <dsp:spPr>
        <a:xfrm>
          <a:off x="5029144" y="267452"/>
          <a:ext cx="4113795" cy="26122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B86A80-B00C-AF46-8420-C9BB82F9C613}">
      <dsp:nvSpPr>
        <dsp:cNvPr id="0" name=""/>
        <dsp:cNvSpPr/>
      </dsp:nvSpPr>
      <dsp:spPr>
        <a:xfrm>
          <a:off x="5486232" y="701686"/>
          <a:ext cx="4113795" cy="261226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BE" sz="3400" kern="1200"/>
            <a:t>Un parent diabétiques de type 2: </a:t>
          </a:r>
          <a:r>
            <a:rPr lang="fr-BE" sz="3400" b="0" i="0" kern="1200"/>
            <a:t> 40 % de risque de transmission</a:t>
          </a:r>
          <a:endParaRPr lang="en-US" sz="3400" kern="1200"/>
        </a:p>
      </dsp:txBody>
      <dsp:txXfrm>
        <a:off x="5562742" y="778196"/>
        <a:ext cx="3960775" cy="24592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81031A-BC91-564A-A89E-C20BB43DA07B}" type="datetimeFigureOut">
              <a:rPr lang="fr-FR" smtClean="0"/>
              <a:t>13/10/2025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26980-91E2-954B-9079-DC4F74DF8E32}" type="slidenum">
              <a:rPr lang="fr-FR" smtClean="0"/>
              <a:t>‹N°›</a:t>
            </a:fld>
            <a:endParaRPr lang="fr-FR"/>
          </a:p>
        </p:txBody>
      </p:sp>
    </p:spTree>
    <p:extLst>
      <p:ext uri="{BB962C8B-B14F-4D97-AF65-F5344CB8AC3E}">
        <p14:creationId xmlns:p14="http://schemas.microsoft.com/office/powerpoint/2010/main" val="155714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0CC2C-B641-07AF-4421-F1F1A06B0CC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EDD9D290-6984-FE68-60DA-5A0C4BE964DB}"/>
              </a:ext>
            </a:extLst>
          </p:cNvPr>
          <p:cNvSpPr>
            <a:spLocks noGrp="1" noChangeArrowheads="1"/>
          </p:cNvSpPr>
          <p:nvPr>
            <p:ph type="sldNum" sz="quarter" idx="5"/>
          </p:nvPr>
        </p:nvSpPr>
        <p:spPr>
          <a:ln/>
        </p:spPr>
        <p:txBody>
          <a:bodyPr/>
          <a:lstStyle/>
          <a:p>
            <a:fld id="{BDABE057-4B97-EE45-965D-7B8021D9DF4B}" type="slidenum">
              <a:rPr lang="fr-FR"/>
              <a:pPr/>
              <a:t>10</a:t>
            </a:fld>
            <a:endParaRPr lang="fr-FR"/>
          </a:p>
        </p:txBody>
      </p:sp>
      <p:sp>
        <p:nvSpPr>
          <p:cNvPr id="69634" name="Rectangle 2">
            <a:extLst>
              <a:ext uri="{FF2B5EF4-FFF2-40B4-BE49-F238E27FC236}">
                <a16:creationId xmlns:a16="http://schemas.microsoft.com/office/drawing/2014/main" id="{6C20744F-3B41-F1FD-E659-523B8A0A2B9A}"/>
              </a:ext>
            </a:extLst>
          </p:cNvPr>
          <p:cNvSpPr>
            <a:spLocks noGrp="1" noRot="1" noChangeAspect="1" noChangeArrowheads="1"/>
          </p:cNvSpPr>
          <p:nvPr>
            <p:ph type="sldImg"/>
          </p:nvPr>
        </p:nvSpPr>
        <p:spPr bwMode="auto">
          <a:xfrm>
            <a:off x="92075" y="744538"/>
            <a:ext cx="6615113" cy="3722687"/>
          </a:xfrm>
          <a:prstGeom prst="rect">
            <a:avLst/>
          </a:prstGeom>
          <a:solidFill>
            <a:srgbClr val="FFFFFF"/>
          </a:solidFill>
          <a:ln>
            <a:solidFill>
              <a:srgbClr val="000000"/>
            </a:solidFill>
            <a:miter lim="800000"/>
            <a:headEnd/>
            <a:tailEnd/>
          </a:ln>
        </p:spPr>
      </p:sp>
      <p:sp>
        <p:nvSpPr>
          <p:cNvPr id="69635" name="Rectangle 3">
            <a:extLst>
              <a:ext uri="{FF2B5EF4-FFF2-40B4-BE49-F238E27FC236}">
                <a16:creationId xmlns:a16="http://schemas.microsoft.com/office/drawing/2014/main" id="{C6FF59B2-FB0B-4179-017C-E7CCA8277554}"/>
              </a:ext>
            </a:extLst>
          </p:cNvPr>
          <p:cNvSpPr>
            <a:spLocks noGrp="1" noChangeArrowheads="1"/>
          </p:cNvSpPr>
          <p:nvPr>
            <p:ph type="body" idx="1"/>
          </p:nvPr>
        </p:nvSpPr>
        <p:spPr bwMode="auto">
          <a:xfrm>
            <a:off x="906357" y="4715153"/>
            <a:ext cx="4984962" cy="4466987"/>
          </a:xfrm>
          <a:prstGeom prst="rect">
            <a:avLst/>
          </a:prstGeom>
          <a:solidFill>
            <a:srgbClr val="FFFFFF"/>
          </a:solidFill>
          <a:ln>
            <a:solidFill>
              <a:srgbClr val="000000"/>
            </a:solidFill>
            <a:miter lim="800000"/>
            <a:headEnd/>
            <a:tailEnd/>
          </a:ln>
        </p:spPr>
        <p:txBody>
          <a:bodyPr lIns="84152" tIns="42076" rIns="84152" bIns="42076">
            <a:prstTxWarp prst="textNoShape">
              <a:avLst/>
            </a:prstTxWarp>
          </a:bodyPr>
          <a:lstStyle/>
          <a:p>
            <a:r>
              <a:rPr lang="fr-FR" dirty="0"/>
              <a:t>Il existe 3 grands types de diabète sucré.</a:t>
            </a:r>
          </a:p>
          <a:p>
            <a:r>
              <a:rPr lang="fr-FR" dirty="0"/>
              <a:t>Le diabète de type 2 est 10 fois plus fréquent que le diabète de type 1.</a:t>
            </a:r>
          </a:p>
          <a:p>
            <a:r>
              <a:rPr lang="fr-FR" dirty="0"/>
              <a:t>A coté de ces 3 grands type de diabète sucré, il existe de nombreuses autres formes : diabète de type MODY lié a un déficit en </a:t>
            </a:r>
            <a:r>
              <a:rPr lang="fr-FR" dirty="0" err="1"/>
              <a:t>glucokinase</a:t>
            </a:r>
            <a:r>
              <a:rPr lang="fr-FR" dirty="0"/>
              <a:t>, diabète secondaires à une maladie pancréatique ou une </a:t>
            </a:r>
            <a:r>
              <a:rPr lang="fr-FR" dirty="0" err="1"/>
              <a:t>endocrinopathie</a:t>
            </a:r>
            <a:r>
              <a:rPr lang="fr-FR" dirty="0"/>
              <a:t>, … </a:t>
            </a:r>
          </a:p>
          <a:p>
            <a:r>
              <a:rPr lang="fr-FR" dirty="0"/>
              <a:t>La pancréatite </a:t>
            </a:r>
            <a:r>
              <a:rPr lang="fr-FR" dirty="0" err="1"/>
              <a:t>firbrocalcifiante</a:t>
            </a:r>
            <a:r>
              <a:rPr lang="fr-FR" dirty="0"/>
              <a:t> fait partie de ces autres causes. Vous connaissez certainement mieux que moi cette forme de pancréatite au moins en partie secondaire à la consommation de manioc riche en glucides cyanogènes toxiques pour le pancréas</a:t>
            </a:r>
          </a:p>
        </p:txBody>
      </p:sp>
    </p:spTree>
    <p:extLst>
      <p:ext uri="{BB962C8B-B14F-4D97-AF65-F5344CB8AC3E}">
        <p14:creationId xmlns:p14="http://schemas.microsoft.com/office/powerpoint/2010/main" val="1359088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B326980-91E2-954B-9079-DC4F74DF8E32}" type="slidenum">
              <a:rPr lang="fr-FR" smtClean="0"/>
              <a:t>20</a:t>
            </a:fld>
            <a:endParaRPr lang="fr-FR"/>
          </a:p>
        </p:txBody>
      </p:sp>
    </p:spTree>
    <p:extLst>
      <p:ext uri="{BB962C8B-B14F-4D97-AF65-F5344CB8AC3E}">
        <p14:creationId xmlns:p14="http://schemas.microsoft.com/office/powerpoint/2010/main" val="2270540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CDC9B430-D050-0C5A-5803-BF75E94B4F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fld id="{F097790D-ED75-5F49-B84F-938DE687A05C}" type="slidenum">
              <a:rPr lang="fr-FR" altLang="fr-FR" sz="1200" b="0">
                <a:latin typeface="Times" pitchFamily="2" charset="0"/>
              </a:rPr>
              <a:pPr/>
              <a:t>34</a:t>
            </a:fld>
            <a:endParaRPr lang="fr-FR" altLang="fr-FR" sz="1200" b="0">
              <a:latin typeface="Times" pitchFamily="2" charset="0"/>
            </a:endParaRPr>
          </a:p>
        </p:txBody>
      </p:sp>
      <p:sp>
        <p:nvSpPr>
          <p:cNvPr id="37890" name="Rectangle 2">
            <a:extLst>
              <a:ext uri="{FF2B5EF4-FFF2-40B4-BE49-F238E27FC236}">
                <a16:creationId xmlns:a16="http://schemas.microsoft.com/office/drawing/2014/main" id="{B2DBCC2E-8478-4798-94FD-C9743F5F3B44}"/>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5E0C2B60-494D-3086-4501-55DA03DA82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latin typeface="Times" pitchFamily="2"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642B92F-1AA0-CC48-877F-6582DF8F8651}" type="slidenum">
              <a:rPr lang="fr-BE">
                <a:solidFill>
                  <a:srgbClr val="000000"/>
                </a:solidFill>
                <a:latin typeface="Arial" pitchFamily="32" charset="0"/>
                <a:ea typeface="Arial" pitchFamily="32" charset="0"/>
                <a:cs typeface="Arial" pitchFamily="32" charset="0"/>
              </a:rPr>
              <a:pPr/>
              <a:t>38</a:t>
            </a:fld>
            <a:endParaRPr lang="fr-BE">
              <a:solidFill>
                <a:srgbClr val="000000"/>
              </a:solidFill>
              <a:latin typeface="Arial" pitchFamily="32" charset="0"/>
              <a:ea typeface="Arial" pitchFamily="32" charset="0"/>
              <a:cs typeface="Arial" pitchFamily="32" charset="0"/>
            </a:endParaRPr>
          </a:p>
        </p:txBody>
      </p:sp>
      <p:sp>
        <p:nvSpPr>
          <p:cNvPr id="61443" name="Rectangle 2"/>
          <p:cNvSpPr>
            <a:spLocks noGrp="1" noRot="1" noChangeAspect="1" noChangeArrowheads="1" noTextEdit="1"/>
          </p:cNvSpPr>
          <p:nvPr>
            <p:ph type="sldImg"/>
          </p:nvPr>
        </p:nvSpPr>
        <p:spPr>
          <a:xfrm>
            <a:off x="30163" y="722313"/>
            <a:ext cx="6705600" cy="3773487"/>
          </a:xfrm>
          <a:ln/>
        </p:spPr>
      </p:sp>
      <p:sp>
        <p:nvSpPr>
          <p:cNvPr id="61444" name="Rectangle 3"/>
          <p:cNvSpPr>
            <a:spLocks noGrp="1" noChangeArrowheads="1"/>
          </p:cNvSpPr>
          <p:nvPr>
            <p:ph type="body" idx="1"/>
          </p:nvPr>
        </p:nvSpPr>
        <p:spPr>
          <a:xfrm>
            <a:off x="900063" y="4735834"/>
            <a:ext cx="4958212" cy="4415286"/>
          </a:xfrm>
          <a:noFill/>
          <a:ln/>
        </p:spPr>
        <p:txBody>
          <a:bodyPr/>
          <a:lstStyle/>
          <a:p>
            <a:endParaRPr lang="en-US">
              <a:latin typeface="Arial" pitchFamily="32" charset="0"/>
              <a:ea typeface="Arial" pitchFamily="32" charset="0"/>
              <a:cs typeface="Arial" pitchFamily="32"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spcBef>
                <a:spcPct val="0"/>
              </a:spcBef>
            </a:pPr>
            <a:r>
              <a:rPr lang="fr-FR" sz="1000">
                <a:latin typeface="Arial" pitchFamily="32" charset="0"/>
                <a:ea typeface="Arial" pitchFamily="32" charset="0"/>
                <a:cs typeface="Arial" pitchFamily="32" charset="0"/>
              </a:rPr>
              <a:t>Le diabète de type 2 se développe en raison d’un déclin progressif de la fonction des cellules </a:t>
            </a:r>
            <a:r>
              <a:rPr lang="fr-FR" sz="1000">
                <a:latin typeface="Arial" pitchFamily="32" charset="0"/>
                <a:ea typeface="Arial" pitchFamily="32" charset="0"/>
                <a:cs typeface="Arial" pitchFamily="32" charset="0"/>
                <a:sym typeface="Symbol" pitchFamily="32" charset="2"/>
              </a:rPr>
              <a:t> du pancréas, </a:t>
            </a:r>
            <a:r>
              <a:rPr lang="nl-NL" sz="1000">
                <a:latin typeface="Arial" pitchFamily="32" charset="0"/>
                <a:ea typeface="Times New Roman" pitchFamily="32" charset="0"/>
                <a:cs typeface="Times New Roman" pitchFamily="32" charset="0"/>
              </a:rPr>
              <a:t>associé à une augmentation de la résistance à l’insuline et du besoin d’insuline qui ne peut plus être compensé par les cellules </a:t>
            </a:r>
            <a:r>
              <a:rPr lang="fr-FR" sz="1000">
                <a:latin typeface="Arial" pitchFamily="32" charset="0"/>
                <a:ea typeface="Times New Roman" pitchFamily="32" charset="0"/>
                <a:cs typeface="Times New Roman" pitchFamily="32" charset="0"/>
                <a:sym typeface="Symbol" pitchFamily="32" charset="2"/>
              </a:rPr>
              <a:t></a:t>
            </a:r>
            <a:r>
              <a:rPr lang="nl-NL" sz="1000">
                <a:latin typeface="Arial" pitchFamily="32" charset="0"/>
                <a:ea typeface="Times New Roman" pitchFamily="32" charset="0"/>
                <a:cs typeface="Times New Roman" pitchFamily="32" charset="0"/>
              </a:rPr>
              <a:t>.</a:t>
            </a:r>
            <a:endParaRPr lang="fr-FR" sz="1000">
              <a:latin typeface="Arial" pitchFamily="32" charset="0"/>
              <a:ea typeface="Arial" pitchFamily="32" charset="0"/>
              <a:cs typeface="Arial" pitchFamily="32" charset="0"/>
            </a:endParaRPr>
          </a:p>
          <a:p>
            <a:pPr eaLnBrk="1" hangingPunct="1">
              <a:spcBef>
                <a:spcPct val="0"/>
              </a:spcBef>
            </a:pPr>
            <a:br>
              <a:rPr lang="nl-NL" sz="1000">
                <a:latin typeface="Arial" pitchFamily="32" charset="0"/>
                <a:ea typeface="Times New Roman" pitchFamily="32" charset="0"/>
                <a:cs typeface="Times New Roman" pitchFamily="32" charset="0"/>
              </a:rPr>
            </a:br>
            <a:r>
              <a:rPr lang="nl-NL" sz="1000">
                <a:latin typeface="Arial" pitchFamily="32" charset="0"/>
                <a:ea typeface="Times New Roman" pitchFamily="32" charset="0"/>
                <a:cs typeface="Times New Roman" pitchFamily="32" charset="0"/>
              </a:rPr>
              <a:t>La résistance entraîne une moindre consommation d’insuline par différents tissus (entre autres les cellules musculaires et les cellules du tissu graisseux). Cette situation a pour conséquences une diminution de la capacité de l’insuline à inhiber la production de glucose par le foie et une diminution du stockage du glucose dans les muscles</a:t>
            </a:r>
            <a:r>
              <a:rPr lang="fr-FR" sz="1000">
                <a:latin typeface="Arial" pitchFamily="32" charset="0"/>
                <a:ea typeface="Arial" pitchFamily="32" charset="0"/>
                <a:cs typeface="Arial" pitchFamily="32" charset="0"/>
              </a:rPr>
              <a:t>. Ceci mène à l’hyperglycémie. La résistance à l’insuline entraîne également une concentration accrue d’acides gras libres (AGL) car l’insuline ne réussit plus à supprimer la lipolyse </a:t>
            </a:r>
            <a:r>
              <a:rPr lang="nl-NL" sz="1000">
                <a:latin typeface="Arial" pitchFamily="32" charset="0"/>
                <a:ea typeface="Times New Roman" pitchFamily="32" charset="0"/>
                <a:cs typeface="Times New Roman" pitchFamily="32" charset="0"/>
              </a:rPr>
              <a:t>(comme source d’énergie) </a:t>
            </a:r>
            <a:r>
              <a:rPr lang="fr-FR" sz="1000">
                <a:latin typeface="Arial" pitchFamily="32" charset="0"/>
                <a:ea typeface="Arial" pitchFamily="32" charset="0"/>
                <a:cs typeface="Arial" pitchFamily="32" charset="0"/>
              </a:rPr>
              <a:t>au niveau des tissus adipeux. Les acides gras libres stimulent la gluconéogenèse, la synthèse des triglycérides et la production de glucose par le foie. Ceci aggrave la difficulté de stockage et d’utilisation du glucose au niveau musculaire. </a:t>
            </a:r>
          </a:p>
          <a:p>
            <a:pPr eaLnBrk="1" hangingPunct="1">
              <a:spcBef>
                <a:spcPct val="0"/>
              </a:spcBef>
              <a:buFontTx/>
              <a:buChar char="•"/>
            </a:pPr>
            <a:endParaRPr lang="fr-FR" sz="1000">
              <a:latin typeface="Arial" pitchFamily="32" charset="0"/>
              <a:ea typeface="Arial" pitchFamily="32" charset="0"/>
              <a:cs typeface="Arial" pitchFamily="32" charset="0"/>
            </a:endParaRPr>
          </a:p>
          <a:p>
            <a:pPr eaLnBrk="1" hangingPunct="1">
              <a:spcBef>
                <a:spcPct val="0"/>
              </a:spcBef>
            </a:pPr>
            <a:r>
              <a:rPr lang="fr-FR" sz="1000">
                <a:latin typeface="Arial" pitchFamily="32" charset="0"/>
                <a:ea typeface="Arial" pitchFamily="32" charset="0"/>
                <a:cs typeface="Arial" pitchFamily="32" charset="0"/>
              </a:rPr>
              <a:t>La circulation en excès du glucose et des acides gras libres agit sur les cellules et les tissus, y compris sur les cellules </a:t>
            </a:r>
            <a:r>
              <a:rPr lang="fr-FR" sz="1000">
                <a:latin typeface="Arial" pitchFamily="32" charset="0"/>
                <a:ea typeface="Arial" pitchFamily="32" charset="0"/>
                <a:cs typeface="Arial" pitchFamily="32" charset="0"/>
                <a:sym typeface="Symbol" pitchFamily="32" charset="2"/>
              </a:rPr>
              <a:t> pancréatiques, réduisant à la fois la sécrétion et l’action de l’insuline. C’est ce qu’on appelle la gluco-lipotoxicité. </a:t>
            </a:r>
            <a:endParaRPr lang="fr-FR" sz="1000">
              <a:latin typeface="Arial" pitchFamily="32" charset="0"/>
              <a:ea typeface="Arial" pitchFamily="32" charset="0"/>
              <a:cs typeface="Arial" pitchFamily="32" charset="0"/>
            </a:endParaRPr>
          </a:p>
          <a:p>
            <a:pPr eaLnBrk="1" hangingPunct="1">
              <a:spcBef>
                <a:spcPct val="0"/>
              </a:spcBef>
            </a:pPr>
            <a:endParaRPr lang="fr-FR" sz="1000" b="1">
              <a:latin typeface="Arial" pitchFamily="32" charset="0"/>
              <a:ea typeface="Arial" pitchFamily="32" charset="0"/>
              <a:cs typeface="Arial" pitchFamily="32" charset="0"/>
            </a:endParaRPr>
          </a:p>
          <a:p>
            <a:pPr eaLnBrk="1" hangingPunct="1">
              <a:spcBef>
                <a:spcPct val="0"/>
              </a:spcBef>
            </a:pPr>
            <a:r>
              <a:rPr lang="fr-FR" sz="1000" b="1">
                <a:latin typeface="Arial" pitchFamily="32" charset="0"/>
                <a:ea typeface="Arial" pitchFamily="32" charset="0"/>
                <a:cs typeface="Arial" pitchFamily="32" charset="0"/>
              </a:rPr>
              <a:t>Référence :</a:t>
            </a:r>
          </a:p>
          <a:p>
            <a:pPr eaLnBrk="1" hangingPunct="1">
              <a:spcBef>
                <a:spcPct val="0"/>
              </a:spcBef>
            </a:pPr>
            <a:r>
              <a:rPr lang="nl-BE" sz="1000">
                <a:solidFill>
                  <a:srgbClr val="3366FF"/>
                </a:solidFill>
                <a:latin typeface="Times New Roman" pitchFamily="32" charset="0"/>
                <a:ea typeface="Arial" pitchFamily="32" charset="0"/>
                <a:cs typeface="Arial" pitchFamily="32" charset="0"/>
              </a:rPr>
              <a:t>Boden G., Current Opinion in Endocrinology, Diabetes and Obesity 2011 18: 1-5</a:t>
            </a:r>
            <a:br>
              <a:rPr lang="nl-BE" sz="1000">
                <a:solidFill>
                  <a:srgbClr val="3366FF"/>
                </a:solidFill>
                <a:latin typeface="Times New Roman" pitchFamily="32" charset="0"/>
                <a:ea typeface="Arial" pitchFamily="32" charset="0"/>
                <a:cs typeface="Arial" pitchFamily="32" charset="0"/>
              </a:rPr>
            </a:br>
            <a:r>
              <a:rPr lang="nl-BE" sz="1000">
                <a:solidFill>
                  <a:srgbClr val="3366FF"/>
                </a:solidFill>
                <a:latin typeface="Times New Roman" pitchFamily="32" charset="0"/>
                <a:ea typeface="Arial" pitchFamily="32" charset="0"/>
                <a:cs typeface="Arial" pitchFamily="32" charset="0"/>
              </a:rPr>
              <a:t>Guillausseau P.-J. et al., Diabetes &amp; Metabolism 34 (2008): S43-S48</a:t>
            </a:r>
          </a:p>
          <a:p>
            <a:pPr eaLnBrk="1" hangingPunct="1">
              <a:spcBef>
                <a:spcPct val="0"/>
              </a:spcBef>
            </a:pPr>
            <a:endParaRPr lang="fr-FR" sz="1000" b="1">
              <a:latin typeface="Arial" pitchFamily="32" charset="0"/>
              <a:ea typeface="Arial" pitchFamily="32" charset="0"/>
              <a:cs typeface="Arial" pitchFamily="3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C254F2-AFBC-1AAC-C32E-9BD474FC2AD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7B76AA6-43EF-3A56-A871-B039FE8A7E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82CF0EC-3CD0-52E6-FB3D-556B55916061}"/>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E9DB8E7E-F4F7-90BF-C2DB-2ED77EC019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41F1618-B69C-F006-8F9C-04AC06A01992}"/>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162317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05D1E2-BF93-C669-F1AC-E94CBE8D6A5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4253BA-6039-3CA8-74E0-6EC33FFEC88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32C29C-EBD9-4D7E-A205-364475D5F9AE}"/>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30E25BA4-1097-D1BD-312C-A67005F1DC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77A484B-C42B-D347-B4F1-C70F2BD0FFFE}"/>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3992771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FC9D70-5639-4CE5-0FEA-11CB0C30338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565E692-6800-7E5F-071F-72EBC4EEF9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CAA8E58-F12F-504A-0642-044A5B54A37F}"/>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316B2A6B-A651-D31C-6193-15EDEA45B8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67D050-3919-2640-74FC-475E8F50A710}"/>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357980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6B250E-715B-B35F-E50E-5575A0C9B20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C703498-0C9E-AB1A-17A9-35F86CEDE7D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F9CFC5-C347-B5DC-8C50-8387B841518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936B5E8-5555-A567-8325-33C9880CD92A}"/>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6" name="Espace réservé du pied de page 5">
            <a:extLst>
              <a:ext uri="{FF2B5EF4-FFF2-40B4-BE49-F238E27FC236}">
                <a16:creationId xmlns:a16="http://schemas.microsoft.com/office/drawing/2014/main" id="{6CF42214-7404-01C3-B8B5-B81D7794E97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115495-EB29-4AC0-CA51-3C11BBD58864}"/>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202880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B997F3-70B3-1633-1ECB-5290F05385A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D10151C-651D-843E-845B-522A7A670C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46FE307-6F05-56E6-5B35-8FBD6D1CE6D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E320496-BD2F-1CF9-381F-342917FAC0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C888ADD-DC53-FBAD-41C0-83487A732BB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D094B7A-E75B-4C0D-4F87-660FA51345D9}"/>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8" name="Espace réservé du pied de page 7">
            <a:extLst>
              <a:ext uri="{FF2B5EF4-FFF2-40B4-BE49-F238E27FC236}">
                <a16:creationId xmlns:a16="http://schemas.microsoft.com/office/drawing/2014/main" id="{E137486B-3671-CFFA-60DF-22EE30FBDE2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4A8100-1947-7E85-7907-41B33845332F}"/>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5005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BAA1BD-AE7F-8979-E6FA-D8007EBEA76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88206C1-46E7-5FD5-AE19-C4AECC0A0E77}"/>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4" name="Espace réservé du pied de page 3">
            <a:extLst>
              <a:ext uri="{FF2B5EF4-FFF2-40B4-BE49-F238E27FC236}">
                <a16:creationId xmlns:a16="http://schemas.microsoft.com/office/drawing/2014/main" id="{3F2844E3-20C5-A5B4-D909-F3C8DCD757D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A30E6BE-EA4F-8518-4CFE-6BB72AEB7834}"/>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1258430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2E7B2F-9624-DE71-3C13-38E51D6721D0}"/>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3" name="Espace réservé du pied de page 2">
            <a:extLst>
              <a:ext uri="{FF2B5EF4-FFF2-40B4-BE49-F238E27FC236}">
                <a16:creationId xmlns:a16="http://schemas.microsoft.com/office/drawing/2014/main" id="{855B5A85-F536-E9BE-419A-0E60567C621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C16DC81-8156-745B-6F3C-736615A54942}"/>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109302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428C36-DEE6-18A2-636B-83067D1E6E6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54B4268-0A4E-1ED8-94B0-863B4563EF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DF445A9-37EE-A848-13CC-59B7C04B8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7FF5FE3-E082-6AB0-1A23-275745D43B2A}"/>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6" name="Espace réservé du pied de page 5">
            <a:extLst>
              <a:ext uri="{FF2B5EF4-FFF2-40B4-BE49-F238E27FC236}">
                <a16:creationId xmlns:a16="http://schemas.microsoft.com/office/drawing/2014/main" id="{CDB38303-D30B-078D-CB8E-B8EE19D413B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CC455F9-163D-3249-6D5E-D9D91265F71C}"/>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150231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6DBC21-7DEC-3BAF-047B-C2DC2971FD3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272F94F-E1B4-83A7-1361-E270A8B23C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9E11198-F9DD-1814-0FD4-87CFE2FF9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698849C-BD97-E6C5-44CC-88E275A7A57D}"/>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6" name="Espace réservé du pied de page 5">
            <a:extLst>
              <a:ext uri="{FF2B5EF4-FFF2-40B4-BE49-F238E27FC236}">
                <a16:creationId xmlns:a16="http://schemas.microsoft.com/office/drawing/2014/main" id="{914041FC-DECB-F24F-1A9E-53F3820413D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B5082B2-885D-0E6D-79B6-0D0A3CAAFE58}"/>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209861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1DD4BE-070F-AF3E-11FE-0EC7EE09D4F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080F990-99FA-C374-A47E-DF26608092C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78E45-8321-BB63-A47A-04682C1FD326}"/>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78709121-1DE7-98E8-8DBF-43CB178F0A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EA3049-4B20-7862-C0D6-9D739664591B}"/>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17823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8D758F9-F8E7-C9CB-70F5-A3AF1423D02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9C39B76-F966-20EB-F998-327BDF1C46E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4860BD-0EF3-BF77-8FFE-DD794CFFDF9E}"/>
              </a:ext>
            </a:extLst>
          </p:cNvPr>
          <p:cNvSpPr>
            <a:spLocks noGrp="1"/>
          </p:cNvSpPr>
          <p:nvPr>
            <p:ph type="dt" sz="half" idx="10"/>
          </p:nvPr>
        </p:nvSpPr>
        <p:spPr/>
        <p:txBody>
          <a:body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F9074E63-D3A3-8DDF-6D39-E8018C539C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0336CB-909E-AD11-E230-AE1D6DC70CAF}"/>
              </a:ext>
            </a:extLst>
          </p:cNvPr>
          <p:cNvSpPr>
            <a:spLocks noGrp="1"/>
          </p:cNvSpPr>
          <p:nvPr>
            <p:ph type="sldNum" sz="quarter" idx="12"/>
          </p:nvPr>
        </p:nvSpPr>
        <p:spPr/>
        <p:txBody>
          <a:bodyPr/>
          <a:lstStyle/>
          <a:p>
            <a:fld id="{6E09332E-E3F2-1C43-9C42-12705C5839C2}" type="slidenum">
              <a:rPr lang="fr-FR" smtClean="0"/>
              <a:t>‹N°›</a:t>
            </a:fld>
            <a:endParaRPr lang="fr-FR"/>
          </a:p>
        </p:txBody>
      </p:sp>
    </p:spTree>
    <p:extLst>
      <p:ext uri="{BB962C8B-B14F-4D97-AF65-F5344CB8AC3E}">
        <p14:creationId xmlns:p14="http://schemas.microsoft.com/office/powerpoint/2010/main" val="2984780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A7D522B-C91F-08FF-76E6-69492D9D0B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79A721A-9F6F-F60C-4A35-20E9E6AE0B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49EFC6-ECFD-C864-9681-E4581A2629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B33ED8-37B3-1248-8FC6-693171E6889A}" type="datetimeFigureOut">
              <a:rPr lang="fr-FR" smtClean="0"/>
              <a:t>13/10/2025</a:t>
            </a:fld>
            <a:endParaRPr lang="fr-FR"/>
          </a:p>
        </p:txBody>
      </p:sp>
      <p:sp>
        <p:nvSpPr>
          <p:cNvPr id="5" name="Espace réservé du pied de page 4">
            <a:extLst>
              <a:ext uri="{FF2B5EF4-FFF2-40B4-BE49-F238E27FC236}">
                <a16:creationId xmlns:a16="http://schemas.microsoft.com/office/drawing/2014/main" id="{F880F83F-1F2E-D738-5A4F-61D5414CE4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59A1C22-A100-B24E-2719-F9EC69D0A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09332E-E3F2-1C43-9C42-12705C5839C2}" type="slidenum">
              <a:rPr lang="fr-FR" smtClean="0"/>
              <a:t>‹N°›</a:t>
            </a:fld>
            <a:endParaRPr lang="fr-FR"/>
          </a:p>
        </p:txBody>
      </p:sp>
    </p:spTree>
    <p:extLst>
      <p:ext uri="{BB962C8B-B14F-4D97-AF65-F5344CB8AC3E}">
        <p14:creationId xmlns:p14="http://schemas.microsoft.com/office/powerpoint/2010/main" val="1288202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search?q=diaba%C3%ADn%C5%8D&amp;oq=origine+du+mot+diabete&amp;gs_lcrp=EgZjaHJvbWUyBggAEEUYOTIICAEQABgWGB4yBwgCEAAY7wXSAQk1NjY3ajBqMTWoAgiwAgHxBRJzh5PRbkBK8QUSc4eT0W5ASg&amp;sourceid=chrome&amp;ie=UTF-8&amp;mstk=AUtExfAmDHDFSLTqY_HNHJMamDNw4RUr73FsKUqdTyxvo_Fev2GV8fJZFRBLraQsWsRMhBomsehji58-aMnS6MEhSnHBEys_siF31kQPeZkLS44xw5wPTrETryCnC3a0uhqhfoI&amp;csui=3&amp;ved=2ahUKEwi0tfKErOSPAxX08AIHHSDDKGsQgK4QegQIAxAB" TargetMode="External"/><Relationship Id="rId2" Type="http://schemas.openxmlformats.org/officeDocument/2006/relationships/hyperlink" Target="https://www.google.com/search?q=diab%E1%B8%97t%C4%93s&amp;oq=origine+du+mot+diabete&amp;gs_lcrp=EgZjaHJvbWUyBggAEEUYOTIICAEQABgWGB4yBwgCEAAY7wXSAQk1NjY3ajBqMTWoAgiwAgHxBRJzh5PRbkBK8QUSc4eT0W5ASg&amp;sourceid=chrome&amp;ie=UTF-8&amp;mstk=AUtExfAmDHDFSLTqY_HNHJMamDNw4RUr73FsKUqdTyxvo_Fev2GV8fJZFRBLraQsWsRMhBomsehji58-aMnS6MEhSnHBEys_siF31kQPeZkLS44xw5wPTrETryCnC3a0uhqhfoI&amp;csui=3&amp;ved=2ahUKEwi0tfKErOSPAxX08AIHHSDDKGsQgK4QegQIARA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fr/illustrations/terre-globe-monde-afrique-asie-328054/" TargetMode="External"/><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s://pixnio.com/fr/objets/horloges/horloge-temps-montre-horloge-montre-heure-minute" TargetMode="Externa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sciensano.be/fr/sujets-sante/obesite/diagnosti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BB66A2-6C39-7F08-0E9D-E77289831233}"/>
              </a:ext>
            </a:extLst>
          </p:cNvPr>
          <p:cNvSpPr/>
          <p:nvPr/>
        </p:nvSpPr>
        <p:spPr>
          <a:xfrm>
            <a:off x="3670540" y="3429000"/>
            <a:ext cx="4583289" cy="1569660"/>
          </a:xfrm>
          <a:prstGeom prst="rect">
            <a:avLst/>
          </a:prstGeom>
        </p:spPr>
        <p:txBody>
          <a:bodyPr wrap="square">
            <a:spAutoFit/>
          </a:bodyPr>
          <a:lstStyle/>
          <a:p>
            <a:pPr algn="ctr"/>
            <a:r>
              <a:rPr lang="nl-BE" sz="2400" dirty="0"/>
              <a:t>Pr dr Régis Radermecker</a:t>
            </a:r>
          </a:p>
          <a:p>
            <a:pPr algn="ctr"/>
            <a:r>
              <a:rPr lang="nl-BE" dirty="0"/>
              <a:t>Service de Diabétologie, Nutrition et Maladies métaboliques, CHU Liège</a:t>
            </a:r>
          </a:p>
          <a:p>
            <a:pPr algn="ctr"/>
            <a:r>
              <a:rPr lang="nl-BE" dirty="0"/>
              <a:t>Professeur de Pharmacologie clinique ULiège, Past Président de l’ADD</a:t>
            </a:r>
          </a:p>
        </p:txBody>
      </p:sp>
      <p:pic>
        <p:nvPicPr>
          <p:cNvPr id="5" name="Picture 10" descr="N-logoCHU8">
            <a:extLst>
              <a:ext uri="{FF2B5EF4-FFF2-40B4-BE49-F238E27FC236}">
                <a16:creationId xmlns:a16="http://schemas.microsoft.com/office/drawing/2014/main" id="{E6EFC92D-F65A-34C6-BCF5-8DED0F35A2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595" y="5432697"/>
            <a:ext cx="1380332" cy="99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1">
            <a:extLst>
              <a:ext uri="{FF2B5EF4-FFF2-40B4-BE49-F238E27FC236}">
                <a16:creationId xmlns:a16="http://schemas.microsoft.com/office/drawing/2014/main" id="{E1FEFB2A-9465-AF90-DC6E-3F24B14657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76408" y="5432698"/>
            <a:ext cx="1528036" cy="99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au 6">
            <a:extLst>
              <a:ext uri="{FF2B5EF4-FFF2-40B4-BE49-F238E27FC236}">
                <a16:creationId xmlns:a16="http://schemas.microsoft.com/office/drawing/2014/main" id="{2B9CE502-13C3-1D20-0BAB-49309B0291A4}"/>
              </a:ext>
            </a:extLst>
          </p:cNvPr>
          <p:cNvGraphicFramePr>
            <a:graphicFrameLocks noGrp="1"/>
          </p:cNvGraphicFramePr>
          <p:nvPr>
            <p:extLst>
              <p:ext uri="{D42A27DB-BD31-4B8C-83A1-F6EECF244321}">
                <p14:modId xmlns:p14="http://schemas.microsoft.com/office/powerpoint/2010/main" val="405828381"/>
              </p:ext>
            </p:extLst>
          </p:nvPr>
        </p:nvGraphicFramePr>
        <p:xfrm>
          <a:off x="988844" y="364493"/>
          <a:ext cx="10515600" cy="1219200"/>
        </p:xfrm>
        <a:graphic>
          <a:graphicData uri="http://schemas.openxmlformats.org/drawingml/2006/table">
            <a:tbl>
              <a:tblPr/>
              <a:tblGrid>
                <a:gridCol w="10515600">
                  <a:extLst>
                    <a:ext uri="{9D8B030D-6E8A-4147-A177-3AD203B41FA5}">
                      <a16:colId xmlns:a16="http://schemas.microsoft.com/office/drawing/2014/main" val="986425070"/>
                    </a:ext>
                  </a:extLst>
                </a:gridCol>
              </a:tblGrid>
              <a:tr h="0">
                <a:tc>
                  <a:txBody>
                    <a:bodyPr/>
                    <a:lstStyle/>
                    <a:p>
                      <a:pPr algn="ctr">
                        <a:buNone/>
                      </a:pPr>
                      <a:r>
                        <a:rPr lang="fr-BE" sz="4000" b="1" dirty="0">
                          <a:solidFill>
                            <a:schemeClr val="tx2">
                              <a:lumMod val="75000"/>
                              <a:lumOff val="25000"/>
                            </a:schemeClr>
                          </a:solidFill>
                          <a:effectLst/>
                          <a:latin typeface="Calibri" panose="020F0502020204030204" pitchFamily="34" charset="0"/>
                        </a:rPr>
                        <a:t>Le diabète, épidémiologie, type 1/type 2, physiopathologie </a:t>
                      </a:r>
                      <a:endParaRPr lang="fr-BE" sz="4000" dirty="0">
                        <a:solidFill>
                          <a:schemeClr val="tx2">
                            <a:lumMod val="75000"/>
                            <a:lumOff val="25000"/>
                          </a:schemeClr>
                        </a:solidFill>
                        <a:effectLst/>
                        <a:latin typeface="Calibri" panose="020F0502020204030204" pitchFamily="34" charset="0"/>
                      </a:endParaRPr>
                    </a:p>
                  </a:txBody>
                  <a:tcPr marL="47625" marR="47625" marT="0" marB="0">
                    <a:lnL>
                      <a:noFill/>
                    </a:lnL>
                    <a:lnR>
                      <a:noFill/>
                    </a:lnR>
                    <a:lnT>
                      <a:noFill/>
                    </a:lnT>
                    <a:lnB>
                      <a:noFill/>
                    </a:lnB>
                    <a:noFill/>
                  </a:tcPr>
                </a:tc>
                <a:extLst>
                  <a:ext uri="{0D108BD9-81ED-4DB2-BD59-A6C34878D82A}">
                    <a16:rowId xmlns:a16="http://schemas.microsoft.com/office/drawing/2014/main" val="801036904"/>
                  </a:ext>
                </a:extLst>
              </a:tr>
            </a:tbl>
          </a:graphicData>
        </a:graphic>
      </p:graphicFrame>
      <p:sp>
        <p:nvSpPr>
          <p:cNvPr id="15" name="ZoneTexte 14">
            <a:extLst>
              <a:ext uri="{FF2B5EF4-FFF2-40B4-BE49-F238E27FC236}">
                <a16:creationId xmlns:a16="http://schemas.microsoft.com/office/drawing/2014/main" id="{B13913A8-15D5-D3E2-E0F7-B0E81FD00085}"/>
              </a:ext>
            </a:extLst>
          </p:cNvPr>
          <p:cNvSpPr txBox="1"/>
          <p:nvPr/>
        </p:nvSpPr>
        <p:spPr>
          <a:xfrm>
            <a:off x="4830267" y="6060655"/>
            <a:ext cx="4743017" cy="369332"/>
          </a:xfrm>
          <a:prstGeom prst="rect">
            <a:avLst/>
          </a:prstGeom>
          <a:noFill/>
        </p:spPr>
        <p:txBody>
          <a:bodyPr wrap="square" rtlCol="0">
            <a:spAutoFit/>
          </a:bodyPr>
          <a:lstStyle/>
          <a:p>
            <a:r>
              <a:rPr lang="fr-FR" dirty="0"/>
              <a:t>Jeudi 16 octobre 2025</a:t>
            </a:r>
          </a:p>
        </p:txBody>
      </p:sp>
      <p:pic>
        <p:nvPicPr>
          <p:cNvPr id="18" name="Image 17" descr="Une image contenant Police, logo, Graphique, blanc&#10;&#10;Le contenu généré par l’IA peut être incorrect.">
            <a:extLst>
              <a:ext uri="{FF2B5EF4-FFF2-40B4-BE49-F238E27FC236}">
                <a16:creationId xmlns:a16="http://schemas.microsoft.com/office/drawing/2014/main" id="{84A4C19F-30D4-D1D9-7FDC-9EC43FDD1D47}"/>
              </a:ext>
            </a:extLst>
          </p:cNvPr>
          <p:cNvPicPr>
            <a:picLocks noChangeAspect="1"/>
          </p:cNvPicPr>
          <p:nvPr/>
        </p:nvPicPr>
        <p:blipFill>
          <a:blip r:embed="rId4"/>
          <a:stretch>
            <a:fillRect/>
          </a:stretch>
        </p:blipFill>
        <p:spPr>
          <a:xfrm>
            <a:off x="4031785" y="1932465"/>
            <a:ext cx="3860800" cy="1066800"/>
          </a:xfrm>
          <a:prstGeom prst="rect">
            <a:avLst/>
          </a:prstGeom>
        </p:spPr>
      </p:pic>
    </p:spTree>
    <p:extLst>
      <p:ext uri="{BB962C8B-B14F-4D97-AF65-F5344CB8AC3E}">
        <p14:creationId xmlns:p14="http://schemas.microsoft.com/office/powerpoint/2010/main" val="2738679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5" descr="Une image contenant personne, mur, homme, intérieur&#10;&#10;Description générée automatiquement">
            <a:extLst>
              <a:ext uri="{FF2B5EF4-FFF2-40B4-BE49-F238E27FC236}">
                <a16:creationId xmlns:a16="http://schemas.microsoft.com/office/drawing/2014/main" id="{A146C521-9D56-DF55-7161-6B0F8503C4FA}"/>
              </a:ext>
            </a:extLst>
          </p:cNvPr>
          <p:cNvPicPr>
            <a:picLocks noChangeAspect="1"/>
          </p:cNvPicPr>
          <p:nvPr/>
        </p:nvPicPr>
        <p:blipFill>
          <a:blip r:embed="rId2"/>
          <a:srcRect t="6534" r="9089" b="12198"/>
          <a:stretch>
            <a:fillRect/>
          </a:stretch>
        </p:blipFill>
        <p:spPr>
          <a:xfrm>
            <a:off x="3497406" y="0"/>
            <a:ext cx="8668512" cy="6857990"/>
          </a:xfrm>
          <a:prstGeom prst="rect">
            <a:avLst/>
          </a:prstGeom>
          <a:noFill/>
          <a:ln cap="flat">
            <a:noFill/>
          </a:ln>
        </p:spPr>
      </p:pic>
      <p:grpSp>
        <p:nvGrpSpPr>
          <p:cNvPr id="3" name="ZoneTexte 2">
            <a:extLst>
              <a:ext uri="{FF2B5EF4-FFF2-40B4-BE49-F238E27FC236}">
                <a16:creationId xmlns:a16="http://schemas.microsoft.com/office/drawing/2014/main" id="{E5537BB8-D3A2-D833-4F4F-D5B45E3B45FA}"/>
              </a:ext>
            </a:extLst>
          </p:cNvPr>
          <p:cNvGrpSpPr/>
          <p:nvPr/>
        </p:nvGrpSpPr>
        <p:grpSpPr>
          <a:xfrm>
            <a:off x="5056" y="1564803"/>
            <a:ext cx="7889909" cy="4954128"/>
            <a:chOff x="5056" y="1564803"/>
            <a:chExt cx="7889909" cy="4954128"/>
          </a:xfrm>
        </p:grpSpPr>
        <p:sp>
          <p:nvSpPr>
            <p:cNvPr id="4" name="Forme libre 3">
              <a:extLst>
                <a:ext uri="{FF2B5EF4-FFF2-40B4-BE49-F238E27FC236}">
                  <a16:creationId xmlns:a16="http://schemas.microsoft.com/office/drawing/2014/main" id="{AB40ABCC-485D-BBF7-59B3-7B9CA9BE62B6}"/>
                </a:ext>
              </a:extLst>
            </p:cNvPr>
            <p:cNvSpPr/>
            <p:nvPr/>
          </p:nvSpPr>
          <p:spPr>
            <a:xfrm>
              <a:off x="5056" y="1564803"/>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Pas de conflit d’intérêt?</a:t>
              </a:r>
              <a:endParaRPr lang="en-US" sz="1400" b="0" i="0" u="none" strike="noStrike" kern="1200" cap="none" spc="0" baseline="0">
                <a:solidFill>
                  <a:srgbClr val="FFFFFF"/>
                </a:solidFill>
                <a:uFillTx/>
                <a:latin typeface="Calibri"/>
              </a:endParaRPr>
            </a:p>
          </p:txBody>
        </p:sp>
        <p:sp>
          <p:nvSpPr>
            <p:cNvPr id="5" name="Forme libre 4">
              <a:extLst>
                <a:ext uri="{FF2B5EF4-FFF2-40B4-BE49-F238E27FC236}">
                  <a16:creationId xmlns:a16="http://schemas.microsoft.com/office/drawing/2014/main" id="{80D3FE6E-BDE8-66DD-A1D0-4E5FD6D84F06}"/>
                </a:ext>
              </a:extLst>
            </p:cNvPr>
            <p:cNvSpPr/>
            <p:nvPr/>
          </p:nvSpPr>
          <p:spPr>
            <a:xfrm>
              <a:off x="2023402" y="1564803"/>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Professeur de Pharmacologie clinique à l’Université de Liège/Belgique</a:t>
              </a:r>
              <a:endParaRPr lang="en-US" sz="1400" b="0" i="0" u="none" strike="noStrike" kern="1200" cap="none" spc="0" baseline="0">
                <a:solidFill>
                  <a:srgbClr val="FFFFFF"/>
                </a:solidFill>
                <a:uFillTx/>
                <a:latin typeface="Calibri"/>
              </a:endParaRPr>
            </a:p>
          </p:txBody>
        </p:sp>
        <p:sp>
          <p:nvSpPr>
            <p:cNvPr id="6" name="Forme libre 5">
              <a:extLst>
                <a:ext uri="{FF2B5EF4-FFF2-40B4-BE49-F238E27FC236}">
                  <a16:creationId xmlns:a16="http://schemas.microsoft.com/office/drawing/2014/main" id="{A4845E9B-8746-1C16-F6F5-63D4B10E9238}"/>
                </a:ext>
              </a:extLst>
            </p:cNvPr>
            <p:cNvSpPr/>
            <p:nvPr/>
          </p:nvSpPr>
          <p:spPr>
            <a:xfrm>
              <a:off x="4041757" y="1564803"/>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Service de Diabétologie, Nutrition et Maladies métaboliques du CHU de Liège/Belgique</a:t>
              </a:r>
              <a:endParaRPr lang="en-US" sz="1400" b="0" i="0" u="none" strike="noStrike" kern="1200" cap="none" spc="0" baseline="0">
                <a:solidFill>
                  <a:srgbClr val="FFFFFF"/>
                </a:solidFill>
                <a:uFillTx/>
                <a:latin typeface="Calibri"/>
              </a:endParaRPr>
            </a:p>
          </p:txBody>
        </p:sp>
        <p:sp>
          <p:nvSpPr>
            <p:cNvPr id="7" name="Forme libre 6">
              <a:extLst>
                <a:ext uri="{FF2B5EF4-FFF2-40B4-BE49-F238E27FC236}">
                  <a16:creationId xmlns:a16="http://schemas.microsoft.com/office/drawing/2014/main" id="{B32ABE4B-F25A-3E18-2EAC-2A020FB31FF7}"/>
                </a:ext>
              </a:extLst>
            </p:cNvPr>
            <p:cNvSpPr/>
            <p:nvPr/>
          </p:nvSpPr>
          <p:spPr>
            <a:xfrm>
              <a:off x="6060103" y="1564803"/>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Ex membre du Comité d’Ethique Hospitalo-facultaire du CHU de Liège</a:t>
              </a:r>
              <a:endParaRPr lang="en-US" sz="1400" b="0" i="0" u="none" strike="noStrike" kern="1200" cap="none" spc="0" baseline="0">
                <a:solidFill>
                  <a:srgbClr val="FFFFFF"/>
                </a:solidFill>
                <a:uFillTx/>
                <a:latin typeface="Calibri"/>
              </a:endParaRPr>
            </a:p>
          </p:txBody>
        </p:sp>
        <p:sp>
          <p:nvSpPr>
            <p:cNvPr id="8" name="Forme libre 7">
              <a:extLst>
                <a:ext uri="{FF2B5EF4-FFF2-40B4-BE49-F238E27FC236}">
                  <a16:creationId xmlns:a16="http://schemas.microsoft.com/office/drawing/2014/main" id="{B58EF7B4-7E81-3396-D296-85AC62622367}"/>
                </a:ext>
              </a:extLst>
            </p:cNvPr>
            <p:cNvSpPr/>
            <p:nvPr/>
          </p:nvSpPr>
          <p:spPr>
            <a:xfrm>
              <a:off x="5056" y="2849206"/>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Président du Comité Médico-pharmaceutique du CHU de Liège</a:t>
              </a:r>
              <a:endParaRPr lang="en-US" sz="1400" b="0" i="0" u="none" strike="noStrike" kern="1200" cap="none" spc="0" baseline="0">
                <a:solidFill>
                  <a:srgbClr val="FFFFFF"/>
                </a:solidFill>
                <a:uFillTx/>
                <a:latin typeface="Calibri"/>
              </a:endParaRPr>
            </a:p>
          </p:txBody>
        </p:sp>
        <p:sp>
          <p:nvSpPr>
            <p:cNvPr id="9" name="Forme libre 8">
              <a:extLst>
                <a:ext uri="{FF2B5EF4-FFF2-40B4-BE49-F238E27FC236}">
                  <a16:creationId xmlns:a16="http://schemas.microsoft.com/office/drawing/2014/main" id="{C7D0D341-1DA1-0E0C-B82D-ACB8D6308DF7}"/>
                </a:ext>
              </a:extLst>
            </p:cNvPr>
            <p:cNvSpPr/>
            <p:nvPr/>
          </p:nvSpPr>
          <p:spPr>
            <a:xfrm>
              <a:off x="2023402" y="2849206"/>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Ex Membre du CA de la SFD</a:t>
              </a:r>
              <a:endParaRPr lang="en-US" sz="1400" b="0" i="0" u="none" strike="noStrike" kern="1200" cap="none" spc="0" baseline="0">
                <a:solidFill>
                  <a:srgbClr val="FFFFFF"/>
                </a:solidFill>
                <a:uFillTx/>
                <a:latin typeface="Calibri"/>
              </a:endParaRPr>
            </a:p>
          </p:txBody>
        </p:sp>
        <p:sp>
          <p:nvSpPr>
            <p:cNvPr id="10" name="Forme libre 9">
              <a:extLst>
                <a:ext uri="{FF2B5EF4-FFF2-40B4-BE49-F238E27FC236}">
                  <a16:creationId xmlns:a16="http://schemas.microsoft.com/office/drawing/2014/main" id="{EFC15168-2BC9-E8EF-348B-1C15536D9840}"/>
                </a:ext>
              </a:extLst>
            </p:cNvPr>
            <p:cNvSpPr/>
            <p:nvPr/>
          </p:nvSpPr>
          <p:spPr>
            <a:xfrm>
              <a:off x="4041757" y="2849206"/>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Ancien Trésorier Belgian Atherosclerosis Society</a:t>
              </a:r>
              <a:endParaRPr lang="en-US" sz="1400" b="0" i="0" u="none" strike="noStrike" kern="1200" cap="none" spc="0" baseline="0">
                <a:solidFill>
                  <a:srgbClr val="FFFFFF"/>
                </a:solidFill>
                <a:uFillTx/>
                <a:latin typeface="Calibri"/>
              </a:endParaRPr>
            </a:p>
          </p:txBody>
        </p:sp>
        <p:sp>
          <p:nvSpPr>
            <p:cNvPr id="11" name="Forme libre 10">
              <a:extLst>
                <a:ext uri="{FF2B5EF4-FFF2-40B4-BE49-F238E27FC236}">
                  <a16:creationId xmlns:a16="http://schemas.microsoft.com/office/drawing/2014/main" id="{21D9F3CE-A190-28BB-D5F9-7F44EAF4B8FE}"/>
                </a:ext>
              </a:extLst>
            </p:cNvPr>
            <p:cNvSpPr/>
            <p:nvPr/>
          </p:nvSpPr>
          <p:spPr>
            <a:xfrm>
              <a:off x="6060103" y="2849206"/>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Membre étranger du conseil scientifique de JADE/ITD</a:t>
              </a:r>
              <a:endParaRPr lang="en-US" sz="1400" b="0" i="0" u="none" strike="noStrike" kern="1200" cap="none" spc="0" baseline="0">
                <a:solidFill>
                  <a:srgbClr val="FFFFFF"/>
                </a:solidFill>
                <a:uFillTx/>
                <a:latin typeface="Calibri"/>
              </a:endParaRPr>
            </a:p>
          </p:txBody>
        </p:sp>
        <p:sp>
          <p:nvSpPr>
            <p:cNvPr id="12" name="Forme libre 11">
              <a:extLst>
                <a:ext uri="{FF2B5EF4-FFF2-40B4-BE49-F238E27FC236}">
                  <a16:creationId xmlns:a16="http://schemas.microsoft.com/office/drawing/2014/main" id="{147293D0-4D8D-A29B-6838-80EE56A585A7}"/>
                </a:ext>
              </a:extLst>
            </p:cNvPr>
            <p:cNvSpPr/>
            <p:nvPr/>
          </p:nvSpPr>
          <p:spPr>
            <a:xfrm>
              <a:off x="5056" y="4133609"/>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Membre étranger  du conseil scientifique du CEED</a:t>
              </a:r>
              <a:endParaRPr lang="en-US" sz="1400" b="0" i="0" u="none" strike="noStrike" kern="1200" cap="none" spc="0" baseline="0">
                <a:solidFill>
                  <a:srgbClr val="FFFFFF"/>
                </a:solidFill>
                <a:uFillTx/>
                <a:latin typeface="Calibri"/>
              </a:endParaRPr>
            </a:p>
          </p:txBody>
        </p:sp>
        <p:sp>
          <p:nvSpPr>
            <p:cNvPr id="13" name="Forme libre 12">
              <a:extLst>
                <a:ext uri="{FF2B5EF4-FFF2-40B4-BE49-F238E27FC236}">
                  <a16:creationId xmlns:a16="http://schemas.microsoft.com/office/drawing/2014/main" id="{9E4FB225-D95B-72CE-E2DA-D313CEB045B2}"/>
                </a:ext>
              </a:extLst>
            </p:cNvPr>
            <p:cNvSpPr/>
            <p:nvPr/>
          </p:nvSpPr>
          <p:spPr>
            <a:xfrm>
              <a:off x="2023402" y="4133609"/>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Rédacteur en Chef de la Revue professionelle de l’Association du Diabète</a:t>
              </a:r>
              <a:endParaRPr lang="en-US" sz="1400" b="0" i="0" u="none" strike="noStrike" kern="1200" cap="none" spc="0" baseline="0">
                <a:solidFill>
                  <a:srgbClr val="FFFFFF"/>
                </a:solidFill>
                <a:uFillTx/>
                <a:latin typeface="Calibri"/>
              </a:endParaRPr>
            </a:p>
          </p:txBody>
        </p:sp>
        <p:sp>
          <p:nvSpPr>
            <p:cNvPr id="14" name="Forme libre 13">
              <a:extLst>
                <a:ext uri="{FF2B5EF4-FFF2-40B4-BE49-F238E27FC236}">
                  <a16:creationId xmlns:a16="http://schemas.microsoft.com/office/drawing/2014/main" id="{1687B6C9-7596-D9B0-2862-A86C46A6370D}"/>
                </a:ext>
              </a:extLst>
            </p:cNvPr>
            <p:cNvSpPr/>
            <p:nvPr/>
          </p:nvSpPr>
          <p:spPr>
            <a:xfrm>
              <a:off x="4041757" y="4133609"/>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dirty="0">
                  <a:solidFill>
                    <a:srgbClr val="FFFFFF"/>
                  </a:solidFill>
                  <a:uFillTx/>
                  <a:latin typeface="Calibri"/>
                </a:rPr>
                <a:t>Ex </a:t>
              </a:r>
              <a:r>
                <a:rPr lang="en-US" sz="1400" b="1" i="0" u="none" strike="noStrike" kern="1200" cap="none" spc="0" baseline="0" dirty="0" err="1">
                  <a:solidFill>
                    <a:srgbClr val="FFFFFF"/>
                  </a:solidFill>
                  <a:uFillTx/>
                  <a:latin typeface="Calibri"/>
                </a:rPr>
                <a:t>Président</a:t>
              </a:r>
              <a:r>
                <a:rPr lang="en-US" sz="1400" b="1" i="0" u="none" strike="noStrike" kern="1200" cap="none" spc="0" baseline="0" dirty="0">
                  <a:solidFill>
                    <a:srgbClr val="FFFFFF"/>
                  </a:solidFill>
                  <a:uFillTx/>
                  <a:latin typeface="Calibri"/>
                </a:rPr>
                <a:t>/ Ex </a:t>
              </a:r>
              <a:r>
                <a:rPr lang="en-US" sz="1400" b="1" i="0" u="none" strike="noStrike" kern="1200" cap="none" spc="0" baseline="0" dirty="0" err="1">
                  <a:solidFill>
                    <a:srgbClr val="FFFFFF"/>
                  </a:solidFill>
                  <a:uFillTx/>
                  <a:latin typeface="Calibri"/>
                </a:rPr>
                <a:t>Secrétaire</a:t>
              </a:r>
              <a:r>
                <a:rPr lang="en-US" sz="1400" b="1" i="0" u="none" strike="noStrike" kern="1200" cap="none" spc="0" baseline="0" dirty="0">
                  <a:solidFill>
                    <a:srgbClr val="FFFFFF"/>
                  </a:solidFill>
                  <a:uFillTx/>
                  <a:latin typeface="Calibri"/>
                </a:rPr>
                <a:t> </a:t>
              </a:r>
              <a:r>
                <a:rPr lang="en-US" sz="1400" b="1" i="0" u="none" strike="noStrike" kern="1200" cap="none" spc="0" baseline="0" dirty="0" err="1">
                  <a:solidFill>
                    <a:srgbClr val="FFFFFF"/>
                  </a:solidFill>
                  <a:uFillTx/>
                  <a:latin typeface="Calibri"/>
                </a:rPr>
                <a:t>Général</a:t>
              </a:r>
              <a:r>
                <a:rPr lang="en-US" sz="1400" b="1" i="0" u="none" strike="noStrike" kern="1200" cap="none" spc="0" baseline="0" dirty="0">
                  <a:solidFill>
                    <a:srgbClr val="FFFFFF"/>
                  </a:solidFill>
                  <a:uFillTx/>
                  <a:latin typeface="Calibri"/>
                </a:rPr>
                <a:t> de </a:t>
              </a:r>
              <a:r>
                <a:rPr lang="en-US" sz="1400" b="1" i="0" u="none" strike="noStrike" kern="1200" cap="none" spc="0" baseline="0" dirty="0" err="1">
                  <a:solidFill>
                    <a:srgbClr val="FFFFFF"/>
                  </a:solidFill>
                  <a:uFillTx/>
                  <a:latin typeface="Calibri"/>
                </a:rPr>
                <a:t>l’Association</a:t>
              </a:r>
              <a:r>
                <a:rPr lang="en-US" sz="1400" b="1" i="0" u="none" strike="noStrike" kern="1200" cap="none" spc="0" baseline="0" dirty="0">
                  <a:solidFill>
                    <a:srgbClr val="FFFFFF"/>
                  </a:solidFill>
                  <a:uFillTx/>
                  <a:latin typeface="Calibri"/>
                </a:rPr>
                <a:t> du </a:t>
              </a:r>
              <a:r>
                <a:rPr lang="en-US" sz="1400" b="1" i="0" u="none" strike="noStrike" kern="1200" cap="none" spc="0" baseline="0" dirty="0" err="1">
                  <a:solidFill>
                    <a:srgbClr val="FFFFFF"/>
                  </a:solidFill>
                  <a:uFillTx/>
                  <a:latin typeface="Calibri"/>
                </a:rPr>
                <a:t>Diabète</a:t>
              </a:r>
              <a:r>
                <a:rPr lang="en-US" sz="1400" b="1" i="0" u="none" strike="noStrike" kern="1200" cap="none" spc="0" baseline="0" dirty="0">
                  <a:solidFill>
                    <a:srgbClr val="FFFFFF"/>
                  </a:solidFill>
                  <a:uFillTx/>
                  <a:latin typeface="Calibri"/>
                </a:rPr>
                <a:t> (ex ABD)</a:t>
              </a:r>
              <a:endParaRPr lang="en-US" sz="1400" b="0" i="0" u="none" strike="noStrike" kern="1200" cap="none" spc="0" baseline="0" dirty="0">
                <a:solidFill>
                  <a:srgbClr val="FFFFFF"/>
                </a:solidFill>
                <a:uFillTx/>
                <a:latin typeface="Calibri"/>
              </a:endParaRPr>
            </a:p>
          </p:txBody>
        </p:sp>
        <p:sp>
          <p:nvSpPr>
            <p:cNvPr id="15" name="Forme libre 14">
              <a:extLst>
                <a:ext uri="{FF2B5EF4-FFF2-40B4-BE49-F238E27FC236}">
                  <a16:creationId xmlns:a16="http://schemas.microsoft.com/office/drawing/2014/main" id="{97983EC4-24FD-364D-A756-86689E41A557}"/>
                </a:ext>
              </a:extLst>
            </p:cNvPr>
            <p:cNvSpPr/>
            <p:nvPr/>
          </p:nvSpPr>
          <p:spPr>
            <a:xfrm>
              <a:off x="6060103" y="4133609"/>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Membre du comité d’évaluation des pratiques médicales en matière de médicaments (INAMI)</a:t>
              </a:r>
              <a:endParaRPr lang="en-US" sz="1400" b="0" i="0" u="none" strike="noStrike" kern="1200" cap="none" spc="0" baseline="0">
                <a:solidFill>
                  <a:srgbClr val="FFFFFF"/>
                </a:solidFill>
                <a:uFillTx/>
                <a:latin typeface="Calibri"/>
              </a:endParaRPr>
            </a:p>
          </p:txBody>
        </p:sp>
        <p:sp>
          <p:nvSpPr>
            <p:cNvPr id="16" name="Forme libre 15">
              <a:extLst>
                <a:ext uri="{FF2B5EF4-FFF2-40B4-BE49-F238E27FC236}">
                  <a16:creationId xmlns:a16="http://schemas.microsoft.com/office/drawing/2014/main" id="{660595EE-6D3F-51B8-B906-6D5120D0D48C}"/>
                </a:ext>
              </a:extLst>
            </p:cNvPr>
            <p:cNvSpPr/>
            <p:nvPr/>
          </p:nvSpPr>
          <p:spPr>
            <a:xfrm>
              <a:off x="2023402" y="5418012"/>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Membre Uliege </a:t>
              </a:r>
            </a:p>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du CBIP</a:t>
              </a:r>
              <a:endParaRPr lang="en-US" sz="1400" b="0" i="0" u="none" strike="noStrike" kern="1200" cap="none" spc="0" baseline="0">
                <a:solidFill>
                  <a:srgbClr val="FFFFFF"/>
                </a:solidFill>
                <a:uFillTx/>
                <a:latin typeface="Calibri"/>
              </a:endParaRPr>
            </a:p>
          </p:txBody>
        </p:sp>
        <p:sp>
          <p:nvSpPr>
            <p:cNvPr id="17" name="Forme libre 16">
              <a:extLst>
                <a:ext uri="{FF2B5EF4-FFF2-40B4-BE49-F238E27FC236}">
                  <a16:creationId xmlns:a16="http://schemas.microsoft.com/office/drawing/2014/main" id="{6063BAF6-4587-963D-39CB-D048DCA1C976}"/>
                </a:ext>
              </a:extLst>
            </p:cNvPr>
            <p:cNvSpPr/>
            <p:nvPr/>
          </p:nvSpPr>
          <p:spPr>
            <a:xfrm>
              <a:off x="4041757" y="5418012"/>
              <a:ext cx="1834862" cy="1100919"/>
            </a:xfrm>
            <a:custGeom>
              <a:avLst/>
              <a:gdLst>
                <a:gd name="f0" fmla="val 10800000"/>
                <a:gd name="f1" fmla="val 5400000"/>
                <a:gd name="f2" fmla="val 180"/>
                <a:gd name="f3" fmla="val w"/>
                <a:gd name="f4" fmla="val h"/>
                <a:gd name="f5" fmla="val 0"/>
                <a:gd name="f6" fmla="val 1834863"/>
                <a:gd name="f7" fmla="val 1100917"/>
                <a:gd name="f8" fmla="+- 0 0 -90"/>
                <a:gd name="f9" fmla="*/ f3 1 1834863"/>
                <a:gd name="f10" fmla="*/ f4 1 1100917"/>
                <a:gd name="f11" fmla="val f5"/>
                <a:gd name="f12" fmla="val f6"/>
                <a:gd name="f13" fmla="val f7"/>
                <a:gd name="f14" fmla="*/ f8 f0 1"/>
                <a:gd name="f15" fmla="+- f13 0 f11"/>
                <a:gd name="f16" fmla="+- f12 0 f11"/>
                <a:gd name="f17" fmla="*/ f14 1 f2"/>
                <a:gd name="f18" fmla="*/ f16 1 1834863"/>
                <a:gd name="f19" fmla="*/ f15 1 1100917"/>
                <a:gd name="f20" fmla="*/ 0 f16 1"/>
                <a:gd name="f21" fmla="*/ 0 f15 1"/>
                <a:gd name="f22" fmla="*/ 1834863 f16 1"/>
                <a:gd name="f23" fmla="*/ 1100917 f15 1"/>
                <a:gd name="f24" fmla="+- f17 0 f1"/>
                <a:gd name="f25" fmla="*/ f20 1 1834863"/>
                <a:gd name="f26" fmla="*/ f21 1 1100917"/>
                <a:gd name="f27" fmla="*/ f22 1 1834863"/>
                <a:gd name="f28" fmla="*/ f23 1 1100917"/>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34863" h="1100917">
                  <a:moveTo>
                    <a:pt x="f5" y="f5"/>
                  </a:moveTo>
                  <a:lnTo>
                    <a:pt x="f6" y="f5"/>
                  </a:lnTo>
                  <a:lnTo>
                    <a:pt x="f6" y="f7"/>
                  </a:lnTo>
                  <a:lnTo>
                    <a:pt x="f5" y="f7"/>
                  </a:lnTo>
                  <a:lnTo>
                    <a:pt x="f5" y="f5"/>
                  </a:lnTo>
                  <a:close/>
                </a:path>
              </a:pathLst>
            </a:custGeom>
            <a:solidFill>
              <a:srgbClr val="5B9BD5"/>
            </a:solidFill>
            <a:ln w="12701" cap="flat">
              <a:solidFill>
                <a:srgbClr val="FFFFFF"/>
              </a:solidFill>
              <a:prstDash val="solid"/>
              <a:miter/>
            </a:ln>
          </p:spPr>
          <p:txBody>
            <a:bodyPr vert="horz" wrap="square" lIns="53336" tIns="53336" rIns="53336" bIns="53336" anchor="ctr"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FFFFFF"/>
                  </a:solidFill>
                  <a:uFillTx/>
                  <a:latin typeface="Calibri"/>
                </a:rPr>
                <a:t>Membre expert complications vaccinales COVID Agence Européenne du medicament (EMA)</a:t>
              </a:r>
              <a:endParaRPr lang="en-US" sz="1400" b="0" i="0" u="none" strike="noStrike" kern="1200" cap="none" spc="0" baseline="0">
                <a:solidFill>
                  <a:srgbClr val="FFFFFF"/>
                </a:solidFill>
                <a:uFillTx/>
                <a:latin typeface="Calibri"/>
              </a:endParaRPr>
            </a:p>
          </p:txBody>
        </p:sp>
      </p:grpSp>
      <p:sp>
        <p:nvSpPr>
          <p:cNvPr id="18" name="Rectangle 8">
            <a:extLst>
              <a:ext uri="{FF2B5EF4-FFF2-40B4-BE49-F238E27FC236}">
                <a16:creationId xmlns:a16="http://schemas.microsoft.com/office/drawing/2014/main" id="{7EFACF72-3B2A-4024-F191-66FE8A92C4C4}"/>
              </a:ext>
            </a:extLst>
          </p:cNvPr>
          <p:cNvSpPr/>
          <p:nvPr/>
        </p:nvSpPr>
        <p:spPr>
          <a:xfrm>
            <a:off x="315312" y="532976"/>
            <a:ext cx="914400" cy="453752"/>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912A1-8384-E14C-6DA3-35CD9686A3CB}"/>
              </a:ext>
            </a:extLst>
          </p:cNvPr>
          <p:cNvSpPr txBox="1">
            <a:spLocks noGrp="1"/>
          </p:cNvSpPr>
          <p:nvPr>
            <p:ph type="title"/>
          </p:nvPr>
        </p:nvSpPr>
        <p:spPr>
          <a:xfrm>
            <a:off x="138220" y="0"/>
            <a:ext cx="10744200" cy="1004047"/>
          </a:xfrm>
        </p:spPr>
        <p:txBody>
          <a:bodyPr anchorCtr="1"/>
          <a:lstStyle/>
          <a:p>
            <a:pPr lvl="0" algn="ctr"/>
            <a:r>
              <a:rPr lang="en-US" sz="3200" b="1"/>
              <a:t>Conflits d’intérêt</a:t>
            </a:r>
            <a:endParaRPr lang="en-BE" sz="3200" b="1"/>
          </a:p>
        </p:txBody>
      </p:sp>
      <p:sp>
        <p:nvSpPr>
          <p:cNvPr id="3" name="Text Placeholder 3">
            <a:extLst>
              <a:ext uri="{FF2B5EF4-FFF2-40B4-BE49-F238E27FC236}">
                <a16:creationId xmlns:a16="http://schemas.microsoft.com/office/drawing/2014/main" id="{BEC4B786-2695-8D76-00CC-DCAA99CB8FD0}"/>
              </a:ext>
            </a:extLst>
          </p:cNvPr>
          <p:cNvSpPr txBox="1"/>
          <p:nvPr/>
        </p:nvSpPr>
        <p:spPr>
          <a:xfrm>
            <a:off x="138220" y="6556248"/>
            <a:ext cx="11125203" cy="301752"/>
          </a:xfrm>
          <a:prstGeom prst="rect">
            <a:avLst/>
          </a:prstGeom>
          <a:solidFill>
            <a:srgbClr val="FFFFFF"/>
          </a:solidFill>
          <a:ln cap="flat">
            <a:noFill/>
          </a:ln>
        </p:spPr>
        <p:txBody>
          <a:bodyPr vert="horz" wrap="square" lIns="91440" tIns="0" rIns="0" bIns="45720" anchor="b"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n-US" sz="900" b="0" i="0" u="none" strike="noStrike" kern="1200" cap="none" spc="0" baseline="0">
              <a:solidFill>
                <a:srgbClr val="625A53"/>
              </a:solidFill>
              <a:uFillTx/>
              <a:latin typeface="Arial"/>
              <a:cs typeface="Arial" pitchFamily="34"/>
            </a:endParaRPr>
          </a:p>
        </p:txBody>
      </p:sp>
      <p:sp>
        <p:nvSpPr>
          <p:cNvPr id="4" name="ZoneTexte 5">
            <a:extLst>
              <a:ext uri="{FF2B5EF4-FFF2-40B4-BE49-F238E27FC236}">
                <a16:creationId xmlns:a16="http://schemas.microsoft.com/office/drawing/2014/main" id="{06726831-F357-35B3-8E4E-0F1A71E7A6EA}"/>
              </a:ext>
            </a:extLst>
          </p:cNvPr>
          <p:cNvSpPr txBox="1"/>
          <p:nvPr/>
        </p:nvSpPr>
        <p:spPr>
          <a:xfrm>
            <a:off x="69110" y="1074813"/>
            <a:ext cx="12053776" cy="6001646"/>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400" b="0" i="0" u="none" strike="noStrike" kern="1200" cap="none" spc="0" baseline="0">
                <a:solidFill>
                  <a:srgbClr val="000000"/>
                </a:solidFill>
                <a:uFillTx/>
                <a:latin typeface="Calibri"/>
              </a:rPr>
              <a:t>Membre de comités consultatifs et ai reçu des honoraires d’orateur/d’investigateur ou des supports financiers de participation à des congrès de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Astra Zeneca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Abbott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Boehringer Ingelheim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Bayer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Eli Lilly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EG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Novo Nordisk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Air Liquide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Medtronic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Omnipod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Sanofi Aventis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BE" sz="2000" b="0" i="0" u="none" strike="noStrike" kern="1200" cap="none" spc="0" baseline="0">
                <a:solidFill>
                  <a:srgbClr val="000000"/>
                </a:solidFill>
                <a:uFillTx/>
                <a:latin typeface="Calibri"/>
              </a:rPr>
              <a:t>Daïchi Sankyo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Calibri"/>
              </a:rPr>
              <a:t>Roche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Calibri"/>
              </a:rPr>
              <a:t>Medtronic</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44546A"/>
              </a:solidFill>
              <a:uFillTx/>
              <a:latin typeface="Calibri"/>
            </a:endParaRPr>
          </a:p>
        </p:txBody>
      </p:sp>
      <p:pic>
        <p:nvPicPr>
          <p:cNvPr id="5" name="Image 4" descr="Une image contenant croquis, dessin, Dessin au trait, illustration&#10;&#10;Description générée automatiquement">
            <a:extLst>
              <a:ext uri="{FF2B5EF4-FFF2-40B4-BE49-F238E27FC236}">
                <a16:creationId xmlns:a16="http://schemas.microsoft.com/office/drawing/2014/main" id="{5CF2A5CA-0E31-274F-5FB0-3A4AA0D4C254}"/>
              </a:ext>
            </a:extLst>
          </p:cNvPr>
          <p:cNvPicPr>
            <a:picLocks noChangeAspect="1"/>
          </p:cNvPicPr>
          <p:nvPr/>
        </p:nvPicPr>
        <p:blipFill>
          <a:blip r:embed="rId2"/>
          <a:stretch>
            <a:fillRect/>
          </a:stretch>
        </p:blipFill>
        <p:spPr>
          <a:xfrm>
            <a:off x="5823283" y="2547161"/>
            <a:ext cx="3643902" cy="3553175"/>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EE3D1B-0032-1A5C-D583-813D2BB84560}"/>
              </a:ext>
            </a:extLst>
          </p:cNvPr>
          <p:cNvSpPr>
            <a:spLocks noGrp="1"/>
          </p:cNvSpPr>
          <p:nvPr>
            <p:ph type="title"/>
          </p:nvPr>
        </p:nvSpPr>
        <p:spPr/>
        <p:txBody>
          <a:bodyPr/>
          <a:lstStyle/>
          <a:p>
            <a:r>
              <a:rPr lang="fr-FR" dirty="0"/>
              <a:t>Plan de la présentation</a:t>
            </a:r>
          </a:p>
        </p:txBody>
      </p:sp>
      <p:sp>
        <p:nvSpPr>
          <p:cNvPr id="3" name="Espace réservé du contenu 2">
            <a:extLst>
              <a:ext uri="{FF2B5EF4-FFF2-40B4-BE49-F238E27FC236}">
                <a16:creationId xmlns:a16="http://schemas.microsoft.com/office/drawing/2014/main" id="{2147FBCC-FB46-53AF-28F9-84C7908F39C6}"/>
              </a:ext>
            </a:extLst>
          </p:cNvPr>
          <p:cNvSpPr>
            <a:spLocks noGrp="1"/>
          </p:cNvSpPr>
          <p:nvPr>
            <p:ph idx="1"/>
          </p:nvPr>
        </p:nvSpPr>
        <p:spPr/>
        <p:txBody>
          <a:bodyPr>
            <a:normAutofit/>
          </a:bodyPr>
          <a:lstStyle/>
          <a:p>
            <a:r>
              <a:rPr lang="fr-FR" dirty="0"/>
              <a:t>Généralités</a:t>
            </a:r>
          </a:p>
          <a:p>
            <a:endParaRPr lang="fr-FR" dirty="0"/>
          </a:p>
          <a:p>
            <a:r>
              <a:rPr lang="fr-FR" dirty="0"/>
              <a:t>Diabète de type 1</a:t>
            </a:r>
          </a:p>
          <a:p>
            <a:endParaRPr lang="fr-FR" dirty="0"/>
          </a:p>
          <a:p>
            <a:r>
              <a:rPr lang="fr-FR" dirty="0"/>
              <a:t>Diabète de type 2</a:t>
            </a:r>
          </a:p>
          <a:p>
            <a:pPr marL="0" indent="0">
              <a:buNone/>
            </a:pPr>
            <a:endParaRPr lang="fr-FR" dirty="0"/>
          </a:p>
          <a:p>
            <a:r>
              <a:rPr lang="fr-FR" dirty="0"/>
              <a:t>Conclusions</a:t>
            </a:r>
          </a:p>
        </p:txBody>
      </p:sp>
      <p:pic>
        <p:nvPicPr>
          <p:cNvPr id="5" name="Image 4" descr="Une image contenant jouet&#10;&#10;Le contenu généré par l’IA peut être incorrect.">
            <a:extLst>
              <a:ext uri="{FF2B5EF4-FFF2-40B4-BE49-F238E27FC236}">
                <a16:creationId xmlns:a16="http://schemas.microsoft.com/office/drawing/2014/main" id="{48AF5DC1-CFD7-AE9C-BCA2-94801B822A15}"/>
              </a:ext>
            </a:extLst>
          </p:cNvPr>
          <p:cNvPicPr>
            <a:picLocks noChangeAspect="1"/>
          </p:cNvPicPr>
          <p:nvPr/>
        </p:nvPicPr>
        <p:blipFill>
          <a:blip r:embed="rId2"/>
          <a:stretch>
            <a:fillRect/>
          </a:stretch>
        </p:blipFill>
        <p:spPr>
          <a:xfrm>
            <a:off x="7273751" y="1981199"/>
            <a:ext cx="3174307" cy="3228109"/>
          </a:xfrm>
          <a:prstGeom prst="rect">
            <a:avLst/>
          </a:prstGeom>
        </p:spPr>
      </p:pic>
    </p:spTree>
    <p:extLst>
      <p:ext uri="{BB962C8B-B14F-4D97-AF65-F5344CB8AC3E}">
        <p14:creationId xmlns:p14="http://schemas.microsoft.com/office/powerpoint/2010/main" val="181477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F4AF1-D1B0-FAB3-A0D0-94683EF9AA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C57B90-EEE9-0C08-F20C-089169EE7009}"/>
              </a:ext>
            </a:extLst>
          </p:cNvPr>
          <p:cNvSpPr>
            <a:spLocks noGrp="1"/>
          </p:cNvSpPr>
          <p:nvPr>
            <p:ph type="title"/>
          </p:nvPr>
        </p:nvSpPr>
        <p:spPr/>
        <p:txBody>
          <a:bodyPr/>
          <a:lstStyle/>
          <a:p>
            <a:r>
              <a:rPr lang="fr-FR" dirty="0"/>
              <a:t>Plan de la présentation</a:t>
            </a:r>
          </a:p>
        </p:txBody>
      </p:sp>
      <p:sp>
        <p:nvSpPr>
          <p:cNvPr id="3" name="Espace réservé du contenu 2">
            <a:extLst>
              <a:ext uri="{FF2B5EF4-FFF2-40B4-BE49-F238E27FC236}">
                <a16:creationId xmlns:a16="http://schemas.microsoft.com/office/drawing/2014/main" id="{3B835ACF-5933-4E23-779A-563595D4067C}"/>
              </a:ext>
            </a:extLst>
          </p:cNvPr>
          <p:cNvSpPr>
            <a:spLocks noGrp="1"/>
          </p:cNvSpPr>
          <p:nvPr>
            <p:ph idx="1"/>
          </p:nvPr>
        </p:nvSpPr>
        <p:spPr/>
        <p:txBody>
          <a:bodyPr>
            <a:normAutofit/>
          </a:bodyPr>
          <a:lstStyle/>
          <a:p>
            <a:r>
              <a:rPr lang="fr-FR" b="1" dirty="0"/>
              <a:t>Généralités</a:t>
            </a:r>
          </a:p>
          <a:p>
            <a:endParaRPr lang="fr-FR" dirty="0"/>
          </a:p>
          <a:p>
            <a:r>
              <a:rPr lang="fr-FR" dirty="0"/>
              <a:t>Diabète de type 1</a:t>
            </a:r>
          </a:p>
          <a:p>
            <a:endParaRPr lang="fr-FR" dirty="0"/>
          </a:p>
          <a:p>
            <a:r>
              <a:rPr lang="fr-FR" dirty="0"/>
              <a:t>Diabète de type 2</a:t>
            </a:r>
          </a:p>
          <a:p>
            <a:pPr marL="0" indent="0">
              <a:buNone/>
            </a:pPr>
            <a:endParaRPr lang="fr-FR" dirty="0"/>
          </a:p>
          <a:p>
            <a:r>
              <a:rPr lang="fr-FR" dirty="0"/>
              <a:t>Conclusions</a:t>
            </a:r>
          </a:p>
        </p:txBody>
      </p:sp>
      <p:pic>
        <p:nvPicPr>
          <p:cNvPr id="5" name="Image 4" descr="Une image contenant jouet&#10;&#10;Le contenu généré par l’IA peut être incorrect.">
            <a:extLst>
              <a:ext uri="{FF2B5EF4-FFF2-40B4-BE49-F238E27FC236}">
                <a16:creationId xmlns:a16="http://schemas.microsoft.com/office/drawing/2014/main" id="{40FDE470-DC11-BF98-E91E-0B139F787EEE}"/>
              </a:ext>
            </a:extLst>
          </p:cNvPr>
          <p:cNvPicPr>
            <a:picLocks noChangeAspect="1"/>
          </p:cNvPicPr>
          <p:nvPr/>
        </p:nvPicPr>
        <p:blipFill>
          <a:blip r:embed="rId2"/>
          <a:stretch>
            <a:fillRect/>
          </a:stretch>
        </p:blipFill>
        <p:spPr>
          <a:xfrm>
            <a:off x="7273751" y="1981199"/>
            <a:ext cx="3174307" cy="3228109"/>
          </a:xfrm>
          <a:prstGeom prst="rect">
            <a:avLst/>
          </a:prstGeom>
        </p:spPr>
      </p:pic>
    </p:spTree>
    <p:extLst>
      <p:ext uri="{BB962C8B-B14F-4D97-AF65-F5344CB8AC3E}">
        <p14:creationId xmlns:p14="http://schemas.microsoft.com/office/powerpoint/2010/main" val="9644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EC022-5582-F5FB-A71D-BB94761F5DD9}"/>
              </a:ext>
            </a:extLst>
          </p:cNvPr>
          <p:cNvSpPr>
            <a:spLocks noGrp="1"/>
          </p:cNvSpPr>
          <p:nvPr>
            <p:ph type="title"/>
          </p:nvPr>
        </p:nvSpPr>
        <p:spPr>
          <a:xfrm>
            <a:off x="990599" y="410946"/>
            <a:ext cx="10515600" cy="1325563"/>
          </a:xfrm>
        </p:spPr>
        <p:txBody>
          <a:bodyPr>
            <a:normAutofit/>
          </a:bodyPr>
          <a:lstStyle/>
          <a:p>
            <a:r>
              <a:rPr lang="fr-FR" dirty="0"/>
              <a:t>Nomenclature des diabètes</a:t>
            </a:r>
            <a:br>
              <a:rPr lang="fr-FR" dirty="0"/>
            </a:br>
            <a:endParaRPr lang="fr-FR" dirty="0"/>
          </a:p>
        </p:txBody>
      </p:sp>
      <p:sp>
        <p:nvSpPr>
          <p:cNvPr id="7" name="ZoneTexte 6">
            <a:extLst>
              <a:ext uri="{FF2B5EF4-FFF2-40B4-BE49-F238E27FC236}">
                <a16:creationId xmlns:a16="http://schemas.microsoft.com/office/drawing/2014/main" id="{D86B0B7B-234C-60F8-80E9-79266F07D911}"/>
              </a:ext>
            </a:extLst>
          </p:cNvPr>
          <p:cNvSpPr txBox="1"/>
          <p:nvPr/>
        </p:nvSpPr>
        <p:spPr>
          <a:xfrm>
            <a:off x="401783" y="1536174"/>
            <a:ext cx="11457708" cy="3354765"/>
          </a:xfrm>
          <a:prstGeom prst="rect">
            <a:avLst/>
          </a:prstGeom>
          <a:noFill/>
        </p:spPr>
        <p:txBody>
          <a:bodyPr wrap="square">
            <a:spAutoFit/>
          </a:bodyPr>
          <a:lstStyle/>
          <a:p>
            <a:pPr algn="ctr"/>
            <a:r>
              <a:rPr lang="fr-BE" sz="2800" dirty="0"/>
              <a:t>Le mot </a:t>
            </a:r>
            <a:r>
              <a:rPr lang="fr-BE" sz="2800" b="1" i="0" dirty="0">
                <a:solidFill>
                  <a:srgbClr val="001D35"/>
                </a:solidFill>
                <a:effectLst/>
                <a:latin typeface="Google Sans"/>
              </a:rPr>
              <a:t>"diabète" vient </a:t>
            </a:r>
            <a:r>
              <a:rPr lang="fr-BE" sz="2800" b="1" dirty="0">
                <a:effectLst/>
              </a:rPr>
              <a:t>du grec ancien </a:t>
            </a:r>
            <a:r>
              <a:rPr lang="fr-BE" sz="2800" b="1" i="1" dirty="0">
                <a:solidFill>
                  <a:srgbClr val="C00000"/>
                </a:solidFill>
                <a:effectLst/>
                <a:hlinkClick r:id="rId2">
                  <a:extLst>
                    <a:ext uri="{A12FA001-AC4F-418D-AE19-62706E023703}">
                      <ahyp:hlinkClr xmlns:ahyp="http://schemas.microsoft.com/office/drawing/2018/hyperlinkcolor" val="tx"/>
                    </a:ext>
                  </a:extLst>
                </a:hlinkClick>
              </a:rPr>
              <a:t>diabḗtēs</a:t>
            </a:r>
            <a:r>
              <a:rPr lang="fr-BE" sz="2800" b="1" dirty="0">
                <a:effectLst/>
              </a:rPr>
              <a:t>,</a:t>
            </a:r>
            <a:r>
              <a:rPr lang="fr-BE" sz="2800" dirty="0"/>
              <a:t> qui signifie "qui passe à travers" ou "qui traverse"</a:t>
            </a:r>
            <a:r>
              <a:rPr lang="fr-BE" sz="2800" b="0" i="0" dirty="0">
                <a:solidFill>
                  <a:srgbClr val="001D35"/>
                </a:solidFill>
                <a:effectLst/>
                <a:latin typeface="Google Sans"/>
              </a:rPr>
              <a:t>. Le terme décrit initialement le symptôme de la </a:t>
            </a:r>
            <a:r>
              <a:rPr lang="fr-BE" sz="2800" b="1" i="0" dirty="0">
                <a:solidFill>
                  <a:srgbClr val="001D35"/>
                </a:solidFill>
                <a:effectLst/>
                <a:latin typeface="Google Sans"/>
              </a:rPr>
              <a:t>polyurie</a:t>
            </a:r>
            <a:r>
              <a:rPr lang="fr-BE" sz="2800" b="0" i="0" dirty="0">
                <a:solidFill>
                  <a:srgbClr val="001D35"/>
                </a:solidFill>
                <a:effectLst/>
                <a:latin typeface="Google Sans"/>
              </a:rPr>
              <a:t> (production excessive d'urine) qui fait que l'eau "passe à travers" le corps sans être absorbée. </a:t>
            </a:r>
          </a:p>
          <a:p>
            <a:pPr algn="ctr"/>
            <a:endParaRPr lang="fr-BE" sz="2400" dirty="0">
              <a:solidFill>
                <a:srgbClr val="001D35"/>
              </a:solidFill>
              <a:latin typeface="Google Sans"/>
            </a:endParaRPr>
          </a:p>
          <a:p>
            <a:pPr algn="ctr"/>
            <a:r>
              <a:rPr lang="fr-BE" sz="2400" b="1" dirty="0"/>
              <a:t>Racine grecque :</a:t>
            </a:r>
            <a:r>
              <a:rPr lang="fr-BE" sz="2400" dirty="0"/>
              <a:t>Le mot dérive du verbe grec </a:t>
            </a:r>
            <a:r>
              <a:rPr lang="fr-BE" sz="2400" b="1" i="1" dirty="0">
                <a:solidFill>
                  <a:srgbClr val="C00000"/>
                </a:solidFill>
                <a:hlinkClick r:id="rId3">
                  <a:extLst>
                    <a:ext uri="{A12FA001-AC4F-418D-AE19-62706E023703}">
                      <ahyp:hlinkClr xmlns:ahyp="http://schemas.microsoft.com/office/drawing/2018/hyperlinkcolor" val="tx"/>
                    </a:ext>
                  </a:extLst>
                </a:hlinkClick>
              </a:rPr>
              <a:t>diabaínō</a:t>
            </a:r>
            <a:r>
              <a:rPr lang="fr-BE" sz="2400" dirty="0"/>
              <a:t> qui signifie "traverser" ou "franchir »</a:t>
            </a:r>
          </a:p>
          <a:p>
            <a:pPr algn="ctr"/>
            <a:endParaRPr lang="fr-FR" sz="2800" dirty="0"/>
          </a:p>
        </p:txBody>
      </p:sp>
      <p:sp>
        <p:nvSpPr>
          <p:cNvPr id="8" name="Flèche vers le bas 7">
            <a:extLst>
              <a:ext uri="{FF2B5EF4-FFF2-40B4-BE49-F238E27FC236}">
                <a16:creationId xmlns:a16="http://schemas.microsoft.com/office/drawing/2014/main" id="{87A0CA14-A703-36A4-18CE-96FF2E7F3F44}"/>
              </a:ext>
            </a:extLst>
          </p:cNvPr>
          <p:cNvSpPr/>
          <p:nvPr/>
        </p:nvSpPr>
        <p:spPr>
          <a:xfrm>
            <a:off x="5905569" y="4617178"/>
            <a:ext cx="450135" cy="547521"/>
          </a:xfrm>
          <a:prstGeom prst="downArrow">
            <a:avLst>
              <a:gd name="adj1" fmla="val 67153"/>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B21D55C-CC9B-1A93-A121-125A99650566}"/>
              </a:ext>
            </a:extLst>
          </p:cNvPr>
          <p:cNvSpPr txBox="1"/>
          <p:nvPr/>
        </p:nvSpPr>
        <p:spPr>
          <a:xfrm>
            <a:off x="3784056" y="5600668"/>
            <a:ext cx="4928686" cy="830997"/>
          </a:xfrm>
          <a:prstGeom prst="rect">
            <a:avLst/>
          </a:prstGeom>
          <a:noFill/>
        </p:spPr>
        <p:txBody>
          <a:bodyPr wrap="square" rtlCol="0">
            <a:spAutoFit/>
          </a:bodyPr>
          <a:lstStyle/>
          <a:p>
            <a:pPr algn="ctr"/>
            <a:r>
              <a:rPr lang="fr-FR" sz="2400" dirty="0">
                <a:highlight>
                  <a:srgbClr val="FF0000"/>
                </a:highlight>
              </a:rPr>
              <a:t>DIABETE SUCRE versus DIABETE INSIPIDE</a:t>
            </a:r>
          </a:p>
        </p:txBody>
      </p:sp>
    </p:spTree>
    <p:extLst>
      <p:ext uri="{BB962C8B-B14F-4D97-AF65-F5344CB8AC3E}">
        <p14:creationId xmlns:p14="http://schemas.microsoft.com/office/powerpoint/2010/main" val="274837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068AA-45D6-B19A-4778-D3762932EC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3D3CF8-AC37-EFCC-C4A2-A5B35644C6AE}"/>
              </a:ext>
            </a:extLst>
          </p:cNvPr>
          <p:cNvSpPr>
            <a:spLocks noGrp="1"/>
          </p:cNvSpPr>
          <p:nvPr>
            <p:ph type="title"/>
          </p:nvPr>
        </p:nvSpPr>
        <p:spPr>
          <a:xfrm>
            <a:off x="990599" y="410946"/>
            <a:ext cx="10515600" cy="1325563"/>
          </a:xfrm>
        </p:spPr>
        <p:txBody>
          <a:bodyPr>
            <a:normAutofit/>
          </a:bodyPr>
          <a:lstStyle/>
          <a:p>
            <a:r>
              <a:rPr lang="fr-FR" dirty="0"/>
              <a:t>Nomenclature des diabètes</a:t>
            </a:r>
            <a:br>
              <a:rPr lang="fr-FR" dirty="0"/>
            </a:br>
            <a:endParaRPr lang="fr-FR" dirty="0"/>
          </a:p>
        </p:txBody>
      </p:sp>
      <p:sp>
        <p:nvSpPr>
          <p:cNvPr id="7" name="ZoneTexte 6">
            <a:extLst>
              <a:ext uri="{FF2B5EF4-FFF2-40B4-BE49-F238E27FC236}">
                <a16:creationId xmlns:a16="http://schemas.microsoft.com/office/drawing/2014/main" id="{7A5AAB8C-6A33-0292-3920-9AE0C3489626}"/>
              </a:ext>
            </a:extLst>
          </p:cNvPr>
          <p:cNvSpPr txBox="1"/>
          <p:nvPr/>
        </p:nvSpPr>
        <p:spPr>
          <a:xfrm>
            <a:off x="401783" y="1536174"/>
            <a:ext cx="11457708" cy="4401205"/>
          </a:xfrm>
          <a:prstGeom prst="rect">
            <a:avLst/>
          </a:prstGeom>
          <a:noFill/>
        </p:spPr>
        <p:txBody>
          <a:bodyPr wrap="square">
            <a:spAutoFit/>
          </a:bodyPr>
          <a:lstStyle/>
          <a:p>
            <a:pPr algn="ctr"/>
            <a:r>
              <a:rPr lang="fr-BE" sz="2800" dirty="0"/>
              <a:t>ENSUITE,</a:t>
            </a:r>
          </a:p>
          <a:p>
            <a:pPr algn="ctr"/>
            <a:endParaRPr lang="fr-BE" sz="2800" dirty="0"/>
          </a:p>
          <a:p>
            <a:pPr algn="ctr"/>
            <a:r>
              <a:rPr lang="fr-BE" sz="2800" dirty="0"/>
              <a:t>Diabète gras vs maigre</a:t>
            </a:r>
          </a:p>
          <a:p>
            <a:pPr algn="ctr"/>
            <a:endParaRPr lang="fr-BE" sz="2800" dirty="0"/>
          </a:p>
          <a:p>
            <a:pPr algn="ctr"/>
            <a:r>
              <a:rPr lang="fr-BE" sz="2800" dirty="0"/>
              <a:t>Diabète insulinodépendant versus non insulinodépendant</a:t>
            </a:r>
          </a:p>
          <a:p>
            <a:pPr algn="ctr"/>
            <a:endParaRPr lang="fr-BE" sz="2800" dirty="0"/>
          </a:p>
          <a:p>
            <a:pPr algn="ctr"/>
            <a:r>
              <a:rPr lang="fr-BE" sz="2800" dirty="0"/>
              <a:t>…</a:t>
            </a:r>
          </a:p>
          <a:p>
            <a:pPr algn="ctr"/>
            <a:endParaRPr lang="fr-BE" sz="2800" dirty="0"/>
          </a:p>
          <a:p>
            <a:pPr algn="ctr"/>
            <a:r>
              <a:rPr lang="fr-BE" sz="2800" dirty="0"/>
              <a:t>Pouvait prêter à confusion</a:t>
            </a:r>
            <a:endParaRPr lang="fr-BE" sz="2400" dirty="0"/>
          </a:p>
          <a:p>
            <a:pPr algn="ctr"/>
            <a:endParaRPr lang="fr-FR" sz="2800" dirty="0"/>
          </a:p>
        </p:txBody>
      </p:sp>
    </p:spTree>
    <p:extLst>
      <p:ext uri="{BB962C8B-B14F-4D97-AF65-F5344CB8AC3E}">
        <p14:creationId xmlns:p14="http://schemas.microsoft.com/office/powerpoint/2010/main" val="3894722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8CBF6-6142-7CEC-1188-5920321ACE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2FAC87-12FF-DE2E-8791-595837D7D9DF}"/>
              </a:ext>
            </a:extLst>
          </p:cNvPr>
          <p:cNvSpPr>
            <a:spLocks noGrp="1"/>
          </p:cNvSpPr>
          <p:nvPr>
            <p:ph type="title"/>
          </p:nvPr>
        </p:nvSpPr>
        <p:spPr/>
        <p:txBody>
          <a:bodyPr/>
          <a:lstStyle/>
          <a:p>
            <a:r>
              <a:rPr lang="fr-FR" dirty="0"/>
              <a:t>Nomenclature des diabètes sucrés</a:t>
            </a:r>
          </a:p>
        </p:txBody>
      </p:sp>
      <p:sp>
        <p:nvSpPr>
          <p:cNvPr id="4" name="ZoneTexte 3">
            <a:extLst>
              <a:ext uri="{FF2B5EF4-FFF2-40B4-BE49-F238E27FC236}">
                <a16:creationId xmlns:a16="http://schemas.microsoft.com/office/drawing/2014/main" id="{ABD7D1B9-AC42-B355-88E9-2C454DAA3304}"/>
              </a:ext>
            </a:extLst>
          </p:cNvPr>
          <p:cNvSpPr txBox="1"/>
          <p:nvPr/>
        </p:nvSpPr>
        <p:spPr>
          <a:xfrm>
            <a:off x="551543" y="1502003"/>
            <a:ext cx="6720114" cy="2449838"/>
          </a:xfrm>
          <a:prstGeom prst="rect">
            <a:avLst/>
          </a:prstGeom>
          <a:noFill/>
          <a:ln w="41275">
            <a:solidFill>
              <a:srgbClr val="FF0000"/>
            </a:solidFill>
          </a:ln>
        </p:spPr>
        <p:txBody>
          <a:bodyPr wrap="square">
            <a:spAutoFit/>
          </a:bodyPr>
          <a:lstStyle/>
          <a:p>
            <a:pPr algn="ctr">
              <a:lnSpc>
                <a:spcPts val="1800"/>
              </a:lnSpc>
              <a:spcBef>
                <a:spcPts val="750"/>
              </a:spcBef>
              <a:spcAft>
                <a:spcPts val="1500"/>
              </a:spcAft>
            </a:pPr>
            <a:endParaRPr lang="fr-BE" sz="2400" b="1" i="0" dirty="0">
              <a:solidFill>
                <a:srgbClr val="001D35"/>
              </a:solidFill>
              <a:effectLst/>
              <a:latin typeface="Google Sans"/>
            </a:endParaRPr>
          </a:p>
          <a:p>
            <a:pPr algn="ctr">
              <a:lnSpc>
                <a:spcPts val="1800"/>
              </a:lnSpc>
              <a:spcBef>
                <a:spcPts val="750"/>
              </a:spcBef>
              <a:spcAft>
                <a:spcPts val="1500"/>
              </a:spcAft>
            </a:pPr>
            <a:r>
              <a:rPr lang="fr-BE" sz="2400" b="1" i="0" dirty="0">
                <a:solidFill>
                  <a:srgbClr val="001D35"/>
                </a:solidFill>
                <a:effectLst/>
                <a:latin typeface="Google Sans"/>
              </a:rPr>
              <a:t>Évolution des critères : </a:t>
            </a:r>
            <a:r>
              <a:rPr lang="fr-BE" sz="2400" b="0" i="0" dirty="0">
                <a:solidFill>
                  <a:srgbClr val="545D7E"/>
                </a:solidFill>
                <a:effectLst/>
                <a:latin typeface="Google Sans"/>
              </a:rPr>
              <a:t>L'ADA a abaissé le seuil</a:t>
            </a:r>
          </a:p>
          <a:p>
            <a:pPr algn="ctr">
              <a:lnSpc>
                <a:spcPts val="1800"/>
              </a:lnSpc>
              <a:spcBef>
                <a:spcPts val="750"/>
              </a:spcBef>
              <a:spcAft>
                <a:spcPts val="1500"/>
              </a:spcAft>
            </a:pPr>
            <a:r>
              <a:rPr lang="fr-BE" sz="2400" b="0" i="0" dirty="0">
                <a:solidFill>
                  <a:srgbClr val="545D7E"/>
                </a:solidFill>
                <a:effectLst/>
                <a:latin typeface="Google Sans"/>
              </a:rPr>
              <a:t> glycémique pour le diagnostic du diabète, de 1,40</a:t>
            </a:r>
          </a:p>
          <a:p>
            <a:pPr algn="ctr">
              <a:lnSpc>
                <a:spcPts val="1800"/>
              </a:lnSpc>
              <a:spcBef>
                <a:spcPts val="750"/>
              </a:spcBef>
              <a:spcAft>
                <a:spcPts val="1500"/>
              </a:spcAft>
            </a:pPr>
            <a:r>
              <a:rPr lang="fr-BE" sz="2400" b="0" i="0" dirty="0">
                <a:solidFill>
                  <a:srgbClr val="545D7E"/>
                </a:solidFill>
                <a:effectLst/>
                <a:latin typeface="Google Sans"/>
              </a:rPr>
              <a:t> g/L à 1,26 g/L à jeun.</a:t>
            </a:r>
          </a:p>
          <a:p>
            <a:pPr algn="ctr">
              <a:lnSpc>
                <a:spcPts val="1800"/>
              </a:lnSpc>
              <a:spcBef>
                <a:spcPts val="750"/>
              </a:spcBef>
              <a:spcAft>
                <a:spcPts val="1500"/>
              </a:spcAft>
            </a:pPr>
            <a:r>
              <a:rPr lang="fr-BE" sz="2400" b="0" i="0" dirty="0">
                <a:solidFill>
                  <a:srgbClr val="545D7E"/>
                </a:solidFill>
                <a:effectLst/>
                <a:latin typeface="Google Sans"/>
              </a:rPr>
              <a:t> </a:t>
            </a:r>
            <a:endParaRPr lang="fr-BE" sz="2400" b="0" i="0" dirty="0">
              <a:solidFill>
                <a:srgbClr val="474747"/>
              </a:solidFill>
              <a:effectLst/>
              <a:latin typeface="Google Sans"/>
            </a:endParaRPr>
          </a:p>
        </p:txBody>
      </p:sp>
      <p:sp>
        <p:nvSpPr>
          <p:cNvPr id="7" name="ZoneTexte 6">
            <a:extLst>
              <a:ext uri="{FF2B5EF4-FFF2-40B4-BE49-F238E27FC236}">
                <a16:creationId xmlns:a16="http://schemas.microsoft.com/office/drawing/2014/main" id="{7B89D4BC-65A0-A635-A032-A43F8168FE36}"/>
              </a:ext>
            </a:extLst>
          </p:cNvPr>
          <p:cNvSpPr txBox="1"/>
          <p:nvPr/>
        </p:nvSpPr>
        <p:spPr>
          <a:xfrm>
            <a:off x="1030514" y="4568822"/>
            <a:ext cx="10323286" cy="1924053"/>
          </a:xfrm>
          <a:prstGeom prst="rect">
            <a:avLst/>
          </a:prstGeom>
          <a:noFill/>
          <a:ln w="34925">
            <a:solidFill>
              <a:srgbClr val="FF0000"/>
            </a:solidFill>
          </a:ln>
        </p:spPr>
        <p:txBody>
          <a:bodyPr wrap="square">
            <a:spAutoFit/>
          </a:bodyPr>
          <a:lstStyle/>
          <a:p>
            <a:pPr algn="ctr">
              <a:lnSpc>
                <a:spcPts val="1800"/>
              </a:lnSpc>
              <a:spcBef>
                <a:spcPts val="750"/>
              </a:spcBef>
              <a:spcAft>
                <a:spcPts val="1500"/>
              </a:spcAft>
            </a:pPr>
            <a:endParaRPr lang="fr-BE" sz="2400" b="1" i="0" dirty="0">
              <a:solidFill>
                <a:srgbClr val="001D35"/>
              </a:solidFill>
              <a:effectLst/>
              <a:latin typeface="Google Sans"/>
            </a:endParaRPr>
          </a:p>
          <a:p>
            <a:pPr algn="ctr">
              <a:lnSpc>
                <a:spcPts val="1800"/>
              </a:lnSpc>
              <a:spcBef>
                <a:spcPts val="750"/>
              </a:spcBef>
              <a:spcAft>
                <a:spcPts val="1500"/>
              </a:spcAft>
            </a:pPr>
            <a:r>
              <a:rPr lang="fr-BE" sz="2400" b="1" i="0" dirty="0">
                <a:solidFill>
                  <a:srgbClr val="001D35"/>
                </a:solidFill>
                <a:effectLst/>
                <a:latin typeface="Google Sans"/>
              </a:rPr>
              <a:t>Une typologie en clusters : </a:t>
            </a:r>
            <a:r>
              <a:rPr lang="fr-BE" sz="2400" b="0" i="0" dirty="0">
                <a:solidFill>
                  <a:srgbClr val="545D7E"/>
                </a:solidFill>
                <a:effectLst/>
                <a:latin typeface="Google Sans"/>
              </a:rPr>
              <a:t>Des travaux récents basés sur des données </a:t>
            </a:r>
            <a:r>
              <a:rPr lang="fr-BE" sz="2400" b="0" i="0" dirty="0" err="1">
                <a:solidFill>
                  <a:srgbClr val="545D7E"/>
                </a:solidFill>
                <a:effectLst/>
                <a:latin typeface="Google Sans"/>
              </a:rPr>
              <a:t>clinico</a:t>
            </a:r>
            <a:endParaRPr lang="fr-BE" sz="2400" b="0" i="0" dirty="0">
              <a:solidFill>
                <a:srgbClr val="545D7E"/>
              </a:solidFill>
              <a:effectLst/>
              <a:latin typeface="Google Sans"/>
            </a:endParaRPr>
          </a:p>
          <a:p>
            <a:pPr algn="ctr">
              <a:lnSpc>
                <a:spcPts val="1800"/>
              </a:lnSpc>
              <a:spcBef>
                <a:spcPts val="750"/>
              </a:spcBef>
              <a:spcAft>
                <a:spcPts val="1500"/>
              </a:spcAft>
            </a:pPr>
            <a:r>
              <a:rPr lang="fr-BE" sz="2400" b="0" i="0" dirty="0">
                <a:solidFill>
                  <a:srgbClr val="545D7E"/>
                </a:solidFill>
                <a:effectLst/>
                <a:latin typeface="Google Sans"/>
              </a:rPr>
              <a:t>-biologiques ont conduit à une classification du diabète en cinq "clusters" ou</a:t>
            </a:r>
          </a:p>
          <a:p>
            <a:pPr algn="ctr">
              <a:lnSpc>
                <a:spcPts val="1800"/>
              </a:lnSpc>
              <a:spcBef>
                <a:spcPts val="750"/>
              </a:spcBef>
              <a:spcAft>
                <a:spcPts val="1500"/>
              </a:spcAft>
            </a:pPr>
            <a:r>
              <a:rPr lang="fr-BE" sz="2400" b="0" i="0" dirty="0">
                <a:solidFill>
                  <a:srgbClr val="545D7E"/>
                </a:solidFill>
                <a:effectLst/>
                <a:latin typeface="Google Sans"/>
              </a:rPr>
              <a:t> sous-types. </a:t>
            </a:r>
            <a:endParaRPr lang="fr-BE" sz="2400" b="0" i="0" dirty="0">
              <a:solidFill>
                <a:srgbClr val="474747"/>
              </a:solidFill>
              <a:effectLst/>
              <a:latin typeface="Google Sans"/>
            </a:endParaRPr>
          </a:p>
        </p:txBody>
      </p:sp>
    </p:spTree>
    <p:extLst>
      <p:ext uri="{BB962C8B-B14F-4D97-AF65-F5344CB8AC3E}">
        <p14:creationId xmlns:p14="http://schemas.microsoft.com/office/powerpoint/2010/main" val="94212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ew picture">
            <a:extLst>
              <a:ext uri="{FF2B5EF4-FFF2-40B4-BE49-F238E27FC236}">
                <a16:creationId xmlns:a16="http://schemas.microsoft.com/office/drawing/2014/main" id="{1A25CB68-B409-4D0C-4F64-B88F3EC302A6}"/>
              </a:ext>
            </a:extLst>
          </p:cNvPr>
          <p:cNvPicPr>
            <a:picLocks noGrp="1" noChangeAspect="1"/>
          </p:cNvPicPr>
          <p:nvPr>
            <p:ph idx="1"/>
          </p:nvPr>
        </p:nvPicPr>
        <p:blipFill>
          <a:blip r:embed="rId2"/>
          <a:stretch>
            <a:fillRect/>
          </a:stretch>
        </p:blipFill>
        <p:spPr>
          <a:xfrm>
            <a:off x="643467" y="1138936"/>
            <a:ext cx="10905066" cy="4580127"/>
          </a:xfrm>
          <a:prstGeom prst="rect">
            <a:avLst/>
          </a:prstGeom>
          <a:noFill/>
        </p:spPr>
      </p:pic>
    </p:spTree>
    <p:extLst>
      <p:ext uri="{BB962C8B-B14F-4D97-AF65-F5344CB8AC3E}">
        <p14:creationId xmlns:p14="http://schemas.microsoft.com/office/powerpoint/2010/main" val="147432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62C1-D68B-3127-B24E-278929C37F3B}"/>
            </a:ext>
          </a:extLst>
        </p:cNvPr>
        <p:cNvGrpSpPr/>
        <p:nvPr/>
      </p:nvGrpSpPr>
      <p:grpSpPr>
        <a:xfrm>
          <a:off x="0" y="0"/>
          <a:ext cx="0" cy="0"/>
          <a:chOff x="0" y="0"/>
          <a:chExt cx="0" cy="0"/>
        </a:xfrm>
      </p:grpSpPr>
      <p:sp>
        <p:nvSpPr>
          <p:cNvPr id="68610" name="Rectangle 2">
            <a:extLst>
              <a:ext uri="{FF2B5EF4-FFF2-40B4-BE49-F238E27FC236}">
                <a16:creationId xmlns:a16="http://schemas.microsoft.com/office/drawing/2014/main" id="{CD67B1FB-A3F3-E751-735A-23BDF5207D58}"/>
              </a:ext>
            </a:extLst>
          </p:cNvPr>
          <p:cNvSpPr>
            <a:spLocks noGrp="1" noChangeArrowheads="1"/>
          </p:cNvSpPr>
          <p:nvPr>
            <p:ph type="title"/>
          </p:nvPr>
        </p:nvSpPr>
        <p:spPr>
          <a:xfrm>
            <a:off x="1981200" y="347580"/>
            <a:ext cx="9205913" cy="766845"/>
          </a:xfrm>
        </p:spPr>
        <p:txBody>
          <a:bodyPr>
            <a:normAutofit/>
          </a:bodyPr>
          <a:lstStyle/>
          <a:p>
            <a:r>
              <a:rPr lang="fr-FR" sz="3600" b="1" dirty="0">
                <a:latin typeface="Century Gothic" panose="020B0502020202020204" pitchFamily="34" charset="0"/>
              </a:rPr>
              <a:t>Les différents types de diabète</a:t>
            </a:r>
          </a:p>
        </p:txBody>
      </p:sp>
      <p:sp>
        <p:nvSpPr>
          <p:cNvPr id="68611" name="Rectangle 3">
            <a:extLst>
              <a:ext uri="{FF2B5EF4-FFF2-40B4-BE49-F238E27FC236}">
                <a16:creationId xmlns:a16="http://schemas.microsoft.com/office/drawing/2014/main" id="{E5EB133B-F995-3576-8D16-892CF091E9ED}"/>
              </a:ext>
            </a:extLst>
          </p:cNvPr>
          <p:cNvSpPr>
            <a:spLocks noGrp="1" noChangeArrowheads="1"/>
          </p:cNvSpPr>
          <p:nvPr>
            <p:ph idx="1"/>
          </p:nvPr>
        </p:nvSpPr>
        <p:spPr>
          <a:xfrm>
            <a:off x="1981199" y="1300163"/>
            <a:ext cx="9705976" cy="5557837"/>
          </a:xfrm>
        </p:spPr>
        <p:txBody>
          <a:bodyPr>
            <a:normAutofit fontScale="77500" lnSpcReduction="20000"/>
          </a:bodyPr>
          <a:lstStyle/>
          <a:p>
            <a:r>
              <a:rPr lang="fr-FR" dirty="0"/>
              <a:t>Diabète de type 1 (10%)</a:t>
            </a:r>
          </a:p>
          <a:p>
            <a:pPr lvl="1"/>
            <a:r>
              <a:rPr lang="fr-FR" dirty="0"/>
              <a:t>Jeunes</a:t>
            </a:r>
          </a:p>
          <a:p>
            <a:pPr lvl="1"/>
            <a:r>
              <a:rPr lang="fr-FR" dirty="0"/>
              <a:t>Auto-Immun</a:t>
            </a:r>
          </a:p>
          <a:p>
            <a:pPr lvl="1"/>
            <a:r>
              <a:rPr lang="fr-FR" dirty="0"/>
              <a:t>Destruction des cellules </a:t>
            </a:r>
            <a:r>
              <a:rPr lang="fr-FR" dirty="0" err="1">
                <a:sym typeface="Symbol" pitchFamily="32" charset="2"/>
              </a:rPr>
              <a:t></a:t>
            </a:r>
            <a:r>
              <a:rPr lang="fr-FR" dirty="0">
                <a:sym typeface="Symbol" pitchFamily="32" charset="2"/>
              </a:rPr>
              <a:t>  </a:t>
            </a:r>
            <a:r>
              <a:rPr lang="fr-FR" dirty="0" err="1">
                <a:sym typeface="Monotype Sorts" pitchFamily="32" charset="2"/>
              </a:rPr>
              <a:t></a:t>
            </a:r>
            <a:r>
              <a:rPr lang="fr-FR" dirty="0">
                <a:sym typeface="Monotype Sorts" pitchFamily="32" charset="2"/>
              </a:rPr>
              <a:t> </a:t>
            </a:r>
            <a:r>
              <a:rPr lang="fr-FR" dirty="0" err="1">
                <a:sym typeface="Monotype Sorts" pitchFamily="32" charset="2"/>
              </a:rPr>
              <a:t>insulinorequérance</a:t>
            </a:r>
            <a:r>
              <a:rPr lang="fr-FR" dirty="0">
                <a:sym typeface="Monotype Sorts" pitchFamily="32" charset="2"/>
              </a:rPr>
              <a:t> constante</a:t>
            </a:r>
            <a:endParaRPr lang="fr-FR" dirty="0">
              <a:sym typeface="Symbol" pitchFamily="32" charset="2"/>
            </a:endParaRPr>
          </a:p>
          <a:p>
            <a:r>
              <a:rPr lang="fr-FR" dirty="0"/>
              <a:t>Diabète de type 2 (90%)</a:t>
            </a:r>
          </a:p>
          <a:p>
            <a:pPr lvl="1"/>
            <a:r>
              <a:rPr lang="fr-FR" dirty="0"/>
              <a:t>Plus âgés (</a:t>
            </a:r>
            <a:r>
              <a:rPr lang="fr-FR" dirty="0" err="1"/>
              <a:t>svt</a:t>
            </a:r>
            <a:r>
              <a:rPr lang="fr-FR" dirty="0"/>
              <a:t> &gt; 40 ans)</a:t>
            </a:r>
          </a:p>
          <a:p>
            <a:pPr lvl="1"/>
            <a:r>
              <a:rPr lang="fr-FR" dirty="0"/>
              <a:t>Combinaison d’un certain degré d’</a:t>
            </a:r>
            <a:r>
              <a:rPr lang="fr-FR" dirty="0" err="1"/>
              <a:t>Insulinorésistance</a:t>
            </a:r>
            <a:r>
              <a:rPr lang="fr-FR" dirty="0"/>
              <a:t> et d’un déficit relatif de l’</a:t>
            </a:r>
            <a:r>
              <a:rPr lang="fr-FR" dirty="0" err="1"/>
              <a:t>insulinosécrétion</a:t>
            </a:r>
            <a:endParaRPr lang="fr-FR" dirty="0"/>
          </a:p>
          <a:p>
            <a:r>
              <a:rPr lang="fr-FR" dirty="0"/>
              <a:t>Diabète gestationnel</a:t>
            </a:r>
          </a:p>
          <a:p>
            <a:r>
              <a:rPr lang="fr-FR" dirty="0"/>
              <a:t>Diabètes secondaires</a:t>
            </a:r>
          </a:p>
          <a:p>
            <a:pPr lvl="1"/>
            <a:r>
              <a:rPr lang="fr-FR" dirty="0"/>
              <a:t>Pancréatite chronique (</a:t>
            </a:r>
            <a:r>
              <a:rPr lang="fr-FR" dirty="0" err="1"/>
              <a:t>qqsoit</a:t>
            </a:r>
            <a:r>
              <a:rPr lang="fr-FR" dirty="0"/>
              <a:t> la cause…)</a:t>
            </a:r>
          </a:p>
          <a:p>
            <a:pPr lvl="1"/>
            <a:r>
              <a:rPr lang="fr-FR" dirty="0"/>
              <a:t>Hémochromatose</a:t>
            </a:r>
          </a:p>
          <a:p>
            <a:pPr lvl="1"/>
            <a:r>
              <a:rPr lang="fr-FR" dirty="0"/>
              <a:t>Néoplasie pancréatique</a:t>
            </a:r>
          </a:p>
          <a:p>
            <a:pPr lvl="1"/>
            <a:r>
              <a:rPr lang="fr-FR" dirty="0"/>
              <a:t>D’origine médicamenteuse: prise de </a:t>
            </a:r>
            <a:r>
              <a:rPr lang="fr-FR" dirty="0" err="1"/>
              <a:t>corticoides</a:t>
            </a:r>
            <a:r>
              <a:rPr lang="fr-FR" dirty="0"/>
              <a:t>, d’</a:t>
            </a:r>
            <a:r>
              <a:rPr lang="fr-FR" dirty="0" err="1"/>
              <a:t>anti-VIH</a:t>
            </a:r>
            <a:r>
              <a:rPr lang="fr-FR" dirty="0"/>
              <a:t>, </a:t>
            </a:r>
            <a:r>
              <a:rPr lang="fr-FR" dirty="0" err="1"/>
              <a:t>immuno-modulateurs</a:t>
            </a:r>
            <a:endParaRPr lang="fr-FR" dirty="0"/>
          </a:p>
          <a:p>
            <a:pPr lvl="1"/>
            <a:r>
              <a:rPr lang="fr-FR" dirty="0" err="1"/>
              <a:t>Endocrinopathies</a:t>
            </a:r>
            <a:r>
              <a:rPr lang="fr-FR" dirty="0"/>
              <a:t> (cushing, acromégalie, </a:t>
            </a:r>
            <a:r>
              <a:rPr lang="fr-FR" dirty="0" err="1"/>
              <a:t>hyperthyroidie</a:t>
            </a:r>
            <a:r>
              <a:rPr lang="fr-FR" dirty="0"/>
              <a:t>)</a:t>
            </a:r>
          </a:p>
          <a:p>
            <a:r>
              <a:rPr lang="fr-FR" dirty="0"/>
              <a:t>Diabètes liés à un dysfonctionnement de la cellule Bêta d’origine génétique</a:t>
            </a:r>
          </a:p>
          <a:p>
            <a:pPr lvl="1"/>
            <a:r>
              <a:rPr lang="fr-FR" dirty="0"/>
              <a:t>MODY (</a:t>
            </a:r>
            <a:r>
              <a:rPr lang="fr-FR" dirty="0" err="1"/>
              <a:t>maturity</a:t>
            </a:r>
            <a:r>
              <a:rPr lang="fr-FR" dirty="0"/>
              <a:t> </a:t>
            </a:r>
            <a:r>
              <a:rPr lang="fr-FR" dirty="0" err="1"/>
              <a:t>onset</a:t>
            </a:r>
            <a:r>
              <a:rPr lang="fr-FR" dirty="0"/>
              <a:t> </a:t>
            </a:r>
            <a:r>
              <a:rPr lang="fr-FR" dirty="0" err="1"/>
              <a:t>diabetes</a:t>
            </a:r>
            <a:r>
              <a:rPr lang="fr-FR" dirty="0"/>
              <a:t> of the </a:t>
            </a:r>
            <a:r>
              <a:rPr lang="fr-FR" dirty="0" err="1"/>
              <a:t>young</a:t>
            </a:r>
            <a:r>
              <a:rPr lang="fr-FR" dirty="0"/>
              <a:t>)</a:t>
            </a:r>
          </a:p>
          <a:p>
            <a:pPr lvl="1"/>
            <a:endParaRPr lang="fr-FR" dirty="0"/>
          </a:p>
        </p:txBody>
      </p:sp>
    </p:spTree>
    <p:extLst>
      <p:ext uri="{BB962C8B-B14F-4D97-AF65-F5344CB8AC3E}">
        <p14:creationId xmlns:p14="http://schemas.microsoft.com/office/powerpoint/2010/main" val="1332753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19614-7F9D-7577-D192-2D9E1C8DE7C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AE74EDF-A270-F060-4A3A-FF293F11F454}"/>
              </a:ext>
            </a:extLst>
          </p:cNvPr>
          <p:cNvSpPr>
            <a:spLocks noGrp="1"/>
          </p:cNvSpPr>
          <p:nvPr>
            <p:ph type="title"/>
          </p:nvPr>
        </p:nvSpPr>
        <p:spPr>
          <a:xfrm>
            <a:off x="1451889" y="730569"/>
            <a:ext cx="9601200" cy="1200150"/>
          </a:xfrm>
        </p:spPr>
        <p:txBody>
          <a:bodyPr>
            <a:normAutofit fontScale="90000"/>
          </a:bodyPr>
          <a:lstStyle/>
          <a:p>
            <a:pPr algn="ctr"/>
            <a:r>
              <a:rPr lang="en-US" altLang="fr-FR" sz="4000" i="1" dirty="0" err="1">
                <a:solidFill>
                  <a:schemeClr val="tx1"/>
                </a:solidFill>
                <a:effectLst>
                  <a:outerShdw blurRad="38100" dist="38100" dir="2700000" algn="tl">
                    <a:srgbClr val="000000"/>
                  </a:outerShdw>
                </a:effectLst>
                <a:latin typeface="Century Gothic" panose="020B0502020202020204" pitchFamily="34" charset="0"/>
              </a:rPr>
              <a:t>Critères</a:t>
            </a:r>
            <a:r>
              <a:rPr lang="en-US" altLang="fr-FR" sz="4000" i="1" dirty="0">
                <a:solidFill>
                  <a:schemeClr val="tx1"/>
                </a:solidFill>
                <a:effectLst>
                  <a:outerShdw blurRad="38100" dist="38100" dir="2700000" algn="tl">
                    <a:srgbClr val="000000"/>
                  </a:outerShdw>
                </a:effectLst>
                <a:latin typeface="Century Gothic" panose="020B0502020202020204" pitchFamily="34" charset="0"/>
              </a:rPr>
              <a:t> </a:t>
            </a:r>
            <a:r>
              <a:rPr lang="en-US" altLang="fr-FR" sz="4000" i="1" dirty="0" err="1">
                <a:solidFill>
                  <a:schemeClr val="tx1"/>
                </a:solidFill>
                <a:effectLst>
                  <a:outerShdw blurRad="38100" dist="38100" dir="2700000" algn="tl">
                    <a:srgbClr val="000000"/>
                  </a:outerShdw>
                </a:effectLst>
                <a:latin typeface="Century Gothic" panose="020B0502020202020204" pitchFamily="34" charset="0"/>
              </a:rPr>
              <a:t>Biologiques</a:t>
            </a:r>
            <a:r>
              <a:rPr lang="en-US" altLang="fr-FR" sz="4000" i="1" dirty="0">
                <a:solidFill>
                  <a:schemeClr val="tx1"/>
                </a:solidFill>
                <a:effectLst>
                  <a:outerShdw blurRad="38100" dist="38100" dir="2700000" algn="tl">
                    <a:srgbClr val="000000"/>
                  </a:outerShdw>
                </a:effectLst>
                <a:latin typeface="Century Gothic" panose="020B0502020202020204" pitchFamily="34" charset="0"/>
              </a:rPr>
              <a:t> (</a:t>
            </a:r>
            <a:r>
              <a:rPr lang="en-US" altLang="fr-FR" sz="4000" i="1" dirty="0" err="1">
                <a:solidFill>
                  <a:schemeClr val="tx1"/>
                </a:solidFill>
                <a:effectLst>
                  <a:outerShdw blurRad="38100" dist="38100" dir="2700000" algn="tl">
                    <a:srgbClr val="000000"/>
                  </a:outerShdw>
                </a:effectLst>
                <a:latin typeface="Century Gothic" panose="020B0502020202020204" pitchFamily="34" charset="0"/>
              </a:rPr>
              <a:t>glycémie</a:t>
            </a:r>
            <a:r>
              <a:rPr lang="en-US" altLang="fr-FR" sz="4000" i="1" dirty="0">
                <a:solidFill>
                  <a:schemeClr val="tx1"/>
                </a:solidFill>
                <a:effectLst>
                  <a:outerShdw blurRad="38100" dist="38100" dir="2700000" algn="tl">
                    <a:srgbClr val="000000"/>
                  </a:outerShdw>
                </a:effectLst>
                <a:latin typeface="Century Gothic" panose="020B0502020202020204" pitchFamily="34" charset="0"/>
              </a:rPr>
              <a:t>) pour le diagnostic du </a:t>
            </a:r>
            <a:r>
              <a:rPr lang="en-US" altLang="fr-FR" sz="4000" i="1" dirty="0" err="1">
                <a:solidFill>
                  <a:schemeClr val="tx1"/>
                </a:solidFill>
                <a:effectLst>
                  <a:outerShdw blurRad="38100" dist="38100" dir="2700000" algn="tl">
                    <a:srgbClr val="000000"/>
                  </a:outerShdw>
                </a:effectLst>
                <a:latin typeface="Century Gothic" panose="020B0502020202020204" pitchFamily="34" charset="0"/>
              </a:rPr>
              <a:t>diabète</a:t>
            </a:r>
            <a:br>
              <a:rPr lang="fr-FR" altLang="fr-FR" sz="4400" b="0" dirty="0">
                <a:solidFill>
                  <a:schemeClr val="bg1"/>
                </a:solidFill>
                <a:effectLst>
                  <a:outerShdw blurRad="38100" dist="38100" dir="2700000" algn="tl">
                    <a:srgbClr val="000000"/>
                  </a:outerShdw>
                </a:effectLst>
                <a:latin typeface="News Gothic MT" panose="020B0503020103020203" pitchFamily="34" charset="0"/>
              </a:rPr>
            </a:br>
            <a:br>
              <a:rPr lang="fr-FR" dirty="0"/>
            </a:br>
            <a:endParaRPr lang="fr-FR" dirty="0"/>
          </a:p>
        </p:txBody>
      </p:sp>
      <p:graphicFrame>
        <p:nvGraphicFramePr>
          <p:cNvPr id="9" name="Tableau 9">
            <a:extLst>
              <a:ext uri="{FF2B5EF4-FFF2-40B4-BE49-F238E27FC236}">
                <a16:creationId xmlns:a16="http://schemas.microsoft.com/office/drawing/2014/main" id="{24EC3620-7F06-E81F-BDBA-014BFBE17256}"/>
              </a:ext>
            </a:extLst>
          </p:cNvPr>
          <p:cNvGraphicFramePr>
            <a:graphicFrameLocks noGrp="1"/>
          </p:cNvGraphicFramePr>
          <p:nvPr>
            <p:ph idx="1"/>
            <p:extLst>
              <p:ext uri="{D42A27DB-BD31-4B8C-83A1-F6EECF244321}">
                <p14:modId xmlns:p14="http://schemas.microsoft.com/office/powerpoint/2010/main" val="1858279169"/>
              </p:ext>
            </p:extLst>
          </p:nvPr>
        </p:nvGraphicFramePr>
        <p:xfrm>
          <a:off x="1371600" y="1606868"/>
          <a:ext cx="9601200" cy="3920488"/>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1976110886"/>
                    </a:ext>
                  </a:extLst>
                </a:gridCol>
                <a:gridCol w="2400300">
                  <a:extLst>
                    <a:ext uri="{9D8B030D-6E8A-4147-A177-3AD203B41FA5}">
                      <a16:colId xmlns:a16="http://schemas.microsoft.com/office/drawing/2014/main" val="3682165565"/>
                    </a:ext>
                  </a:extLst>
                </a:gridCol>
                <a:gridCol w="2400300">
                  <a:extLst>
                    <a:ext uri="{9D8B030D-6E8A-4147-A177-3AD203B41FA5}">
                      <a16:colId xmlns:a16="http://schemas.microsoft.com/office/drawing/2014/main" val="3172698363"/>
                    </a:ext>
                  </a:extLst>
                </a:gridCol>
                <a:gridCol w="2400300">
                  <a:extLst>
                    <a:ext uri="{9D8B030D-6E8A-4147-A177-3AD203B41FA5}">
                      <a16:colId xmlns:a16="http://schemas.microsoft.com/office/drawing/2014/main" val="1770277748"/>
                    </a:ext>
                  </a:extLst>
                </a:gridCol>
              </a:tblGrid>
              <a:tr h="1254442">
                <a:tc>
                  <a:txBody>
                    <a:bodyPr/>
                    <a:lstStyle/>
                    <a:p>
                      <a:endParaRPr lang="fr-FR" dirty="0"/>
                    </a:p>
                  </a:txBody>
                  <a:tcPr/>
                </a:tc>
                <a:tc>
                  <a:txBody>
                    <a:bodyPr/>
                    <a:lstStyle/>
                    <a:p>
                      <a:r>
                        <a:rPr lang="fr-FR" sz="3200" dirty="0"/>
                        <a:t>Normal </a:t>
                      </a:r>
                    </a:p>
                  </a:txBody>
                  <a:tcPr/>
                </a:tc>
                <a:tc>
                  <a:txBody>
                    <a:bodyPr/>
                    <a:lstStyle/>
                    <a:p>
                      <a:r>
                        <a:rPr lang="fr-FR" sz="3200" dirty="0">
                          <a:solidFill>
                            <a:srgbClr val="FF0000"/>
                          </a:solidFill>
                        </a:rPr>
                        <a:t>Diabète </a:t>
                      </a:r>
                    </a:p>
                  </a:txBody>
                  <a:tcPr/>
                </a:tc>
                <a:tc>
                  <a:txBody>
                    <a:bodyPr/>
                    <a:lstStyle/>
                    <a:p>
                      <a:r>
                        <a:rPr lang="fr-FR" sz="3200" dirty="0"/>
                        <a:t>Intolérance au diabète </a:t>
                      </a:r>
                    </a:p>
                  </a:txBody>
                  <a:tcPr/>
                </a:tc>
                <a:extLst>
                  <a:ext uri="{0D108BD9-81ED-4DB2-BD59-A6C34878D82A}">
                    <a16:rowId xmlns:a16="http://schemas.microsoft.com/office/drawing/2014/main" val="1957170432"/>
                  </a:ext>
                </a:extLst>
              </a:tr>
              <a:tr h="888682">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tx1"/>
                          </a:solidFill>
                          <a:effectLst/>
                          <a:latin typeface="Times" pitchFamily="2" charset="0"/>
                          <a:ea typeface="ＭＳ Ｐゴシック" panose="020B0600070205080204" pitchFamily="34" charset="-128"/>
                        </a:rPr>
                        <a:t>A jeun *</a:t>
                      </a:r>
                      <a:endParaRPr kumimoji="0" lang="fr-FR" altLang="fr-FR" sz="2800" b="0" i="0" u="none" strike="noStrike" cap="none" normalizeH="0" baseline="0" dirty="0">
                        <a:ln>
                          <a:noFill/>
                        </a:ln>
                        <a:solidFill>
                          <a:schemeClr val="bg1"/>
                        </a:solidFill>
                        <a:effectLst/>
                        <a:latin typeface="Times" pitchFamily="2" charset="0"/>
                        <a:ea typeface="ＭＳ Ｐゴシック" panose="020B0600070205080204" pitchFamily="34" charset="-128"/>
                      </a:endParaRP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a:ln>
                            <a:noFill/>
                          </a:ln>
                          <a:solidFill>
                            <a:schemeClr val="tx1"/>
                          </a:solidFill>
                          <a:effectLst/>
                          <a:latin typeface="Times" pitchFamily="2" charset="0"/>
                          <a:ea typeface="ＭＳ Ｐゴシック" panose="020B0600070205080204" pitchFamily="34" charset="-128"/>
                        </a:rPr>
                        <a:t>&lt; 100 mg/dl</a:t>
                      </a:r>
                      <a:endParaRPr kumimoji="0" lang="fr-FR" altLang="fr-FR" sz="2800" b="0" i="0" u="none" strike="noStrike" cap="none" normalizeH="0" baseline="0">
                        <a:ln>
                          <a:noFill/>
                        </a:ln>
                        <a:solidFill>
                          <a:schemeClr val="tx1"/>
                        </a:solidFill>
                        <a:effectLst/>
                        <a:latin typeface="Times" pitchFamily="2" charset="0"/>
                        <a:ea typeface="ＭＳ Ｐゴシック" panose="020B0600070205080204" pitchFamily="34" charset="-128"/>
                      </a:endParaRP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accent6">
                              <a:lumMod val="50000"/>
                            </a:schemeClr>
                          </a:solidFill>
                          <a:effectLst/>
                          <a:latin typeface="Times" pitchFamily="2" charset="0"/>
                          <a:ea typeface="ＭＳ Ｐゴシック" panose="020B0600070205080204" pitchFamily="34" charset="-128"/>
                        </a:rPr>
                        <a:t>≥ 126 mg/dl</a:t>
                      </a:r>
                      <a:endParaRPr kumimoji="0" lang="fr-FR" altLang="fr-FR" sz="2800" b="0" i="0" u="none" strike="noStrike" cap="none" normalizeH="0" baseline="0" dirty="0">
                        <a:ln>
                          <a:noFill/>
                        </a:ln>
                        <a:solidFill>
                          <a:schemeClr val="accent6">
                            <a:lumMod val="50000"/>
                          </a:schemeClr>
                        </a:solidFill>
                        <a:effectLst/>
                        <a:latin typeface="Times" pitchFamily="2" charset="0"/>
                        <a:ea typeface="ＭＳ Ｐゴシック" panose="020B0600070205080204" pitchFamily="34" charset="-128"/>
                      </a:endParaRP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200" b="0" i="0" u="none" strike="noStrike" cap="none" normalizeH="0" baseline="0" dirty="0">
                          <a:ln>
                            <a:noFill/>
                          </a:ln>
                          <a:solidFill>
                            <a:schemeClr val="tx1"/>
                          </a:solidFill>
                          <a:effectLst/>
                          <a:latin typeface="Times" pitchFamily="2" charset="0"/>
                          <a:ea typeface="ＭＳ Ｐゴシック" panose="020B0600070205080204" pitchFamily="34" charset="-128"/>
                        </a:rPr>
                        <a:t>≥ 100 et ≤ 126 mg/dl</a:t>
                      </a:r>
                    </a:p>
                  </a:txBody>
                  <a:tcPr horzOverflow="overflow"/>
                </a:tc>
                <a:extLst>
                  <a:ext uri="{0D108BD9-81ED-4DB2-BD59-A6C34878D82A}">
                    <a16:rowId xmlns:a16="http://schemas.microsoft.com/office/drawing/2014/main" val="4186788566"/>
                  </a:ext>
                </a:extLst>
              </a:tr>
              <a:tr h="888682">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tx1"/>
                          </a:solidFill>
                          <a:effectLst/>
                          <a:latin typeface="Times" pitchFamily="2" charset="0"/>
                          <a:ea typeface="ＭＳ Ｐゴシック" panose="020B0600070205080204" pitchFamily="34" charset="-128"/>
                        </a:rPr>
                        <a:t>HGPO (2h après 75 g de glucose)</a:t>
                      </a: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tx1"/>
                          </a:solidFill>
                          <a:effectLst/>
                          <a:latin typeface="Times" pitchFamily="2" charset="0"/>
                          <a:ea typeface="ＭＳ Ｐゴシック" panose="020B0600070205080204" pitchFamily="34" charset="-128"/>
                        </a:rPr>
                        <a:t>&lt; 140 mg/dl</a:t>
                      </a: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accent6">
                              <a:lumMod val="50000"/>
                            </a:schemeClr>
                          </a:solidFill>
                          <a:effectLst/>
                          <a:latin typeface="Times" pitchFamily="2" charset="0"/>
                          <a:ea typeface="ＭＳ Ｐゴシック" panose="020B0600070205080204" pitchFamily="34" charset="-128"/>
                        </a:rPr>
                        <a:t>≥ 200 mg/dl</a:t>
                      </a: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200" b="0" i="0" u="none" strike="noStrike" cap="none" normalizeH="0" baseline="0" dirty="0">
                          <a:ln>
                            <a:noFill/>
                          </a:ln>
                          <a:solidFill>
                            <a:schemeClr val="tx1"/>
                          </a:solidFill>
                          <a:effectLst/>
                          <a:latin typeface="Times" pitchFamily="2" charset="0"/>
                          <a:ea typeface="ＭＳ Ｐゴシック" panose="020B0600070205080204" pitchFamily="34" charset="-128"/>
                        </a:rPr>
                        <a:t>≥ 140 et ≤ 200 mg/dl</a:t>
                      </a:r>
                    </a:p>
                  </a:txBody>
                  <a:tcPr horzOverflow="overflow"/>
                </a:tc>
                <a:extLst>
                  <a:ext uri="{0D108BD9-81ED-4DB2-BD59-A6C34878D82A}">
                    <a16:rowId xmlns:a16="http://schemas.microsoft.com/office/drawing/2014/main" val="2793294842"/>
                  </a:ext>
                </a:extLst>
              </a:tr>
              <a:tr h="888682">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tx1"/>
                          </a:solidFill>
                          <a:effectLst/>
                          <a:latin typeface="Times" pitchFamily="2" charset="0"/>
                          <a:ea typeface="ＭＳ Ｐゴシック" panose="020B0600070205080204" pitchFamily="34" charset="-128"/>
                        </a:rPr>
                        <a:t>Echantillon aléatoire</a:t>
                      </a: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fr-FR" sz="2800" b="0" i="0" u="none" strike="noStrike" cap="none" normalizeH="0" baseline="0">
                        <a:ln>
                          <a:noFill/>
                        </a:ln>
                        <a:solidFill>
                          <a:schemeClr val="bg1"/>
                        </a:solidFill>
                        <a:effectLst/>
                        <a:latin typeface="Times" pitchFamily="2" charset="0"/>
                        <a:ea typeface="ＭＳ Ｐゴシック" panose="020B0600070205080204" pitchFamily="34" charset="-128"/>
                      </a:endParaRPr>
                    </a:p>
                  </a:txBody>
                  <a:tcPr horzOverflow="overflow"/>
                </a:tc>
                <a:tc>
                  <a:txBody>
                    <a:bodyPr/>
                    <a:lstStyle>
                      <a:lvl1pPr>
                        <a:spcBef>
                          <a:spcPct val="20000"/>
                        </a:spcBef>
                        <a:defRPr sz="2800">
                          <a:solidFill>
                            <a:schemeClr val="tx1"/>
                          </a:solidFill>
                          <a:latin typeface="Times" pitchFamily="2" charset="0"/>
                          <a:ea typeface="ＭＳ Ｐゴシック" panose="020B0600070205080204" pitchFamily="34" charset="-128"/>
                        </a:defRPr>
                      </a:lvl1pPr>
                      <a:lvl2pPr marL="742950" indent="-285750">
                        <a:spcBef>
                          <a:spcPct val="20000"/>
                        </a:spcBef>
                        <a:defRPr sz="2400">
                          <a:solidFill>
                            <a:schemeClr val="tx1"/>
                          </a:solidFill>
                          <a:latin typeface="Times" pitchFamily="2" charset="0"/>
                          <a:ea typeface="ＭＳ Ｐゴシック" panose="020B0600070205080204" pitchFamily="34" charset="-128"/>
                        </a:defRPr>
                      </a:lvl2pPr>
                      <a:lvl3pPr marL="1143000" indent="-228600">
                        <a:spcBef>
                          <a:spcPct val="20000"/>
                        </a:spcBef>
                        <a:defRPr sz="2000">
                          <a:solidFill>
                            <a:schemeClr val="tx1"/>
                          </a:solidFill>
                          <a:latin typeface="Times" pitchFamily="2" charset="0"/>
                          <a:ea typeface="ＭＳ Ｐゴシック" panose="020B0600070205080204" pitchFamily="34" charset="-128"/>
                        </a:defRPr>
                      </a:lvl3pPr>
                      <a:lvl4pPr marL="1600200" indent="-228600">
                        <a:spcBef>
                          <a:spcPct val="20000"/>
                        </a:spcBef>
                        <a:defRPr>
                          <a:solidFill>
                            <a:schemeClr val="tx1"/>
                          </a:solidFill>
                          <a:latin typeface="Times" pitchFamily="2" charset="0"/>
                          <a:ea typeface="ＭＳ Ｐゴシック" panose="020B0600070205080204" pitchFamily="34" charset="-128"/>
                        </a:defRPr>
                      </a:lvl4pPr>
                      <a:lvl5pPr marL="2057400" indent="-228600">
                        <a:spcBef>
                          <a:spcPct val="20000"/>
                        </a:spcBef>
                        <a:defRPr>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pitchFamily="2"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altLang="fr-FR" sz="2400" b="0" i="0" u="none" strike="noStrike" cap="none" normalizeH="0" baseline="0" dirty="0">
                          <a:ln>
                            <a:noFill/>
                          </a:ln>
                          <a:solidFill>
                            <a:schemeClr val="tx1"/>
                          </a:solidFill>
                          <a:effectLst/>
                          <a:latin typeface="Times" pitchFamily="2" charset="0"/>
                          <a:ea typeface="ＭＳ Ｐゴシック" panose="020B0600070205080204" pitchFamily="34" charset="-128"/>
                        </a:rPr>
                        <a:t>≥ 200 mg/dl </a:t>
                      </a:r>
                      <a:r>
                        <a:rPr kumimoji="0" lang="fr-FR" altLang="fr-FR" sz="2200" b="0" i="0" u="none" strike="noStrike" cap="none" normalizeH="0" baseline="0" dirty="0">
                          <a:ln>
                            <a:noFill/>
                          </a:ln>
                          <a:solidFill>
                            <a:schemeClr val="tx1"/>
                          </a:solidFill>
                          <a:effectLst/>
                          <a:latin typeface="Times" pitchFamily="2" charset="0"/>
                          <a:ea typeface="ＭＳ Ｐゴシック" panose="020B0600070205080204" pitchFamily="34" charset="-128"/>
                        </a:rPr>
                        <a:t>+ symptômes</a:t>
                      </a:r>
                    </a:p>
                  </a:txBody>
                  <a:tcPr horzOverflow="overflow"/>
                </a:tc>
                <a:tc>
                  <a:txBody>
                    <a:bodyPr/>
                    <a:lstStyle/>
                    <a:p>
                      <a:endParaRPr lang="fr-FR" dirty="0"/>
                    </a:p>
                  </a:txBody>
                  <a:tcPr/>
                </a:tc>
                <a:extLst>
                  <a:ext uri="{0D108BD9-81ED-4DB2-BD59-A6C34878D82A}">
                    <a16:rowId xmlns:a16="http://schemas.microsoft.com/office/drawing/2014/main" val="2460413463"/>
                  </a:ext>
                </a:extLst>
              </a:tr>
            </a:tbl>
          </a:graphicData>
        </a:graphic>
      </p:graphicFrame>
      <p:sp>
        <p:nvSpPr>
          <p:cNvPr id="10" name="ZoneTexte 9">
            <a:extLst>
              <a:ext uri="{FF2B5EF4-FFF2-40B4-BE49-F238E27FC236}">
                <a16:creationId xmlns:a16="http://schemas.microsoft.com/office/drawing/2014/main" id="{70AC20B0-6E43-5AA5-EC9B-9E3D668131E6}"/>
              </a:ext>
            </a:extLst>
          </p:cNvPr>
          <p:cNvSpPr txBox="1"/>
          <p:nvPr/>
        </p:nvSpPr>
        <p:spPr>
          <a:xfrm>
            <a:off x="1914525" y="5929313"/>
            <a:ext cx="6046976" cy="646331"/>
          </a:xfrm>
          <a:prstGeom prst="rect">
            <a:avLst/>
          </a:prstGeom>
          <a:noFill/>
        </p:spPr>
        <p:txBody>
          <a:bodyPr wrap="none" rtlCol="0">
            <a:spAutoFit/>
          </a:bodyPr>
          <a:lstStyle/>
          <a:p>
            <a:pPr marL="285750" indent="-285750">
              <a:buFont typeface="Arial" panose="020B0604020202020204" pitchFamily="34" charset="0"/>
              <a:buChar char="•"/>
            </a:pPr>
            <a:r>
              <a:rPr lang="fr-FR" dirty="0"/>
              <a:t>Vérification de la glycémie à jeun au moins deux reprises </a:t>
            </a:r>
          </a:p>
          <a:p>
            <a:pPr marL="285750" indent="-285750">
              <a:buFont typeface="Arial" panose="020B0604020202020204" pitchFamily="34" charset="0"/>
              <a:buChar char="•"/>
            </a:pPr>
            <a:r>
              <a:rPr lang="fr-FR" dirty="0"/>
              <a:t>HbA1c sup ou égale à 6,5% </a:t>
            </a:r>
          </a:p>
        </p:txBody>
      </p:sp>
    </p:spTree>
    <p:extLst>
      <p:ext uri="{BB962C8B-B14F-4D97-AF65-F5344CB8AC3E}">
        <p14:creationId xmlns:p14="http://schemas.microsoft.com/office/powerpoint/2010/main" val="2945577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dessin humoristique, capture d’écran, conception&#10;&#10;Le contenu généré par l’IA peut être incorrect.">
            <a:extLst>
              <a:ext uri="{FF2B5EF4-FFF2-40B4-BE49-F238E27FC236}">
                <a16:creationId xmlns:a16="http://schemas.microsoft.com/office/drawing/2014/main" id="{5BCFAA3E-39E0-1F69-D072-E07FFCB02599}"/>
              </a:ext>
            </a:extLst>
          </p:cNvPr>
          <p:cNvPicPr>
            <a:picLocks noChangeAspect="1"/>
          </p:cNvPicPr>
          <p:nvPr/>
        </p:nvPicPr>
        <p:blipFill>
          <a:blip r:embed="rId2"/>
          <a:stretch>
            <a:fillRect/>
          </a:stretch>
        </p:blipFill>
        <p:spPr>
          <a:xfrm>
            <a:off x="1603203" y="643466"/>
            <a:ext cx="8985593" cy="5571067"/>
          </a:xfrm>
          <a:prstGeom prst="rect">
            <a:avLst/>
          </a:prstGeom>
        </p:spPr>
      </p:pic>
    </p:spTree>
    <p:extLst>
      <p:ext uri="{BB962C8B-B14F-4D97-AF65-F5344CB8AC3E}">
        <p14:creationId xmlns:p14="http://schemas.microsoft.com/office/powerpoint/2010/main" val="186716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Police, logo&#10;&#10;Le contenu généré par l’IA peut être incorrect.">
            <a:extLst>
              <a:ext uri="{FF2B5EF4-FFF2-40B4-BE49-F238E27FC236}">
                <a16:creationId xmlns:a16="http://schemas.microsoft.com/office/drawing/2014/main" id="{01E79881-E083-24F3-F6F8-0BBEEEEEA563}"/>
              </a:ext>
            </a:extLst>
          </p:cNvPr>
          <p:cNvPicPr>
            <a:picLocks noChangeAspect="1"/>
          </p:cNvPicPr>
          <p:nvPr/>
        </p:nvPicPr>
        <p:blipFill>
          <a:blip r:embed="rId2"/>
          <a:stretch>
            <a:fillRect/>
          </a:stretch>
        </p:blipFill>
        <p:spPr>
          <a:xfrm>
            <a:off x="3524250" y="1282700"/>
            <a:ext cx="5143500" cy="4292600"/>
          </a:xfrm>
          <a:prstGeom prst="rect">
            <a:avLst/>
          </a:prstGeom>
        </p:spPr>
      </p:pic>
    </p:spTree>
    <p:extLst>
      <p:ext uri="{BB962C8B-B14F-4D97-AF65-F5344CB8AC3E}">
        <p14:creationId xmlns:p14="http://schemas.microsoft.com/office/powerpoint/2010/main" val="3734936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Police, logo&#10;&#10;Le contenu généré par l’IA peut être incorrect.">
            <a:extLst>
              <a:ext uri="{FF2B5EF4-FFF2-40B4-BE49-F238E27FC236}">
                <a16:creationId xmlns:a16="http://schemas.microsoft.com/office/drawing/2014/main" id="{274DFB0C-2F09-245E-E2F5-7E92350B2725}"/>
              </a:ext>
            </a:extLst>
          </p:cNvPr>
          <p:cNvPicPr>
            <a:picLocks noChangeAspect="1"/>
          </p:cNvPicPr>
          <p:nvPr/>
        </p:nvPicPr>
        <p:blipFill>
          <a:blip r:embed="rId2"/>
          <a:stretch>
            <a:fillRect/>
          </a:stretch>
        </p:blipFill>
        <p:spPr>
          <a:xfrm>
            <a:off x="3562350" y="977900"/>
            <a:ext cx="5067300" cy="4902200"/>
          </a:xfrm>
          <a:prstGeom prst="rect">
            <a:avLst/>
          </a:prstGeom>
        </p:spPr>
      </p:pic>
    </p:spTree>
    <p:extLst>
      <p:ext uri="{BB962C8B-B14F-4D97-AF65-F5344CB8AC3E}">
        <p14:creationId xmlns:p14="http://schemas.microsoft.com/office/powerpoint/2010/main" val="3485859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4B57C-7D5E-C8DD-9864-BB6131C2A4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1F44A8-79D3-BD14-5B30-A03414AC8EC7}"/>
              </a:ext>
            </a:extLst>
          </p:cNvPr>
          <p:cNvSpPr>
            <a:spLocks noGrp="1"/>
          </p:cNvSpPr>
          <p:nvPr>
            <p:ph type="title"/>
          </p:nvPr>
        </p:nvSpPr>
        <p:spPr/>
        <p:txBody>
          <a:bodyPr/>
          <a:lstStyle/>
          <a:p>
            <a:r>
              <a:rPr lang="fr-FR" dirty="0"/>
              <a:t>Plan de la présentation</a:t>
            </a:r>
          </a:p>
        </p:txBody>
      </p:sp>
      <p:sp>
        <p:nvSpPr>
          <p:cNvPr id="3" name="Espace réservé du contenu 2">
            <a:extLst>
              <a:ext uri="{FF2B5EF4-FFF2-40B4-BE49-F238E27FC236}">
                <a16:creationId xmlns:a16="http://schemas.microsoft.com/office/drawing/2014/main" id="{7261F432-8A7A-EC99-2883-88B36B069113}"/>
              </a:ext>
            </a:extLst>
          </p:cNvPr>
          <p:cNvSpPr>
            <a:spLocks noGrp="1"/>
          </p:cNvSpPr>
          <p:nvPr>
            <p:ph idx="1"/>
          </p:nvPr>
        </p:nvSpPr>
        <p:spPr/>
        <p:txBody>
          <a:bodyPr>
            <a:normAutofit/>
          </a:bodyPr>
          <a:lstStyle/>
          <a:p>
            <a:r>
              <a:rPr lang="fr-FR" dirty="0"/>
              <a:t>Généralités</a:t>
            </a:r>
          </a:p>
          <a:p>
            <a:endParaRPr lang="fr-FR" dirty="0"/>
          </a:p>
          <a:p>
            <a:r>
              <a:rPr lang="fr-FR" b="1" dirty="0"/>
              <a:t>Diabète de type 1</a:t>
            </a:r>
          </a:p>
          <a:p>
            <a:endParaRPr lang="fr-FR" dirty="0"/>
          </a:p>
          <a:p>
            <a:r>
              <a:rPr lang="fr-FR" dirty="0"/>
              <a:t>Diabète de type 2</a:t>
            </a:r>
          </a:p>
          <a:p>
            <a:pPr marL="0" indent="0">
              <a:buNone/>
            </a:pPr>
            <a:endParaRPr lang="fr-FR" dirty="0"/>
          </a:p>
          <a:p>
            <a:r>
              <a:rPr lang="fr-FR" dirty="0"/>
              <a:t>Conclusions</a:t>
            </a:r>
          </a:p>
        </p:txBody>
      </p:sp>
      <p:pic>
        <p:nvPicPr>
          <p:cNvPr id="5" name="Image 4" descr="Une image contenant jouet&#10;&#10;Le contenu généré par l’IA peut être incorrect.">
            <a:extLst>
              <a:ext uri="{FF2B5EF4-FFF2-40B4-BE49-F238E27FC236}">
                <a16:creationId xmlns:a16="http://schemas.microsoft.com/office/drawing/2014/main" id="{6D87FED7-98C4-971D-1A88-51628C30DD9A}"/>
              </a:ext>
            </a:extLst>
          </p:cNvPr>
          <p:cNvPicPr>
            <a:picLocks noChangeAspect="1"/>
          </p:cNvPicPr>
          <p:nvPr/>
        </p:nvPicPr>
        <p:blipFill>
          <a:blip r:embed="rId2"/>
          <a:stretch>
            <a:fillRect/>
          </a:stretch>
        </p:blipFill>
        <p:spPr>
          <a:xfrm>
            <a:off x="7273751" y="1981199"/>
            <a:ext cx="3174307" cy="3228109"/>
          </a:xfrm>
          <a:prstGeom prst="rect">
            <a:avLst/>
          </a:prstGeom>
        </p:spPr>
      </p:pic>
    </p:spTree>
    <p:extLst>
      <p:ext uri="{BB962C8B-B14F-4D97-AF65-F5344CB8AC3E}">
        <p14:creationId xmlns:p14="http://schemas.microsoft.com/office/powerpoint/2010/main" val="746812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61BC066-60E3-88C6-6A21-8C24C657476D}"/>
              </a:ext>
            </a:extLst>
          </p:cNvPr>
          <p:cNvSpPr>
            <a:spLocks noGrp="1"/>
          </p:cNvSpPr>
          <p:nvPr>
            <p:ph type="title"/>
          </p:nvPr>
        </p:nvSpPr>
        <p:spPr>
          <a:xfrm>
            <a:off x="630936" y="640080"/>
            <a:ext cx="4818888" cy="1481328"/>
          </a:xfrm>
        </p:spPr>
        <p:txBody>
          <a:bodyPr anchor="b">
            <a:normAutofit/>
          </a:bodyPr>
          <a:lstStyle/>
          <a:p>
            <a:r>
              <a:rPr lang="fr-FR" sz="5000"/>
              <a:t>Diabète de type 1</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31AA441C-6750-A9BA-C2E1-0BC42578F73D}"/>
              </a:ext>
            </a:extLst>
          </p:cNvPr>
          <p:cNvSpPr>
            <a:spLocks noGrp="1"/>
          </p:cNvSpPr>
          <p:nvPr>
            <p:ph idx="1"/>
          </p:nvPr>
        </p:nvSpPr>
        <p:spPr>
          <a:xfrm>
            <a:off x="630936" y="2660904"/>
            <a:ext cx="4818888" cy="3547872"/>
          </a:xfrm>
        </p:spPr>
        <p:txBody>
          <a:bodyPr anchor="t">
            <a:normAutofit/>
          </a:bodyPr>
          <a:lstStyle/>
          <a:p>
            <a:r>
              <a:rPr lang="fr-BE" sz="2200"/>
              <a:t>Incidence du diabète de type 1 au niveau mondial: L'incidence est de 15 cas pour 100 000 personnes, avec une prévalence mondiale estimée à environ 9,5 % dans certaines populations étudiées. (Source : Étude PMC)</a:t>
            </a:r>
            <a:endParaRPr lang="fr-FR" sz="2200"/>
          </a:p>
        </p:txBody>
      </p:sp>
      <p:pic>
        <p:nvPicPr>
          <p:cNvPr id="5" name="Image 4" descr="Une image contenant texte, capture d’écran, diagramme, conception&#10;&#10;Le contenu généré par l’IA peut être incorrect.">
            <a:extLst>
              <a:ext uri="{FF2B5EF4-FFF2-40B4-BE49-F238E27FC236}">
                <a16:creationId xmlns:a16="http://schemas.microsoft.com/office/drawing/2014/main" id="{320219CF-E601-3068-4E93-213A62E16EBD}"/>
              </a:ext>
            </a:extLst>
          </p:cNvPr>
          <p:cNvPicPr>
            <a:picLocks noChangeAspect="1"/>
          </p:cNvPicPr>
          <p:nvPr/>
        </p:nvPicPr>
        <p:blipFill>
          <a:blip r:embed="rId2"/>
          <a:stretch>
            <a:fillRect/>
          </a:stretch>
        </p:blipFill>
        <p:spPr>
          <a:xfrm>
            <a:off x="6639231" y="640080"/>
            <a:ext cx="4378602" cy="5577840"/>
          </a:xfrm>
          <a:prstGeom prst="rect">
            <a:avLst/>
          </a:prstGeom>
        </p:spPr>
      </p:pic>
    </p:spTree>
    <p:extLst>
      <p:ext uri="{BB962C8B-B14F-4D97-AF65-F5344CB8AC3E}">
        <p14:creationId xmlns:p14="http://schemas.microsoft.com/office/powerpoint/2010/main" val="320348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2A5C504-DB48-EC37-785B-6619DB46B819}"/>
              </a:ext>
            </a:extLst>
          </p:cNvPr>
          <p:cNvSpPr>
            <a:spLocks noGrp="1"/>
          </p:cNvSpPr>
          <p:nvPr>
            <p:ph type="title"/>
          </p:nvPr>
        </p:nvSpPr>
        <p:spPr>
          <a:xfrm>
            <a:off x="686834" y="1153572"/>
            <a:ext cx="3200400" cy="4461163"/>
          </a:xfrm>
        </p:spPr>
        <p:txBody>
          <a:bodyPr>
            <a:normAutofit/>
          </a:bodyPr>
          <a:lstStyle/>
          <a:p>
            <a:r>
              <a:rPr lang="fr-FR">
                <a:solidFill>
                  <a:srgbClr val="FFFFFF"/>
                </a:solidFill>
              </a:rPr>
              <a:t>Diabète de type 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6678B97-8380-CF19-7950-EB34801F8B2B}"/>
              </a:ext>
            </a:extLst>
          </p:cNvPr>
          <p:cNvSpPr>
            <a:spLocks noGrp="1"/>
          </p:cNvSpPr>
          <p:nvPr>
            <p:ph idx="1"/>
          </p:nvPr>
        </p:nvSpPr>
        <p:spPr>
          <a:xfrm>
            <a:off x="4447308" y="591344"/>
            <a:ext cx="6906491" cy="5585619"/>
          </a:xfrm>
        </p:spPr>
        <p:txBody>
          <a:bodyPr anchor="ctr">
            <a:normAutofit/>
          </a:bodyPr>
          <a:lstStyle/>
          <a:p>
            <a:r>
              <a:rPr lang="fr-BE" dirty="0"/>
              <a:t>Prévalence du diabète de type 1 en Belgique : Le diabète de type 1 représente environ 10 % de l'ensemble des cas de diabète dans la population adulte belge. La prévalence spécifique du diabète de type 1 chez les adultes est estimée entre 0,3 % et 0,5 %.</a:t>
            </a:r>
          </a:p>
          <a:p>
            <a:endParaRPr lang="fr-BE" dirty="0"/>
          </a:p>
          <a:p>
            <a:r>
              <a:rPr lang="fr-BE" dirty="0"/>
              <a:t>Croissance du diabète de type 1 en Belgique : Le nombre de cas de diabète de type 1 augmente en Belgique à un taux d'environ 2,7 % par an. (Source : Type 1 </a:t>
            </a:r>
            <a:r>
              <a:rPr lang="fr-BE" dirty="0" err="1"/>
              <a:t>Diabetes</a:t>
            </a:r>
            <a:r>
              <a:rPr lang="fr-BE" dirty="0"/>
              <a:t> Index)</a:t>
            </a:r>
          </a:p>
          <a:p>
            <a:pPr marL="0" indent="0">
              <a:buNone/>
            </a:pPr>
            <a:endParaRPr lang="fr-FR" dirty="0"/>
          </a:p>
        </p:txBody>
      </p:sp>
    </p:spTree>
    <p:extLst>
      <p:ext uri="{BB962C8B-B14F-4D97-AF65-F5344CB8AC3E}">
        <p14:creationId xmlns:p14="http://schemas.microsoft.com/office/powerpoint/2010/main" val="530969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F63863-2997-34C9-E262-455B6B1C8B40}"/>
              </a:ext>
            </a:extLst>
          </p:cNvPr>
          <p:cNvSpPr>
            <a:spLocks noGrp="1"/>
          </p:cNvSpPr>
          <p:nvPr>
            <p:ph type="title"/>
          </p:nvPr>
        </p:nvSpPr>
        <p:spPr/>
        <p:txBody>
          <a:bodyPr/>
          <a:lstStyle/>
          <a:p>
            <a:r>
              <a:rPr lang="fr-FR" dirty="0"/>
              <a:t>Physiopathologie du diabète de type 1</a:t>
            </a:r>
          </a:p>
        </p:txBody>
      </p:sp>
      <p:pic>
        <p:nvPicPr>
          <p:cNvPr id="5" name="Espace réservé du contenu 4" descr="Une image contenant texte, dessin humoristique&#10;&#10;Le contenu généré par l’IA peut être incorrect.">
            <a:extLst>
              <a:ext uri="{FF2B5EF4-FFF2-40B4-BE49-F238E27FC236}">
                <a16:creationId xmlns:a16="http://schemas.microsoft.com/office/drawing/2014/main" id="{096EE2C3-C8E6-1193-764F-D6B29A78AC06}"/>
              </a:ext>
            </a:extLst>
          </p:cNvPr>
          <p:cNvPicPr>
            <a:picLocks noGrp="1" noChangeAspect="1"/>
          </p:cNvPicPr>
          <p:nvPr>
            <p:ph idx="1"/>
          </p:nvPr>
        </p:nvPicPr>
        <p:blipFill>
          <a:blip r:embed="rId2"/>
          <a:stretch>
            <a:fillRect/>
          </a:stretch>
        </p:blipFill>
        <p:spPr>
          <a:xfrm>
            <a:off x="436756" y="1690688"/>
            <a:ext cx="3715749" cy="4351338"/>
          </a:xfrm>
        </p:spPr>
      </p:pic>
      <p:pic>
        <p:nvPicPr>
          <p:cNvPr id="8" name="Espace réservé du contenu 4" descr="Une image contenant texte, capture d’écran, ligne, diagramme&#10;&#10;Le contenu généré par l’IA peut être incorrect.">
            <a:extLst>
              <a:ext uri="{FF2B5EF4-FFF2-40B4-BE49-F238E27FC236}">
                <a16:creationId xmlns:a16="http://schemas.microsoft.com/office/drawing/2014/main" id="{4043BC42-DE10-8255-673E-98C650E000D2}"/>
              </a:ext>
            </a:extLst>
          </p:cNvPr>
          <p:cNvPicPr>
            <a:picLocks noChangeAspect="1"/>
          </p:cNvPicPr>
          <p:nvPr/>
        </p:nvPicPr>
        <p:blipFill>
          <a:blip r:embed="rId3"/>
          <a:stretch>
            <a:fillRect/>
          </a:stretch>
        </p:blipFill>
        <p:spPr>
          <a:xfrm>
            <a:off x="4248615" y="1825625"/>
            <a:ext cx="5031151" cy="4351338"/>
          </a:xfrm>
          <a:prstGeom prst="rect">
            <a:avLst/>
          </a:prstGeom>
        </p:spPr>
      </p:pic>
    </p:spTree>
    <p:extLst>
      <p:ext uri="{BB962C8B-B14F-4D97-AF65-F5344CB8AC3E}">
        <p14:creationId xmlns:p14="http://schemas.microsoft.com/office/powerpoint/2010/main" val="4083483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46661347-2114-C979-A531-C07BE6BA0208}"/>
              </a:ext>
            </a:extLst>
          </p:cNvPr>
          <p:cNvPicPr>
            <a:picLocks noGrp="1" noChangeAspect="1"/>
          </p:cNvPicPr>
          <p:nvPr>
            <p:ph idx="1"/>
          </p:nvPr>
        </p:nvPicPr>
        <p:blipFill>
          <a:blip r:embed="rId2"/>
          <a:stretch>
            <a:fillRect/>
          </a:stretch>
        </p:blipFill>
        <p:spPr>
          <a:xfrm>
            <a:off x="397852" y="1434884"/>
            <a:ext cx="9124414" cy="4242853"/>
          </a:xfrm>
          <a:prstGeom prst="rect">
            <a:avLst/>
          </a:prstGeom>
        </p:spPr>
      </p:pic>
    </p:spTree>
    <p:extLst>
      <p:ext uri="{BB962C8B-B14F-4D97-AF65-F5344CB8AC3E}">
        <p14:creationId xmlns:p14="http://schemas.microsoft.com/office/powerpoint/2010/main" val="1821615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0B8FFEC-7579-4FC1-E662-BFB7227C4669}"/>
              </a:ext>
            </a:extLst>
          </p:cNvPr>
          <p:cNvSpPr>
            <a:spLocks noGrp="1"/>
          </p:cNvSpPr>
          <p:nvPr>
            <p:ph type="title"/>
          </p:nvPr>
        </p:nvSpPr>
        <p:spPr>
          <a:xfrm>
            <a:off x="799676" y="707379"/>
            <a:ext cx="10909640" cy="1368614"/>
          </a:xfrm>
        </p:spPr>
        <p:txBody>
          <a:bodyPr vert="horz" lIns="91440" tIns="45720" rIns="91440" bIns="45720" rtlCol="0" anchor="ctr">
            <a:normAutofit/>
          </a:bodyPr>
          <a:lstStyle/>
          <a:p>
            <a:pPr algn="ctr"/>
            <a:r>
              <a:rPr lang="en-US" sz="6600" dirty="0" err="1"/>
              <a:t>Dépistage</a:t>
            </a:r>
            <a:endParaRPr lang="en-US" sz="6600" dirty="0"/>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descr="Une image contenant texte, capture d’écran, ligne, Police&#10;&#10;Le contenu généré par l’IA peut être incorrect.">
            <a:extLst>
              <a:ext uri="{FF2B5EF4-FFF2-40B4-BE49-F238E27FC236}">
                <a16:creationId xmlns:a16="http://schemas.microsoft.com/office/drawing/2014/main" id="{4A789CF3-2342-36F9-B041-14F8AFE0D9EE}"/>
              </a:ext>
            </a:extLst>
          </p:cNvPr>
          <p:cNvPicPr>
            <a:picLocks noGrp="1" noChangeAspect="1"/>
          </p:cNvPicPr>
          <p:nvPr>
            <p:ph idx="1"/>
          </p:nvPr>
        </p:nvPicPr>
        <p:blipFill>
          <a:blip r:embed="rId3"/>
          <a:stretch>
            <a:fillRect/>
          </a:stretch>
        </p:blipFill>
        <p:spPr>
          <a:xfrm>
            <a:off x="160020" y="2075993"/>
            <a:ext cx="5934456" cy="4369412"/>
          </a:xfrm>
          <a:prstGeom prst="rect">
            <a:avLst/>
          </a:prstGeom>
        </p:spPr>
      </p:pic>
      <p:pic>
        <p:nvPicPr>
          <p:cNvPr id="7" name="Image 6" descr="Une image contenant texte, Police, capture d’écran, Graphique&#10;&#10;Le contenu généré par l’IA peut être incorrect.">
            <a:extLst>
              <a:ext uri="{FF2B5EF4-FFF2-40B4-BE49-F238E27FC236}">
                <a16:creationId xmlns:a16="http://schemas.microsoft.com/office/drawing/2014/main" id="{D735914B-F947-05D7-83C3-F4DBE4CE0BF6}"/>
              </a:ext>
            </a:extLst>
          </p:cNvPr>
          <p:cNvPicPr>
            <a:picLocks noChangeAspect="1"/>
          </p:cNvPicPr>
          <p:nvPr/>
        </p:nvPicPr>
        <p:blipFill>
          <a:blip r:embed="rId4"/>
          <a:stretch>
            <a:fillRect/>
          </a:stretch>
        </p:blipFill>
        <p:spPr>
          <a:xfrm>
            <a:off x="6408564" y="3429000"/>
            <a:ext cx="3152045" cy="1143230"/>
          </a:xfrm>
          <a:prstGeom prst="rect">
            <a:avLst/>
          </a:prstGeom>
        </p:spPr>
      </p:pic>
    </p:spTree>
    <p:extLst>
      <p:ext uri="{BB962C8B-B14F-4D97-AF65-F5344CB8AC3E}">
        <p14:creationId xmlns:p14="http://schemas.microsoft.com/office/powerpoint/2010/main" val="714782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Police, diagramme&#10;&#10;Description générée automatiquement">
            <a:extLst>
              <a:ext uri="{FF2B5EF4-FFF2-40B4-BE49-F238E27FC236}">
                <a16:creationId xmlns:a16="http://schemas.microsoft.com/office/drawing/2014/main" id="{A30FC0B5-E8CB-FDBA-FD16-BCB8F089FE97}"/>
              </a:ext>
            </a:extLst>
          </p:cNvPr>
          <p:cNvPicPr>
            <a:picLocks noChangeAspect="1"/>
          </p:cNvPicPr>
          <p:nvPr/>
        </p:nvPicPr>
        <p:blipFill>
          <a:blip r:embed="rId2"/>
          <a:stretch>
            <a:fillRect/>
          </a:stretch>
        </p:blipFill>
        <p:spPr>
          <a:xfrm>
            <a:off x="616102" y="352696"/>
            <a:ext cx="10110651" cy="6241367"/>
          </a:xfrm>
          <a:prstGeom prst="rect">
            <a:avLst/>
          </a:prstGeom>
        </p:spPr>
      </p:pic>
      <p:sp>
        <p:nvSpPr>
          <p:cNvPr id="4" name="Rectangle 3">
            <a:extLst>
              <a:ext uri="{FF2B5EF4-FFF2-40B4-BE49-F238E27FC236}">
                <a16:creationId xmlns:a16="http://schemas.microsoft.com/office/drawing/2014/main" id="{5FAE9367-81F7-A1F3-1EEF-F939A02C5877}"/>
              </a:ext>
            </a:extLst>
          </p:cNvPr>
          <p:cNvSpPr/>
          <p:nvPr/>
        </p:nvSpPr>
        <p:spPr>
          <a:xfrm>
            <a:off x="1823902" y="6217920"/>
            <a:ext cx="2695847" cy="37614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Flèche vers la droite 1">
            <a:extLst>
              <a:ext uri="{FF2B5EF4-FFF2-40B4-BE49-F238E27FC236}">
                <a16:creationId xmlns:a16="http://schemas.microsoft.com/office/drawing/2014/main" id="{973E9C3C-B99E-6B09-869F-2FD2409FC219}"/>
              </a:ext>
            </a:extLst>
          </p:cNvPr>
          <p:cNvSpPr/>
          <p:nvPr/>
        </p:nvSpPr>
        <p:spPr>
          <a:xfrm rot="6798872">
            <a:off x="6764055" y="3920747"/>
            <a:ext cx="1241455" cy="25916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3DA83DEF-DF95-E6DB-5527-1FA2400DF5D0}"/>
              </a:ext>
            </a:extLst>
          </p:cNvPr>
          <p:cNvSpPr txBox="1"/>
          <p:nvPr/>
        </p:nvSpPr>
        <p:spPr>
          <a:xfrm>
            <a:off x="7468979" y="2719476"/>
            <a:ext cx="1120390" cy="369332"/>
          </a:xfrm>
          <a:prstGeom prst="rect">
            <a:avLst/>
          </a:prstGeom>
          <a:noFill/>
        </p:spPr>
        <p:txBody>
          <a:bodyPr wrap="square" rtlCol="0">
            <a:spAutoFit/>
          </a:bodyPr>
          <a:lstStyle/>
          <a:p>
            <a:r>
              <a:rPr lang="fr-FR" dirty="0">
                <a:highlight>
                  <a:srgbClr val="FFFF00"/>
                </a:highlight>
              </a:rPr>
              <a:t>TO CARE</a:t>
            </a:r>
          </a:p>
        </p:txBody>
      </p:sp>
      <p:sp>
        <p:nvSpPr>
          <p:cNvPr id="6" name="Flèche vers la droite 5">
            <a:extLst>
              <a:ext uri="{FF2B5EF4-FFF2-40B4-BE49-F238E27FC236}">
                <a16:creationId xmlns:a16="http://schemas.microsoft.com/office/drawing/2014/main" id="{29428800-E56E-3126-26F3-3055944221F7}"/>
              </a:ext>
            </a:extLst>
          </p:cNvPr>
          <p:cNvSpPr/>
          <p:nvPr/>
        </p:nvSpPr>
        <p:spPr>
          <a:xfrm rot="6798872">
            <a:off x="3899021" y="3965125"/>
            <a:ext cx="1241455" cy="25916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59DFC29F-D9CD-9AAC-1788-71A373557376}"/>
              </a:ext>
            </a:extLst>
          </p:cNvPr>
          <p:cNvSpPr txBox="1"/>
          <p:nvPr/>
        </p:nvSpPr>
        <p:spPr>
          <a:xfrm>
            <a:off x="4519747" y="2904142"/>
            <a:ext cx="1417589" cy="369332"/>
          </a:xfrm>
          <a:prstGeom prst="rect">
            <a:avLst/>
          </a:prstGeom>
          <a:noFill/>
        </p:spPr>
        <p:txBody>
          <a:bodyPr wrap="square" rtlCol="0">
            <a:spAutoFit/>
          </a:bodyPr>
          <a:lstStyle/>
          <a:p>
            <a:r>
              <a:rPr lang="fr-FR" dirty="0">
                <a:highlight>
                  <a:srgbClr val="FFFF00"/>
                </a:highlight>
              </a:rPr>
              <a:t>TO CURE?</a:t>
            </a:r>
          </a:p>
        </p:txBody>
      </p:sp>
      <p:sp>
        <p:nvSpPr>
          <p:cNvPr id="8" name="Flèche vers la droite 7">
            <a:extLst>
              <a:ext uri="{FF2B5EF4-FFF2-40B4-BE49-F238E27FC236}">
                <a16:creationId xmlns:a16="http://schemas.microsoft.com/office/drawing/2014/main" id="{482841BC-423D-0226-5F8C-6EB4ABE9BC8A}"/>
              </a:ext>
            </a:extLst>
          </p:cNvPr>
          <p:cNvSpPr/>
          <p:nvPr/>
        </p:nvSpPr>
        <p:spPr>
          <a:xfrm rot="3722484">
            <a:off x="5316608" y="3905213"/>
            <a:ext cx="1241455" cy="2713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671551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E168-DE15-D004-5FB3-07B3C212BF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9AB9B5-3778-6F8F-6E60-B59E9AA578A0}"/>
              </a:ext>
            </a:extLst>
          </p:cNvPr>
          <p:cNvSpPr>
            <a:spLocks noGrp="1"/>
          </p:cNvSpPr>
          <p:nvPr>
            <p:ph type="title"/>
          </p:nvPr>
        </p:nvSpPr>
        <p:spPr/>
        <p:txBody>
          <a:bodyPr/>
          <a:lstStyle/>
          <a:p>
            <a:r>
              <a:rPr lang="fr-FR" dirty="0"/>
              <a:t>Plan de la présentation</a:t>
            </a:r>
          </a:p>
        </p:txBody>
      </p:sp>
      <p:sp>
        <p:nvSpPr>
          <p:cNvPr id="3" name="Espace réservé du contenu 2">
            <a:extLst>
              <a:ext uri="{FF2B5EF4-FFF2-40B4-BE49-F238E27FC236}">
                <a16:creationId xmlns:a16="http://schemas.microsoft.com/office/drawing/2014/main" id="{86602F25-60A2-FCAC-C1CB-0AB160508C71}"/>
              </a:ext>
            </a:extLst>
          </p:cNvPr>
          <p:cNvSpPr>
            <a:spLocks noGrp="1"/>
          </p:cNvSpPr>
          <p:nvPr>
            <p:ph idx="1"/>
          </p:nvPr>
        </p:nvSpPr>
        <p:spPr/>
        <p:txBody>
          <a:bodyPr>
            <a:normAutofit/>
          </a:bodyPr>
          <a:lstStyle/>
          <a:p>
            <a:r>
              <a:rPr lang="fr-FR" dirty="0"/>
              <a:t>Généralités</a:t>
            </a:r>
          </a:p>
          <a:p>
            <a:endParaRPr lang="fr-FR" dirty="0"/>
          </a:p>
          <a:p>
            <a:r>
              <a:rPr lang="fr-FR" dirty="0"/>
              <a:t>Diabète de type 1</a:t>
            </a:r>
          </a:p>
          <a:p>
            <a:endParaRPr lang="fr-FR" dirty="0"/>
          </a:p>
          <a:p>
            <a:r>
              <a:rPr lang="fr-FR" b="1" dirty="0"/>
              <a:t>Diabète de type 2</a:t>
            </a:r>
          </a:p>
          <a:p>
            <a:pPr marL="0" indent="0">
              <a:buNone/>
            </a:pPr>
            <a:endParaRPr lang="fr-FR" dirty="0"/>
          </a:p>
          <a:p>
            <a:r>
              <a:rPr lang="fr-FR" dirty="0"/>
              <a:t>Conclusions</a:t>
            </a:r>
          </a:p>
        </p:txBody>
      </p:sp>
      <p:pic>
        <p:nvPicPr>
          <p:cNvPr id="5" name="Image 4" descr="Une image contenant jouet&#10;&#10;Le contenu généré par l’IA peut être incorrect.">
            <a:extLst>
              <a:ext uri="{FF2B5EF4-FFF2-40B4-BE49-F238E27FC236}">
                <a16:creationId xmlns:a16="http://schemas.microsoft.com/office/drawing/2014/main" id="{78B63F68-99F9-0C75-7106-A158D2A04AFD}"/>
              </a:ext>
            </a:extLst>
          </p:cNvPr>
          <p:cNvPicPr>
            <a:picLocks noChangeAspect="1"/>
          </p:cNvPicPr>
          <p:nvPr/>
        </p:nvPicPr>
        <p:blipFill>
          <a:blip r:embed="rId2"/>
          <a:stretch>
            <a:fillRect/>
          </a:stretch>
        </p:blipFill>
        <p:spPr>
          <a:xfrm>
            <a:off x="7273751" y="1981199"/>
            <a:ext cx="3174307" cy="3228109"/>
          </a:xfrm>
          <a:prstGeom prst="rect">
            <a:avLst/>
          </a:prstGeom>
        </p:spPr>
      </p:pic>
    </p:spTree>
    <p:extLst>
      <p:ext uri="{BB962C8B-B14F-4D97-AF65-F5344CB8AC3E}">
        <p14:creationId xmlns:p14="http://schemas.microsoft.com/office/powerpoint/2010/main" val="1088583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9909A58-15E5-E837-B41D-A611FCFF2389}"/>
              </a:ext>
            </a:extLst>
          </p:cNvPr>
          <p:cNvSpPr>
            <a:spLocks noGrp="1"/>
          </p:cNvSpPr>
          <p:nvPr>
            <p:ph type="title"/>
          </p:nvPr>
        </p:nvSpPr>
        <p:spPr/>
        <p:txBody>
          <a:bodyPr>
            <a:normAutofit/>
          </a:bodyPr>
          <a:lstStyle/>
          <a:p>
            <a:pPr algn="ctr"/>
            <a:r>
              <a:rPr lang="fr-FR" sz="3600" b="1" dirty="0">
                <a:latin typeface="Century Gothic" panose="020B0502020202020204" pitchFamily="34" charset="0"/>
              </a:rPr>
              <a:t>Le diabète type 2 </a:t>
            </a:r>
            <a:br>
              <a:rPr lang="fr-FR" sz="3600" b="1" dirty="0">
                <a:latin typeface="Century Gothic" panose="020B0502020202020204" pitchFamily="34" charset="0"/>
              </a:rPr>
            </a:br>
            <a:r>
              <a:rPr lang="fr-FR" sz="3600" b="1" dirty="0">
                <a:latin typeface="Century Gothic" panose="020B0502020202020204" pitchFamily="34" charset="0"/>
              </a:rPr>
              <a:t>Définition</a:t>
            </a:r>
            <a:endParaRPr lang="fr-FR" sz="3600" i="1" dirty="0">
              <a:latin typeface="Century Gothic" panose="020B0502020202020204" pitchFamily="34" charset="0"/>
            </a:endParaRPr>
          </a:p>
        </p:txBody>
      </p:sp>
      <p:sp>
        <p:nvSpPr>
          <p:cNvPr id="5" name="Espace réservé du contenu 4">
            <a:extLst>
              <a:ext uri="{FF2B5EF4-FFF2-40B4-BE49-F238E27FC236}">
                <a16:creationId xmlns:a16="http://schemas.microsoft.com/office/drawing/2014/main" id="{40A3034F-8BC3-B4A2-5FF1-C85EB2F7FDDB}"/>
              </a:ext>
            </a:extLst>
          </p:cNvPr>
          <p:cNvSpPr>
            <a:spLocks noGrp="1"/>
          </p:cNvSpPr>
          <p:nvPr>
            <p:ph idx="1"/>
          </p:nvPr>
        </p:nvSpPr>
        <p:spPr/>
        <p:txBody>
          <a:bodyPr/>
          <a:lstStyle/>
          <a:p>
            <a:pPr marL="0" indent="0">
              <a:buFontTx/>
              <a:buNone/>
            </a:pPr>
            <a:r>
              <a:rPr lang="fr-FR" altLang="fr-FR" dirty="0">
                <a:ea typeface="ＭＳ Ｐゴシック" panose="020B0600070205080204" pitchFamily="34" charset="-128"/>
              </a:rPr>
              <a:t>E</a:t>
            </a:r>
            <a:r>
              <a:rPr lang="fr-FR" altLang="fr-FR" sz="2000" dirty="0">
                <a:ea typeface="ＭＳ Ｐゴシック" panose="020B0600070205080204" pitchFamily="34" charset="-128"/>
              </a:rPr>
              <a:t>nsemble de désordres métaboliques caractérisés par une </a:t>
            </a:r>
            <a:r>
              <a:rPr lang="fr-FR" altLang="fr-FR" sz="2000" b="1" dirty="0">
                <a:ea typeface="ＭＳ Ｐゴシック" panose="020B0600070205080204" pitchFamily="34" charset="-128"/>
              </a:rPr>
              <a:t>hyperglycémie</a:t>
            </a:r>
            <a:r>
              <a:rPr lang="fr-FR" altLang="fr-FR" sz="2000" dirty="0">
                <a:ea typeface="ＭＳ Ｐゴシック" panose="020B0600070205080204" pitchFamily="34" charset="-128"/>
              </a:rPr>
              <a:t> résultant d</a:t>
            </a:r>
            <a:r>
              <a:rPr lang="ja-JP" altLang="fr-FR" sz="2000">
                <a:ea typeface="ＭＳ Ｐゴシック" panose="020B0600070205080204" pitchFamily="34" charset="-128"/>
              </a:rPr>
              <a:t>’</a:t>
            </a:r>
            <a:r>
              <a:rPr lang="fr-FR" altLang="ja-JP" sz="2000" dirty="0">
                <a:ea typeface="ＭＳ Ｐゴシック" panose="020B0600070205080204" pitchFamily="34" charset="-128"/>
              </a:rPr>
              <a:t>anomalies de la </a:t>
            </a:r>
            <a:r>
              <a:rPr lang="fr-FR" altLang="ja-JP" sz="2000" b="1" dirty="0">
                <a:ea typeface="ＭＳ Ｐゴシック" panose="020B0600070205080204" pitchFamily="34" charset="-128"/>
              </a:rPr>
              <a:t>sécrétion</a:t>
            </a:r>
            <a:r>
              <a:rPr lang="fr-FR" altLang="ja-JP" sz="2000" dirty="0">
                <a:ea typeface="ＭＳ Ｐゴシック" panose="020B0600070205080204" pitchFamily="34" charset="-128"/>
              </a:rPr>
              <a:t> de l</a:t>
            </a:r>
            <a:r>
              <a:rPr lang="ja-JP" altLang="fr-FR" sz="2000">
                <a:ea typeface="ＭＳ Ｐゴシック" panose="020B0600070205080204" pitchFamily="34" charset="-128"/>
              </a:rPr>
              <a:t>’</a:t>
            </a:r>
            <a:r>
              <a:rPr lang="fr-FR" altLang="ja-JP" sz="2000" dirty="0">
                <a:ea typeface="ＭＳ Ｐゴシック" panose="020B0600070205080204" pitchFamily="34" charset="-128"/>
              </a:rPr>
              <a:t>insuline, de son </a:t>
            </a:r>
            <a:r>
              <a:rPr lang="fr-FR" altLang="ja-JP" sz="2000" b="1" dirty="0">
                <a:ea typeface="ＭＳ Ｐゴシック" panose="020B0600070205080204" pitchFamily="34" charset="-128"/>
              </a:rPr>
              <a:t>action</a:t>
            </a:r>
            <a:r>
              <a:rPr lang="fr-FR" altLang="ja-JP" sz="2000" dirty="0">
                <a:ea typeface="ＭＳ Ｐゴシック" panose="020B0600070205080204" pitchFamily="34" charset="-128"/>
              </a:rPr>
              <a:t> ou des deux anomalies conjointes</a:t>
            </a:r>
          </a:p>
          <a:p>
            <a:pPr marL="0" indent="0">
              <a:buFontTx/>
              <a:buNone/>
            </a:pPr>
            <a:endParaRPr lang="fr-FR" altLang="ja-JP" sz="2000" dirty="0">
              <a:ea typeface="ＭＳ Ｐゴシック" panose="020B0600070205080204" pitchFamily="34" charset="-128"/>
            </a:endParaRPr>
          </a:p>
          <a:p>
            <a:pPr marL="0" indent="0">
              <a:buFontTx/>
              <a:buNone/>
            </a:pPr>
            <a:r>
              <a:rPr lang="fr-FR" altLang="ja-JP" sz="2000" dirty="0">
                <a:ea typeface="ＭＳ Ｐゴシック" panose="020B0600070205080204" pitchFamily="34" charset="-128"/>
              </a:rPr>
              <a:t>En relation avec des facteurs génétiques et/ou exogènes</a:t>
            </a:r>
          </a:p>
          <a:p>
            <a:pPr marL="0" indent="0">
              <a:buFontTx/>
              <a:buNone/>
            </a:pPr>
            <a:endParaRPr lang="fr-FR" altLang="ja-JP" sz="2000" dirty="0">
              <a:ea typeface="ＭＳ Ｐゴシック" panose="020B0600070205080204" pitchFamily="34" charset="-128"/>
            </a:endParaRPr>
          </a:p>
          <a:p>
            <a:pPr marL="0" indent="0">
              <a:buFontTx/>
              <a:buNone/>
            </a:pPr>
            <a:r>
              <a:rPr lang="fr-FR" altLang="ja-JP" sz="2000" dirty="0">
                <a:ea typeface="ＭＳ Ｐゴシック" panose="020B0600070205080204" pitchFamily="34" charset="-128"/>
              </a:rPr>
              <a:t>Pouvant conduire à des complications aiguës et chroniques. </a:t>
            </a:r>
          </a:p>
          <a:p>
            <a:pPr marL="0" indent="0">
              <a:buNone/>
            </a:pPr>
            <a:endParaRPr lang="fr-FR" dirty="0"/>
          </a:p>
        </p:txBody>
      </p:sp>
    </p:spTree>
    <p:extLst>
      <p:ext uri="{BB962C8B-B14F-4D97-AF65-F5344CB8AC3E}">
        <p14:creationId xmlns:p14="http://schemas.microsoft.com/office/powerpoint/2010/main" val="1935623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577CFAC-7C32-0EE1-1D23-F84A4D195ABB}"/>
              </a:ext>
            </a:extLst>
          </p:cNvPr>
          <p:cNvSpPr>
            <a:spLocks noGrp="1"/>
          </p:cNvSpPr>
          <p:nvPr>
            <p:ph idx="1"/>
          </p:nvPr>
        </p:nvSpPr>
        <p:spPr>
          <a:xfrm>
            <a:off x="1371600" y="868680"/>
            <a:ext cx="9601200" cy="4998720"/>
          </a:xfrm>
        </p:spPr>
        <p:txBody>
          <a:bodyPr>
            <a:normAutofit/>
          </a:bodyPr>
          <a:lstStyle/>
          <a:p>
            <a:pPr marL="0" indent="0" algn="ctr">
              <a:buNone/>
            </a:pPr>
            <a:r>
              <a:rPr lang="fr-FR" sz="4000" b="1" dirty="0">
                <a:latin typeface="Century Gothic" panose="020B0502020202020204" pitchFamily="34" charset="0"/>
              </a:rPr>
              <a:t>Le </a:t>
            </a:r>
            <a:r>
              <a:rPr lang="fr-FR" sz="4000" b="1" dirty="0" err="1">
                <a:latin typeface="Century Gothic" panose="020B0502020202020204" pitchFamily="34" charset="0"/>
              </a:rPr>
              <a:t>diabètede</a:t>
            </a:r>
            <a:r>
              <a:rPr lang="fr-FR" sz="4000" b="1" dirty="0">
                <a:latin typeface="Century Gothic" panose="020B0502020202020204" pitchFamily="34" charset="0"/>
              </a:rPr>
              <a:t> type 2: une épidémie mondiale </a:t>
            </a:r>
          </a:p>
          <a:p>
            <a:pPr>
              <a:buFont typeface="Wingdings" pitchFamily="2" charset="2"/>
              <a:buChar char="q"/>
            </a:pPr>
            <a:r>
              <a:rPr lang="fr-FR" b="1" dirty="0">
                <a:latin typeface="Arial" panose="020B0604020202020204" pitchFamily="34" charset="0"/>
                <a:cs typeface="Arial" panose="020B0604020202020204" pitchFamily="34" charset="0"/>
              </a:rPr>
              <a:t>Le diabète est une maladie grave, évolutive et en augmentation. </a:t>
            </a:r>
          </a:p>
          <a:p>
            <a:pPr>
              <a:buFont typeface="Wingdings" pitchFamily="2" charset="2"/>
              <a:buChar char="q"/>
            </a:pPr>
            <a:r>
              <a:rPr lang="fr-FR" b="1" dirty="0">
                <a:latin typeface="Arial" panose="020B0604020202020204" pitchFamily="34" charset="0"/>
                <a:cs typeface="Arial" panose="020B0604020202020204" pitchFamily="34" charset="0"/>
              </a:rPr>
              <a:t>Les causes du diabète sont variées </a:t>
            </a:r>
          </a:p>
          <a:p>
            <a:pPr>
              <a:buFont typeface="Wingdings" pitchFamily="2" charset="2"/>
              <a:buChar char="q"/>
            </a:pPr>
            <a:r>
              <a:rPr lang="fr-FR" b="1" dirty="0">
                <a:latin typeface="Arial" panose="020B0604020202020204" pitchFamily="34" charset="0"/>
                <a:cs typeface="Arial" panose="020B0604020202020204" pitchFamily="34" charset="0"/>
              </a:rPr>
              <a:t>Le diabète mal équilibré entraine des complications multi-systémiques. </a:t>
            </a:r>
          </a:p>
          <a:p>
            <a:pPr marL="0" indent="0">
              <a:buNone/>
            </a:pPr>
            <a:endParaRPr lang="fr-FR" sz="4000" b="1" dirty="0">
              <a:latin typeface="Century Gothic" panose="020B0502020202020204" pitchFamily="34" charset="0"/>
            </a:endParaRPr>
          </a:p>
        </p:txBody>
      </p:sp>
      <p:sp>
        <p:nvSpPr>
          <p:cNvPr id="4" name="Flèche courbée vers la droite 3">
            <a:extLst>
              <a:ext uri="{FF2B5EF4-FFF2-40B4-BE49-F238E27FC236}">
                <a16:creationId xmlns:a16="http://schemas.microsoft.com/office/drawing/2014/main" id="{D7ABD72D-09BC-918D-6E8F-96545D60CE9D}"/>
              </a:ext>
            </a:extLst>
          </p:cNvPr>
          <p:cNvSpPr/>
          <p:nvPr/>
        </p:nvSpPr>
        <p:spPr>
          <a:xfrm>
            <a:off x="1625659" y="4727168"/>
            <a:ext cx="1325880" cy="140589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5" name="ZoneTexte 4">
            <a:extLst>
              <a:ext uri="{FF2B5EF4-FFF2-40B4-BE49-F238E27FC236}">
                <a16:creationId xmlns:a16="http://schemas.microsoft.com/office/drawing/2014/main" id="{D76E9E4C-5C10-2A7E-24C4-01B19F71EF2C}"/>
              </a:ext>
            </a:extLst>
          </p:cNvPr>
          <p:cNvSpPr txBox="1"/>
          <p:nvPr/>
        </p:nvSpPr>
        <p:spPr>
          <a:xfrm>
            <a:off x="4453418" y="5587005"/>
            <a:ext cx="4538358" cy="523220"/>
          </a:xfrm>
          <a:prstGeom prst="rect">
            <a:avLst/>
          </a:prstGeom>
          <a:noFill/>
        </p:spPr>
        <p:txBody>
          <a:bodyPr wrap="none" rtlCol="0">
            <a:spAutoFit/>
          </a:bodyPr>
          <a:lstStyle/>
          <a:p>
            <a:r>
              <a:rPr lang="fr-FR" sz="2800" b="1" dirty="0"/>
              <a:t>Réelle catastrophe sanitaire </a:t>
            </a:r>
          </a:p>
        </p:txBody>
      </p:sp>
    </p:spTree>
    <p:extLst>
      <p:ext uri="{BB962C8B-B14F-4D97-AF65-F5344CB8AC3E}">
        <p14:creationId xmlns:p14="http://schemas.microsoft.com/office/powerpoint/2010/main" val="644329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FF7495-4120-F339-03F7-485C7059139E}"/>
              </a:ext>
            </a:extLst>
          </p:cNvPr>
          <p:cNvSpPr>
            <a:spLocks noGrp="1"/>
          </p:cNvSpPr>
          <p:nvPr>
            <p:ph type="title"/>
          </p:nvPr>
        </p:nvSpPr>
        <p:spPr/>
        <p:txBody>
          <a:bodyPr/>
          <a:lstStyle/>
          <a:p>
            <a:pPr algn="ctr"/>
            <a:r>
              <a:rPr lang="fr-FR" sz="3600" b="1" dirty="0">
                <a:latin typeface="Century Gothic" panose="020B0502020202020204" pitchFamily="34" charset="0"/>
              </a:rPr>
              <a:t>Données épidémiologiques </a:t>
            </a:r>
            <a:br>
              <a:rPr lang="fr-FR" dirty="0"/>
            </a:br>
            <a:r>
              <a:rPr lang="fr-FR" sz="3200" dirty="0"/>
              <a:t>dans le monde </a:t>
            </a:r>
          </a:p>
        </p:txBody>
      </p:sp>
      <p:pic>
        <p:nvPicPr>
          <p:cNvPr id="5" name="Espace réservé du contenu 4" descr="Une image contenant sombre, très coloré, bleu, brillant&#10;&#10;Description générée automatiquement">
            <a:extLst>
              <a:ext uri="{FF2B5EF4-FFF2-40B4-BE49-F238E27FC236}">
                <a16:creationId xmlns:a16="http://schemas.microsoft.com/office/drawing/2014/main" id="{70316A97-9116-D51D-D056-3019E9059A72}"/>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219200" y="1985962"/>
            <a:ext cx="4500563" cy="2531567"/>
          </a:xfrm>
        </p:spPr>
      </p:pic>
      <p:sp>
        <p:nvSpPr>
          <p:cNvPr id="6" name="ZoneTexte 5">
            <a:extLst>
              <a:ext uri="{FF2B5EF4-FFF2-40B4-BE49-F238E27FC236}">
                <a16:creationId xmlns:a16="http://schemas.microsoft.com/office/drawing/2014/main" id="{CB62A8EA-EE10-AFFD-8F19-DF470183EAF4}"/>
              </a:ext>
            </a:extLst>
          </p:cNvPr>
          <p:cNvSpPr txBox="1"/>
          <p:nvPr/>
        </p:nvSpPr>
        <p:spPr>
          <a:xfrm>
            <a:off x="1574466" y="4972050"/>
            <a:ext cx="3511884" cy="646331"/>
          </a:xfrm>
          <a:prstGeom prst="rect">
            <a:avLst/>
          </a:prstGeom>
          <a:noFill/>
        </p:spPr>
        <p:txBody>
          <a:bodyPr wrap="square" rtlCol="0">
            <a:spAutoFit/>
          </a:bodyPr>
          <a:lstStyle/>
          <a:p>
            <a:pPr algn="ctr"/>
            <a:r>
              <a:rPr lang="fr-FR" dirty="0"/>
              <a:t>1 ère pandémie de maladie non contagieuse </a:t>
            </a:r>
          </a:p>
        </p:txBody>
      </p:sp>
      <p:pic>
        <p:nvPicPr>
          <p:cNvPr id="8" name="Image 7" descr="Une image contenant montre, plancher, horloge&#10;&#10;Description générée automatiquement">
            <a:extLst>
              <a:ext uri="{FF2B5EF4-FFF2-40B4-BE49-F238E27FC236}">
                <a16:creationId xmlns:a16="http://schemas.microsoft.com/office/drawing/2014/main" id="{9CCBCF3A-8233-7455-D284-917F26AE7F7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410450" y="2209552"/>
            <a:ext cx="3405188" cy="2270125"/>
          </a:xfrm>
          <a:prstGeom prst="rect">
            <a:avLst/>
          </a:prstGeom>
        </p:spPr>
      </p:pic>
      <p:sp>
        <p:nvSpPr>
          <p:cNvPr id="9" name="ZoneTexte 8">
            <a:extLst>
              <a:ext uri="{FF2B5EF4-FFF2-40B4-BE49-F238E27FC236}">
                <a16:creationId xmlns:a16="http://schemas.microsoft.com/office/drawing/2014/main" id="{919EE2D0-4729-F3B9-6C18-98EB70B45E3D}"/>
              </a:ext>
            </a:extLst>
          </p:cNvPr>
          <p:cNvSpPr txBox="1"/>
          <p:nvPr/>
        </p:nvSpPr>
        <p:spPr>
          <a:xfrm>
            <a:off x="7410450" y="4972050"/>
            <a:ext cx="3405189" cy="646331"/>
          </a:xfrm>
          <a:prstGeom prst="rect">
            <a:avLst/>
          </a:prstGeom>
          <a:noFill/>
        </p:spPr>
        <p:txBody>
          <a:bodyPr wrap="square" rtlCol="0">
            <a:spAutoFit/>
          </a:bodyPr>
          <a:lstStyle/>
          <a:p>
            <a:pPr algn="ctr"/>
            <a:r>
              <a:rPr lang="fr-FR" dirty="0"/>
              <a:t>Toutes les 6 secondes, une personne meurt du diabète </a:t>
            </a:r>
          </a:p>
        </p:txBody>
      </p:sp>
    </p:spTree>
    <p:extLst>
      <p:ext uri="{BB962C8B-B14F-4D97-AF65-F5344CB8AC3E}">
        <p14:creationId xmlns:p14="http://schemas.microsoft.com/office/powerpoint/2010/main" val="307948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08F1EA47-47D8-B101-B1CA-88AC6C8EDDB1}"/>
              </a:ext>
            </a:extLst>
          </p:cNvPr>
          <p:cNvSpPr>
            <a:spLocks noGrp="1"/>
          </p:cNvSpPr>
          <p:nvPr>
            <p:ph idx="1"/>
          </p:nvPr>
        </p:nvSpPr>
        <p:spPr>
          <a:xfrm>
            <a:off x="1588167" y="1542298"/>
            <a:ext cx="10029825" cy="4057650"/>
          </a:xfrm>
        </p:spPr>
        <p:txBody>
          <a:bodyPr/>
          <a:lstStyle/>
          <a:p>
            <a:r>
              <a:rPr lang="fr-FR" b="1" dirty="0"/>
              <a:t>En 1980:  </a:t>
            </a:r>
            <a:r>
              <a:rPr lang="fr-FR" dirty="0"/>
              <a:t>108 millions de diabétiques </a:t>
            </a:r>
          </a:p>
          <a:p>
            <a:r>
              <a:rPr lang="fr-FR" b="1" dirty="0"/>
              <a:t>En 2014: </a:t>
            </a:r>
            <a:r>
              <a:rPr lang="fr-FR" dirty="0"/>
              <a:t>422 millions de diabétiques </a:t>
            </a:r>
          </a:p>
          <a:p>
            <a:r>
              <a:rPr lang="fr-FR" b="1" dirty="0"/>
              <a:t>En 2019: </a:t>
            </a:r>
            <a:r>
              <a:rPr lang="fr-FR" dirty="0"/>
              <a:t>463 millions de diabétiques dans le monde dont 59 millions en Europe </a:t>
            </a:r>
          </a:p>
          <a:p>
            <a:r>
              <a:rPr lang="fr-BE" b="1" dirty="0"/>
              <a:t>En 2021:  </a:t>
            </a:r>
          </a:p>
          <a:p>
            <a:pPr marL="0" indent="0">
              <a:buNone/>
            </a:pPr>
            <a:r>
              <a:rPr lang="fr-BE" b="1" dirty="0"/>
              <a:t>                  - </a:t>
            </a:r>
            <a:r>
              <a:rPr lang="fr-BE" dirty="0"/>
              <a:t>plus de </a:t>
            </a:r>
            <a:r>
              <a:rPr lang="fr-BE" dirty="0">
                <a:solidFill>
                  <a:srgbClr val="FF0000"/>
                </a:solidFill>
              </a:rPr>
              <a:t>537</a:t>
            </a:r>
            <a:r>
              <a:rPr lang="fr-BE" dirty="0"/>
              <a:t> millions de diabétiques dans le monde </a:t>
            </a:r>
          </a:p>
          <a:p>
            <a:pPr marL="0" indent="0">
              <a:buNone/>
            </a:pPr>
            <a:r>
              <a:rPr lang="fr-BE" dirty="0"/>
              <a:t>                  - soit 1 personne sur 10</a:t>
            </a:r>
          </a:p>
          <a:p>
            <a:pPr marL="0" indent="0">
              <a:buNone/>
            </a:pPr>
            <a:r>
              <a:rPr lang="fr-BE" dirty="0"/>
              <a:t>                  - 61 millions en Europe </a:t>
            </a:r>
            <a:r>
              <a:rPr lang="fr-BE" sz="1100" dirty="0"/>
              <a:t>(source : Atlas 2021 de la International </a:t>
            </a:r>
            <a:r>
              <a:rPr lang="fr-BE" sz="1100" dirty="0" err="1"/>
              <a:t>Diabetes</a:t>
            </a:r>
            <a:r>
              <a:rPr lang="fr-BE" sz="1100" dirty="0"/>
              <a:t> </a:t>
            </a:r>
            <a:r>
              <a:rPr lang="fr-BE" sz="1100" dirty="0" err="1"/>
              <a:t>Federation</a:t>
            </a:r>
            <a:r>
              <a:rPr lang="fr-BE" sz="1100" dirty="0"/>
              <a:t>).</a:t>
            </a:r>
            <a:endParaRPr lang="fr-FR" sz="1100" dirty="0"/>
          </a:p>
        </p:txBody>
      </p:sp>
      <p:sp>
        <p:nvSpPr>
          <p:cNvPr id="6" name="Flèche courbée vers la droite 5">
            <a:extLst>
              <a:ext uri="{FF2B5EF4-FFF2-40B4-BE49-F238E27FC236}">
                <a16:creationId xmlns:a16="http://schemas.microsoft.com/office/drawing/2014/main" id="{8B4BC8D8-2DB9-E323-1C95-6F854412178C}"/>
              </a:ext>
            </a:extLst>
          </p:cNvPr>
          <p:cNvSpPr/>
          <p:nvPr/>
        </p:nvSpPr>
        <p:spPr>
          <a:xfrm>
            <a:off x="2660483" y="4571249"/>
            <a:ext cx="900113" cy="102869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ZoneTexte 6">
            <a:extLst>
              <a:ext uri="{FF2B5EF4-FFF2-40B4-BE49-F238E27FC236}">
                <a16:creationId xmlns:a16="http://schemas.microsoft.com/office/drawing/2014/main" id="{F0534252-BFDD-423A-A5C9-C13087CCF397}"/>
              </a:ext>
            </a:extLst>
          </p:cNvPr>
          <p:cNvSpPr txBox="1"/>
          <p:nvPr/>
        </p:nvSpPr>
        <p:spPr>
          <a:xfrm>
            <a:off x="4399799" y="5041232"/>
            <a:ext cx="6761210" cy="461665"/>
          </a:xfrm>
          <a:prstGeom prst="rect">
            <a:avLst/>
          </a:prstGeom>
          <a:noFill/>
        </p:spPr>
        <p:txBody>
          <a:bodyPr wrap="none" rtlCol="0">
            <a:spAutoFit/>
          </a:bodyPr>
          <a:lstStyle/>
          <a:p>
            <a:r>
              <a:rPr lang="fr-FR" sz="2400" b="1" dirty="0">
                <a:solidFill>
                  <a:srgbClr val="FF0000"/>
                </a:solidFill>
              </a:rPr>
              <a:t>Soit une augmentation de 74 millions en deux ans </a:t>
            </a:r>
          </a:p>
        </p:txBody>
      </p:sp>
    </p:spTree>
    <p:extLst>
      <p:ext uri="{BB962C8B-B14F-4D97-AF65-F5344CB8AC3E}">
        <p14:creationId xmlns:p14="http://schemas.microsoft.com/office/powerpoint/2010/main" val="3660914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C28E46-8AF4-6DA1-770F-B4D896CBE384}"/>
              </a:ext>
            </a:extLst>
          </p:cNvPr>
          <p:cNvSpPr>
            <a:spLocks noGrp="1"/>
          </p:cNvSpPr>
          <p:nvPr>
            <p:ph idx="1"/>
          </p:nvPr>
        </p:nvSpPr>
        <p:spPr>
          <a:xfrm>
            <a:off x="1576137" y="1638300"/>
            <a:ext cx="9601200" cy="3581400"/>
          </a:xfrm>
        </p:spPr>
        <p:txBody>
          <a:bodyPr/>
          <a:lstStyle/>
          <a:p>
            <a:pPr algn="just"/>
            <a:r>
              <a:rPr lang="fr-BE" b="1" i="0" u="none" strike="noStrike" dirty="0">
                <a:solidFill>
                  <a:schemeClr val="tx1"/>
                </a:solidFill>
                <a:effectLst/>
                <a:latin typeface="Arial" panose="020B0604020202020204" pitchFamily="34" charset="0"/>
                <a:cs typeface="Arial" panose="020B0604020202020204" pitchFamily="34" charset="0"/>
              </a:rPr>
              <a:t>6, 7 millions de décès en 2021 </a:t>
            </a:r>
            <a:r>
              <a:rPr lang="fr-BE" b="0" i="0" u="none" strike="noStrike" dirty="0">
                <a:solidFill>
                  <a:schemeClr val="tx1"/>
                </a:solidFill>
                <a:effectLst/>
                <a:latin typeface="Arial" panose="020B0604020202020204" pitchFamily="34" charset="0"/>
                <a:cs typeface="Arial" panose="020B0604020202020204" pitchFamily="34" charset="0"/>
              </a:rPr>
              <a:t>soit une augmentation de 2,5 millions par rapport à 2019 (4,2 millions de décès) !</a:t>
            </a:r>
          </a:p>
          <a:p>
            <a:pPr algn="just"/>
            <a:r>
              <a:rPr lang="fr-BE" b="1" i="0" u="none" strike="noStrike" dirty="0">
                <a:solidFill>
                  <a:schemeClr val="tx1"/>
                </a:solidFill>
                <a:effectLst/>
                <a:latin typeface="Arial" panose="020B0604020202020204" pitchFamily="34" charset="0"/>
                <a:cs typeface="Arial" panose="020B0604020202020204" pitchFamily="34" charset="0"/>
              </a:rPr>
              <a:t>81 % vivent dans des pays à revenu faible</a:t>
            </a:r>
            <a:r>
              <a:rPr lang="fr-BE" b="0" i="0" u="none" strike="noStrike" dirty="0">
                <a:solidFill>
                  <a:schemeClr val="tx1"/>
                </a:solidFill>
                <a:effectLst/>
                <a:latin typeface="Arial" panose="020B0604020202020204" pitchFamily="34" charset="0"/>
                <a:cs typeface="Arial" panose="020B0604020202020204" pitchFamily="34" charset="0"/>
              </a:rPr>
              <a:t> ou intermédiaire </a:t>
            </a:r>
          </a:p>
          <a:p>
            <a:pPr algn="just"/>
            <a:r>
              <a:rPr lang="fr-BE" b="0" i="0" u="none" strike="noStrike" dirty="0">
                <a:solidFill>
                  <a:schemeClr val="tx1"/>
                </a:solidFill>
                <a:effectLst/>
                <a:latin typeface="Arial" panose="020B0604020202020204" pitchFamily="34" charset="0"/>
                <a:cs typeface="Arial" panose="020B0604020202020204" pitchFamily="34" charset="0"/>
              </a:rPr>
              <a:t>Les prévisions actuelles sont très préoccupantes : ils </a:t>
            </a:r>
            <a:r>
              <a:rPr lang="fr-BE" b="1" i="0" u="none" strike="noStrike" dirty="0">
                <a:solidFill>
                  <a:schemeClr val="tx1"/>
                </a:solidFill>
                <a:effectLst/>
                <a:latin typeface="Arial" panose="020B0604020202020204" pitchFamily="34" charset="0"/>
                <a:cs typeface="Arial" panose="020B0604020202020204" pitchFamily="34" charset="0"/>
              </a:rPr>
              <a:t>annoncent 643 millions de patients diabétiques pour 2030 et 784 millions pour 2045.</a:t>
            </a:r>
          </a:p>
          <a:p>
            <a:endParaRPr lang="fr-FR" dirty="0"/>
          </a:p>
        </p:txBody>
      </p:sp>
    </p:spTree>
    <p:extLst>
      <p:ext uri="{BB962C8B-B14F-4D97-AF65-F5344CB8AC3E}">
        <p14:creationId xmlns:p14="http://schemas.microsoft.com/office/powerpoint/2010/main" val="3870347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73232D03-D702-D2DA-15AF-97083C66D4A0}"/>
              </a:ext>
            </a:extLst>
          </p:cNvPr>
          <p:cNvPicPr>
            <a:picLocks noGrp="1" noChangeAspect="1"/>
          </p:cNvPicPr>
          <p:nvPr>
            <p:ph idx="1"/>
          </p:nvPr>
        </p:nvPicPr>
        <p:blipFill>
          <a:blip r:embed="rId2"/>
          <a:stretch>
            <a:fillRect/>
          </a:stretch>
        </p:blipFill>
        <p:spPr>
          <a:xfrm>
            <a:off x="3329363" y="1890333"/>
            <a:ext cx="6778304" cy="3658169"/>
          </a:xfrm>
          <a:prstGeom prst="rect">
            <a:avLst/>
          </a:prstGeom>
        </p:spPr>
      </p:pic>
      <p:sp>
        <p:nvSpPr>
          <p:cNvPr id="5" name="ZoneTexte 4">
            <a:extLst>
              <a:ext uri="{FF2B5EF4-FFF2-40B4-BE49-F238E27FC236}">
                <a16:creationId xmlns:a16="http://schemas.microsoft.com/office/drawing/2014/main" id="{5098907D-9B6A-6892-7C01-E2B14731B82C}"/>
              </a:ext>
            </a:extLst>
          </p:cNvPr>
          <p:cNvSpPr txBox="1"/>
          <p:nvPr/>
        </p:nvSpPr>
        <p:spPr>
          <a:xfrm>
            <a:off x="2060269" y="1309499"/>
            <a:ext cx="3113309" cy="461665"/>
          </a:xfrm>
          <a:prstGeom prst="rect">
            <a:avLst/>
          </a:prstGeom>
          <a:noFill/>
        </p:spPr>
        <p:txBody>
          <a:bodyPr wrap="square" rtlCol="0">
            <a:spAutoFit/>
          </a:bodyPr>
          <a:lstStyle/>
          <a:p>
            <a:r>
              <a:rPr lang="fr-BE" sz="2400" b="1" dirty="0"/>
              <a:t>Millions diabétiques </a:t>
            </a:r>
          </a:p>
        </p:txBody>
      </p:sp>
      <p:sp>
        <p:nvSpPr>
          <p:cNvPr id="6" name="ZoneTexte 5">
            <a:extLst>
              <a:ext uri="{FF2B5EF4-FFF2-40B4-BE49-F238E27FC236}">
                <a16:creationId xmlns:a16="http://schemas.microsoft.com/office/drawing/2014/main" id="{5E5E2D17-7FB4-81C3-E797-0514827A9DD2}"/>
              </a:ext>
            </a:extLst>
          </p:cNvPr>
          <p:cNvSpPr txBox="1"/>
          <p:nvPr/>
        </p:nvSpPr>
        <p:spPr>
          <a:xfrm>
            <a:off x="7558481" y="5653447"/>
            <a:ext cx="2852257" cy="461665"/>
          </a:xfrm>
          <a:prstGeom prst="rect">
            <a:avLst/>
          </a:prstGeom>
          <a:noFill/>
        </p:spPr>
        <p:txBody>
          <a:bodyPr wrap="square" rtlCol="0">
            <a:spAutoFit/>
          </a:bodyPr>
          <a:lstStyle/>
          <a:p>
            <a:pPr algn="ctr"/>
            <a:r>
              <a:rPr lang="fr-BE" sz="2400" b="1" dirty="0"/>
              <a:t>Pandémie annoncée </a:t>
            </a:r>
          </a:p>
        </p:txBody>
      </p:sp>
    </p:spTree>
    <p:extLst>
      <p:ext uri="{BB962C8B-B14F-4D97-AF65-F5344CB8AC3E}">
        <p14:creationId xmlns:p14="http://schemas.microsoft.com/office/powerpoint/2010/main" val="2447180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Capture d’écran 2019-07-10 à 10.26.34.png"/>
          <p:cNvPicPr>
            <a:picLocks noChangeAspect="1"/>
          </p:cNvPicPr>
          <p:nvPr/>
        </p:nvPicPr>
        <p:blipFill>
          <a:blip r:embed="rId2"/>
          <a:srcRect l="24794" t="10631" r="30564" b="11909"/>
          <a:stretch>
            <a:fillRect/>
          </a:stretch>
        </p:blipFill>
        <p:spPr>
          <a:xfrm>
            <a:off x="1914525" y="184666"/>
            <a:ext cx="8586788" cy="6247893"/>
          </a:xfrm>
          <a:prstGeom prst="rect">
            <a:avLst/>
          </a:prstGeom>
        </p:spPr>
      </p:pic>
      <p:sp>
        <p:nvSpPr>
          <p:cNvPr id="4" name="ZoneTexte 3"/>
          <p:cNvSpPr txBox="1"/>
          <p:nvPr/>
        </p:nvSpPr>
        <p:spPr>
          <a:xfrm>
            <a:off x="7226730" y="6432559"/>
            <a:ext cx="2759025" cy="369332"/>
          </a:xfrm>
          <a:prstGeom prst="rect">
            <a:avLst/>
          </a:prstGeom>
          <a:noFill/>
        </p:spPr>
        <p:txBody>
          <a:bodyPr wrap="none" rtlCol="0">
            <a:spAutoFit/>
          </a:bodyPr>
          <a:lstStyle/>
          <a:p>
            <a:r>
              <a:rPr lang="fr-FR" dirty="0"/>
              <a:t>Atlas diabète IDF éd. 2017</a:t>
            </a:r>
          </a:p>
        </p:txBody>
      </p:sp>
    </p:spTree>
    <p:extLst>
      <p:ext uri="{BB962C8B-B14F-4D97-AF65-F5344CB8AC3E}">
        <p14:creationId xmlns:p14="http://schemas.microsoft.com/office/powerpoint/2010/main" val="2966036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31415D2-5325-BDF1-2365-76164918F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0"/>
            <a:ext cx="7772400" cy="6585207"/>
          </a:xfrm>
          <a:prstGeom prst="rect">
            <a:avLst/>
          </a:prstGeom>
        </p:spPr>
      </p:pic>
      <p:sp>
        <p:nvSpPr>
          <p:cNvPr id="5" name="ZoneTexte 4">
            <a:extLst>
              <a:ext uri="{FF2B5EF4-FFF2-40B4-BE49-F238E27FC236}">
                <a16:creationId xmlns:a16="http://schemas.microsoft.com/office/drawing/2014/main" id="{E8D843F2-F2D4-279B-08C9-0516A87D16D0}"/>
              </a:ext>
            </a:extLst>
          </p:cNvPr>
          <p:cNvSpPr txBox="1"/>
          <p:nvPr/>
        </p:nvSpPr>
        <p:spPr>
          <a:xfrm>
            <a:off x="457200" y="3429000"/>
            <a:ext cx="6096000" cy="2031325"/>
          </a:xfrm>
          <a:prstGeom prst="rect">
            <a:avLst/>
          </a:prstGeom>
          <a:noFill/>
        </p:spPr>
        <p:txBody>
          <a:bodyPr wrap="square">
            <a:spAutoFit/>
          </a:bodyPr>
          <a:lstStyle/>
          <a:p>
            <a:pPr algn="l">
              <a:buFont typeface="Arial" panose="020B0604020202020204" pitchFamily="34" charset="0"/>
              <a:buChar char="•"/>
            </a:pPr>
            <a:r>
              <a:rPr lang="fr-BE" b="0" i="0" dirty="0">
                <a:effectLst/>
                <a:latin typeface="ui-sans-serif"/>
              </a:rPr>
              <a:t>En 2022, 7,1 % de la population belge avait un diagnostic de diabète selon la base de données IMA-AIM (environ 880 000 personnes en 2023, soit 7,6 %).</a:t>
            </a:r>
          </a:p>
          <a:p>
            <a:pPr algn="l">
              <a:buFont typeface="Arial" panose="020B0604020202020204" pitchFamily="34" charset="0"/>
              <a:buChar char="•"/>
            </a:pPr>
            <a:r>
              <a:rPr lang="fr-BE" b="0" i="0" dirty="0">
                <a:effectLst/>
                <a:latin typeface="ui-sans-serif"/>
              </a:rPr>
              <a:t>La prévalence du diabète de type 2 représente environ 85-90 % des cas.</a:t>
            </a:r>
          </a:p>
          <a:p>
            <a:pPr algn="l">
              <a:buFont typeface="Arial" panose="020B0604020202020204" pitchFamily="34" charset="0"/>
              <a:buChar char="•"/>
            </a:pPr>
            <a:r>
              <a:rPr lang="fr-BE" b="0" i="0" dirty="0">
                <a:effectLst/>
                <a:latin typeface="ui-sans-serif"/>
              </a:rPr>
              <a:t>Le diabète est plus fréquent avec l’âge, touchant un homme sur 5 entre 70 et 85 ans, et une femme sur 7 entre 75 et 85 ans.</a:t>
            </a:r>
          </a:p>
        </p:txBody>
      </p:sp>
      <p:sp>
        <p:nvSpPr>
          <p:cNvPr id="6" name="ZoneTexte 5">
            <a:extLst>
              <a:ext uri="{FF2B5EF4-FFF2-40B4-BE49-F238E27FC236}">
                <a16:creationId xmlns:a16="http://schemas.microsoft.com/office/drawing/2014/main" id="{1B5CE4B9-138A-0073-DFB8-CC28F5E87C73}"/>
              </a:ext>
            </a:extLst>
          </p:cNvPr>
          <p:cNvSpPr txBox="1"/>
          <p:nvPr/>
        </p:nvSpPr>
        <p:spPr>
          <a:xfrm>
            <a:off x="457200" y="762000"/>
            <a:ext cx="3962400" cy="523220"/>
          </a:xfrm>
          <a:prstGeom prst="rect">
            <a:avLst/>
          </a:prstGeom>
          <a:noFill/>
        </p:spPr>
        <p:txBody>
          <a:bodyPr wrap="square" rtlCol="0">
            <a:spAutoFit/>
          </a:bodyPr>
          <a:lstStyle/>
          <a:p>
            <a:r>
              <a:rPr lang="fr-FR" sz="2800" b="1" dirty="0"/>
              <a:t>Diabète</a:t>
            </a:r>
          </a:p>
        </p:txBody>
      </p:sp>
    </p:spTree>
    <p:extLst>
      <p:ext uri="{BB962C8B-B14F-4D97-AF65-F5344CB8AC3E}">
        <p14:creationId xmlns:p14="http://schemas.microsoft.com/office/powerpoint/2010/main" val="3638508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72F5B7E-9747-6B0E-7D5D-2388E19925C4}"/>
              </a:ext>
            </a:extLst>
          </p:cNvPr>
          <p:cNvSpPr txBox="1"/>
          <p:nvPr/>
        </p:nvSpPr>
        <p:spPr>
          <a:xfrm>
            <a:off x="1905000" y="2514600"/>
            <a:ext cx="7394761" cy="3139321"/>
          </a:xfrm>
          <a:prstGeom prst="rect">
            <a:avLst/>
          </a:prstGeom>
          <a:noFill/>
        </p:spPr>
        <p:txBody>
          <a:bodyPr wrap="square">
            <a:spAutoFit/>
          </a:bodyPr>
          <a:lstStyle/>
          <a:p>
            <a:pPr algn="l">
              <a:buFont typeface="Arial" panose="020B0604020202020204" pitchFamily="34" charset="0"/>
              <a:buChar char="•"/>
            </a:pPr>
            <a:r>
              <a:rPr lang="fr-BE" b="0" i="0" dirty="0">
                <a:effectLst/>
                <a:latin typeface="ui-sans-serif"/>
              </a:rPr>
              <a:t>En </a:t>
            </a:r>
            <a:r>
              <a:rPr lang="fr-BE" b="1" i="0" dirty="0">
                <a:effectLst/>
                <a:latin typeface="ui-sans-serif"/>
              </a:rPr>
              <a:t>2014</a:t>
            </a:r>
            <a:r>
              <a:rPr lang="fr-BE" b="0" i="0" dirty="0">
                <a:effectLst/>
                <a:latin typeface="ui-sans-serif"/>
              </a:rPr>
              <a:t>, la prévalence du diabète en Belgique était estimée à environ 6,33 % chez les personnes âgées de plus de 15 ans (source </a:t>
            </a:r>
            <a:r>
              <a:rPr lang="fr-BE" b="0" i="0" dirty="0" err="1">
                <a:effectLst/>
                <a:latin typeface="ui-sans-serif"/>
              </a:rPr>
              <a:t>Sciensano</a:t>
            </a:r>
            <a:r>
              <a:rPr lang="fr-BE" b="0" i="0" dirty="0">
                <a:effectLst/>
                <a:latin typeface="ui-sans-serif"/>
              </a:rPr>
              <a:t>).</a:t>
            </a:r>
          </a:p>
          <a:p>
            <a:pPr algn="l">
              <a:buFont typeface="Arial" panose="020B0604020202020204" pitchFamily="34" charset="0"/>
              <a:buChar char="•"/>
            </a:pPr>
            <a:endParaRPr lang="fr-BE" b="0" i="0" dirty="0">
              <a:effectLst/>
              <a:latin typeface="ui-sans-serif"/>
            </a:endParaRPr>
          </a:p>
          <a:p>
            <a:pPr algn="l">
              <a:buFont typeface="Arial" panose="020B0604020202020204" pitchFamily="34" charset="0"/>
              <a:buChar char="•"/>
            </a:pPr>
            <a:r>
              <a:rPr lang="fr-BE" b="0" i="0" dirty="0">
                <a:effectLst/>
                <a:latin typeface="ui-sans-serif"/>
              </a:rPr>
              <a:t>En </a:t>
            </a:r>
            <a:r>
              <a:rPr lang="fr-BE" b="1" i="0" dirty="0">
                <a:effectLst/>
                <a:latin typeface="ui-sans-serif"/>
              </a:rPr>
              <a:t>2020</a:t>
            </a:r>
            <a:r>
              <a:rPr lang="fr-BE" b="0" i="0" dirty="0">
                <a:effectLst/>
                <a:latin typeface="ui-sans-serif"/>
              </a:rPr>
              <a:t>, ce taux était de 6,6 % de la population avec un diagnostic de diabète (source AVIQ).</a:t>
            </a:r>
          </a:p>
          <a:p>
            <a:pPr algn="l">
              <a:buFont typeface="Arial" panose="020B0604020202020204" pitchFamily="34" charset="0"/>
              <a:buChar char="•"/>
            </a:pPr>
            <a:endParaRPr lang="fr-BE" b="0" i="0" dirty="0">
              <a:effectLst/>
              <a:latin typeface="ui-sans-serif"/>
            </a:endParaRPr>
          </a:p>
          <a:p>
            <a:pPr algn="l">
              <a:buFont typeface="Arial" panose="020B0604020202020204" pitchFamily="34" charset="0"/>
              <a:buChar char="•"/>
            </a:pPr>
            <a:r>
              <a:rPr lang="fr-BE" b="0" i="0" dirty="0">
                <a:effectLst/>
                <a:latin typeface="ui-sans-serif"/>
              </a:rPr>
              <a:t>En </a:t>
            </a:r>
            <a:r>
              <a:rPr lang="fr-BE" b="1" i="0" dirty="0">
                <a:effectLst/>
                <a:latin typeface="ui-sans-serif"/>
              </a:rPr>
              <a:t>2022</a:t>
            </a:r>
            <a:r>
              <a:rPr lang="fr-BE" b="0" i="0" dirty="0">
                <a:effectLst/>
                <a:latin typeface="ui-sans-serif"/>
              </a:rPr>
              <a:t>, environ 7,1 % des Belges avaient un diagnostic de diabète selon la base IMA-AIM (source Belgique en bonne santé).</a:t>
            </a:r>
          </a:p>
          <a:p>
            <a:pPr algn="l">
              <a:buFont typeface="Arial" panose="020B0604020202020204" pitchFamily="34" charset="0"/>
              <a:buChar char="•"/>
            </a:pPr>
            <a:endParaRPr lang="fr-BE" b="0" i="0" dirty="0">
              <a:effectLst/>
              <a:latin typeface="ui-sans-serif"/>
            </a:endParaRPr>
          </a:p>
          <a:p>
            <a:pPr algn="l">
              <a:buFont typeface="Arial" panose="020B0604020202020204" pitchFamily="34" charset="0"/>
              <a:buChar char="•"/>
            </a:pPr>
            <a:r>
              <a:rPr lang="fr-BE" b="0" i="0" dirty="0">
                <a:effectLst/>
                <a:latin typeface="ui-sans-serif"/>
              </a:rPr>
              <a:t>En </a:t>
            </a:r>
            <a:r>
              <a:rPr lang="fr-BE" b="1" i="0" dirty="0">
                <a:effectLst/>
                <a:latin typeface="ui-sans-serif"/>
              </a:rPr>
              <a:t>2023</a:t>
            </a:r>
            <a:r>
              <a:rPr lang="fr-BE" b="0" i="0" dirty="0">
                <a:effectLst/>
                <a:latin typeface="ui-sans-serif"/>
              </a:rPr>
              <a:t>, environ 7,6 % de la population belge suivait un traitement pour le diabète (source AIM).</a:t>
            </a:r>
          </a:p>
        </p:txBody>
      </p:sp>
      <p:sp>
        <p:nvSpPr>
          <p:cNvPr id="4" name="ZoneTexte 3">
            <a:extLst>
              <a:ext uri="{FF2B5EF4-FFF2-40B4-BE49-F238E27FC236}">
                <a16:creationId xmlns:a16="http://schemas.microsoft.com/office/drawing/2014/main" id="{2C502CFE-A94F-0685-B2C9-D705C580E225}"/>
              </a:ext>
            </a:extLst>
          </p:cNvPr>
          <p:cNvSpPr txBox="1"/>
          <p:nvPr/>
        </p:nvSpPr>
        <p:spPr>
          <a:xfrm>
            <a:off x="457200" y="762000"/>
            <a:ext cx="3962400" cy="523220"/>
          </a:xfrm>
          <a:prstGeom prst="rect">
            <a:avLst/>
          </a:prstGeom>
          <a:noFill/>
        </p:spPr>
        <p:txBody>
          <a:bodyPr wrap="square" rtlCol="0">
            <a:spAutoFit/>
          </a:bodyPr>
          <a:lstStyle/>
          <a:p>
            <a:r>
              <a:rPr lang="fr-FR" sz="2800" b="1" dirty="0"/>
              <a:t>Diabète</a:t>
            </a:r>
          </a:p>
        </p:txBody>
      </p:sp>
    </p:spTree>
    <p:extLst>
      <p:ext uri="{BB962C8B-B14F-4D97-AF65-F5344CB8AC3E}">
        <p14:creationId xmlns:p14="http://schemas.microsoft.com/office/powerpoint/2010/main" val="1234248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00DDB3A-2454-36FC-CA4C-CBBA2DBAB70E}"/>
              </a:ext>
            </a:extLst>
          </p:cNvPr>
          <p:cNvSpPr>
            <a:spLocks noGrp="1"/>
          </p:cNvSpPr>
          <p:nvPr>
            <p:ph idx="1"/>
          </p:nvPr>
        </p:nvSpPr>
        <p:spPr>
          <a:xfrm>
            <a:off x="1629447" y="1868042"/>
            <a:ext cx="9601200" cy="3581400"/>
          </a:xfrm>
        </p:spPr>
        <p:txBody>
          <a:bodyPr>
            <a:normAutofit/>
          </a:bodyPr>
          <a:lstStyle/>
          <a:p>
            <a:pPr>
              <a:buFont typeface="Wingdings" pitchFamily="2" charset="2"/>
              <a:buChar char="q"/>
            </a:pPr>
            <a:r>
              <a:rPr lang="fr-FR" sz="3200" dirty="0">
                <a:latin typeface="Arial" panose="020B0604020202020204" pitchFamily="34" charset="0"/>
                <a:cs typeface="Arial" panose="020B0604020202020204" pitchFamily="34" charset="0"/>
              </a:rPr>
              <a:t>Fréquence augmente avec l’âge </a:t>
            </a:r>
          </a:p>
          <a:p>
            <a:pPr>
              <a:buFont typeface="Arial" panose="020B0604020202020204" pitchFamily="34" charset="0"/>
              <a:buChar char="•"/>
            </a:pPr>
            <a:r>
              <a:rPr lang="fr-FR" sz="3200" dirty="0">
                <a:latin typeface="Arial" panose="020B0604020202020204" pitchFamily="34" charset="0"/>
                <a:cs typeface="Arial" panose="020B0604020202020204" pitchFamily="34" charset="0"/>
              </a:rPr>
              <a:t>Classiquement au-delà de 40 ans </a:t>
            </a:r>
          </a:p>
          <a:p>
            <a:pPr>
              <a:buFont typeface="Arial" panose="020B0604020202020204" pitchFamily="34" charset="0"/>
              <a:buChar char="•"/>
            </a:pPr>
            <a:r>
              <a:rPr lang="fr-FR" sz="3200" dirty="0">
                <a:latin typeface="Arial" panose="020B0604020202020204" pitchFamily="34" charset="0"/>
                <a:cs typeface="Arial" panose="020B0604020202020204" pitchFamily="34" charset="0"/>
              </a:rPr>
              <a:t>Présent plus jeune si obésité ( USA) </a:t>
            </a:r>
          </a:p>
          <a:p>
            <a:pPr>
              <a:buFont typeface="Arial" panose="020B0604020202020204" pitchFamily="34" charset="0"/>
              <a:buChar char="•"/>
            </a:pPr>
            <a:r>
              <a:rPr lang="fr-FR" sz="3200" dirty="0">
                <a:latin typeface="Arial" panose="020B0604020202020204" pitchFamily="34" charset="0"/>
                <a:cs typeface="Arial" panose="020B0604020202020204" pitchFamily="34" charset="0"/>
              </a:rPr>
              <a:t>&gt; 10% au-delà de 65 ans </a:t>
            </a:r>
          </a:p>
          <a:p>
            <a:endParaRPr lang="fr-FR" sz="3200" dirty="0"/>
          </a:p>
        </p:txBody>
      </p:sp>
      <p:sp>
        <p:nvSpPr>
          <p:cNvPr id="4" name="ZoneTexte 3">
            <a:extLst>
              <a:ext uri="{FF2B5EF4-FFF2-40B4-BE49-F238E27FC236}">
                <a16:creationId xmlns:a16="http://schemas.microsoft.com/office/drawing/2014/main" id="{49B1AF92-7709-2BB4-B9E6-26BB5F4D9755}"/>
              </a:ext>
            </a:extLst>
          </p:cNvPr>
          <p:cNvSpPr txBox="1"/>
          <p:nvPr/>
        </p:nvSpPr>
        <p:spPr>
          <a:xfrm rot="5400000">
            <a:off x="4493680" y="-2065206"/>
            <a:ext cx="1169551" cy="5342021"/>
          </a:xfrm>
          <a:prstGeom prst="rect">
            <a:avLst/>
          </a:prstGeom>
          <a:noFill/>
        </p:spPr>
        <p:txBody>
          <a:bodyPr vert="vert270" wrap="square" rtlCol="0">
            <a:spAutoFit/>
          </a:bodyPr>
          <a:lstStyle/>
          <a:p>
            <a:pPr algn="ctr"/>
            <a:r>
              <a:rPr lang="fr-BE" sz="3200" b="1" dirty="0">
                <a:latin typeface="Century Gothic" panose="020B0502020202020204" pitchFamily="34" charset="0"/>
              </a:rPr>
              <a:t> Le diabète de type 2 en Belgique </a:t>
            </a:r>
            <a:endParaRPr lang="fr-FR" sz="3200" dirty="0"/>
          </a:p>
        </p:txBody>
      </p:sp>
    </p:spTree>
    <p:extLst>
      <p:ext uri="{BB962C8B-B14F-4D97-AF65-F5344CB8AC3E}">
        <p14:creationId xmlns:p14="http://schemas.microsoft.com/office/powerpoint/2010/main" val="2683123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oneTexte 16">
            <a:extLst>
              <a:ext uri="{FF2B5EF4-FFF2-40B4-BE49-F238E27FC236}">
                <a16:creationId xmlns:a16="http://schemas.microsoft.com/office/drawing/2014/main" id="{BD3A217F-DE5E-B639-13CB-3ED340D7AA6E}"/>
              </a:ext>
            </a:extLst>
          </p:cNvPr>
          <p:cNvSpPr txBox="1">
            <a:spLocks noChangeArrowheads="1"/>
          </p:cNvSpPr>
          <p:nvPr/>
        </p:nvSpPr>
        <p:spPr bwMode="auto">
          <a:xfrm>
            <a:off x="2146301" y="2216150"/>
            <a:ext cx="1603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fr-FR" altLang="fr-FR" sz="3200">
                <a:solidFill>
                  <a:schemeClr val="bg1"/>
                </a:solidFill>
                <a:latin typeface="News Gothic MT" panose="020B0503020103020203" pitchFamily="34" charset="0"/>
              </a:rPr>
              <a:t>GENES</a:t>
            </a:r>
          </a:p>
        </p:txBody>
      </p:sp>
      <p:sp>
        <p:nvSpPr>
          <p:cNvPr id="19" name="Flèche vers le haut 18">
            <a:extLst>
              <a:ext uri="{FF2B5EF4-FFF2-40B4-BE49-F238E27FC236}">
                <a16:creationId xmlns:a16="http://schemas.microsoft.com/office/drawing/2014/main" id="{1FD4C12E-2179-5D18-44AC-598D5B4D04F3}"/>
              </a:ext>
            </a:extLst>
          </p:cNvPr>
          <p:cNvSpPr>
            <a:spLocks noChangeArrowheads="1"/>
          </p:cNvSpPr>
          <p:nvPr/>
        </p:nvSpPr>
        <p:spPr bwMode="auto">
          <a:xfrm>
            <a:off x="3403600" y="3071813"/>
            <a:ext cx="484188" cy="977900"/>
          </a:xfrm>
          <a:prstGeom prst="upArrow">
            <a:avLst>
              <a:gd name="adj1" fmla="val 50000"/>
              <a:gd name="adj2" fmla="val 49996"/>
            </a:avLst>
          </a:prstGeom>
          <a:solidFill>
            <a:srgbClr val="FF0000"/>
          </a:solidFill>
          <a:ln w="9525">
            <a:solidFill>
              <a:srgbClr val="287A9E"/>
            </a:solidFill>
            <a:miter lim="800000"/>
            <a:headEnd/>
            <a:tailEnd/>
          </a:ln>
          <a:effectLst>
            <a:outerShdw blurRad="40000" dist="23000" dir="5400000" rotWithShape="0">
              <a:srgbClr val="808080">
                <a:alpha val="34999"/>
              </a:srgbClr>
            </a:outerShdw>
          </a:effectLst>
        </p:spPr>
        <p:txBody>
          <a:bodyPr anchor="ctr"/>
          <a:lstStyle/>
          <a:p>
            <a:pPr algn="ctr">
              <a:defRPr/>
            </a:pPr>
            <a:endParaRPr lang="fr-FR">
              <a:solidFill>
                <a:schemeClr val="lt1"/>
              </a:solidFill>
              <a:latin typeface="News Gothic MT"/>
              <a:cs typeface="News Gothic MT"/>
            </a:endParaRPr>
          </a:p>
        </p:txBody>
      </p:sp>
      <p:sp>
        <p:nvSpPr>
          <p:cNvPr id="20" name="Flèche vers le haut 19">
            <a:extLst>
              <a:ext uri="{FF2B5EF4-FFF2-40B4-BE49-F238E27FC236}">
                <a16:creationId xmlns:a16="http://schemas.microsoft.com/office/drawing/2014/main" id="{393E878D-82DD-BE1C-0DB1-4767D8FFE3F5}"/>
              </a:ext>
            </a:extLst>
          </p:cNvPr>
          <p:cNvSpPr>
            <a:spLocks noChangeArrowheads="1"/>
          </p:cNvSpPr>
          <p:nvPr/>
        </p:nvSpPr>
        <p:spPr bwMode="auto">
          <a:xfrm>
            <a:off x="8505825" y="3019425"/>
            <a:ext cx="484188" cy="977900"/>
          </a:xfrm>
          <a:prstGeom prst="upArrow">
            <a:avLst>
              <a:gd name="adj1" fmla="val 50000"/>
              <a:gd name="adj2" fmla="val 49996"/>
            </a:avLst>
          </a:prstGeom>
          <a:solidFill>
            <a:srgbClr val="3366FF"/>
          </a:solidFill>
          <a:ln w="9525">
            <a:solidFill>
              <a:srgbClr val="287A9E"/>
            </a:solidFill>
            <a:miter lim="800000"/>
            <a:headEnd/>
            <a:tailEnd/>
          </a:ln>
          <a:effectLst>
            <a:outerShdw blurRad="40000" dist="23000" dir="5400000" rotWithShape="0">
              <a:srgbClr val="808080">
                <a:alpha val="34999"/>
              </a:srgbClr>
            </a:outerShdw>
          </a:effectLst>
        </p:spPr>
        <p:txBody>
          <a:bodyPr anchor="ctr"/>
          <a:lstStyle/>
          <a:p>
            <a:pPr algn="ctr">
              <a:defRPr/>
            </a:pPr>
            <a:endParaRPr lang="fr-FR">
              <a:solidFill>
                <a:schemeClr val="lt1"/>
              </a:solidFill>
              <a:latin typeface="News Gothic MT"/>
              <a:cs typeface="News Gothic MT"/>
            </a:endParaRPr>
          </a:p>
        </p:txBody>
      </p:sp>
      <p:sp>
        <p:nvSpPr>
          <p:cNvPr id="21" name="Rectangle 20">
            <a:extLst>
              <a:ext uri="{FF2B5EF4-FFF2-40B4-BE49-F238E27FC236}">
                <a16:creationId xmlns:a16="http://schemas.microsoft.com/office/drawing/2014/main" id="{0C1DFEEB-C145-6825-35AC-E17492E6CFC9}"/>
              </a:ext>
            </a:extLst>
          </p:cNvPr>
          <p:cNvSpPr>
            <a:spLocks noChangeArrowheads="1"/>
          </p:cNvSpPr>
          <p:nvPr/>
        </p:nvSpPr>
        <p:spPr bwMode="auto">
          <a:xfrm>
            <a:off x="1847851" y="4262439"/>
            <a:ext cx="3679825" cy="2276475"/>
          </a:xfrm>
          <a:prstGeom prst="rect">
            <a:avLst/>
          </a:prstGeom>
          <a:noFill/>
          <a:ln w="9525">
            <a:solidFill>
              <a:srgbClr val="FF0000"/>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fr-FR" dirty="0">
              <a:solidFill>
                <a:schemeClr val="lt1"/>
              </a:solidFill>
              <a:latin typeface="News Gothic MT"/>
              <a:cs typeface="News Gothic MT"/>
            </a:endParaRPr>
          </a:p>
        </p:txBody>
      </p:sp>
      <p:sp>
        <p:nvSpPr>
          <p:cNvPr id="22" name="Rectangle 21">
            <a:extLst>
              <a:ext uri="{FF2B5EF4-FFF2-40B4-BE49-F238E27FC236}">
                <a16:creationId xmlns:a16="http://schemas.microsoft.com/office/drawing/2014/main" id="{63DEA11A-85A5-ADE3-B23F-6ABB890D4432}"/>
              </a:ext>
            </a:extLst>
          </p:cNvPr>
          <p:cNvSpPr>
            <a:spLocks noChangeArrowheads="1"/>
          </p:cNvSpPr>
          <p:nvPr/>
        </p:nvSpPr>
        <p:spPr bwMode="auto">
          <a:xfrm>
            <a:off x="6743701" y="4262439"/>
            <a:ext cx="3679825" cy="2276475"/>
          </a:xfrm>
          <a:prstGeom prst="rect">
            <a:avLst/>
          </a:prstGeom>
          <a:noFill/>
          <a:ln w="9525">
            <a:solidFill>
              <a:srgbClr val="0000FF"/>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fr-FR">
              <a:solidFill>
                <a:schemeClr val="lt1"/>
              </a:solidFill>
              <a:latin typeface="News Gothic MT"/>
              <a:cs typeface="News Gothic MT"/>
            </a:endParaRPr>
          </a:p>
        </p:txBody>
      </p:sp>
      <p:sp>
        <p:nvSpPr>
          <p:cNvPr id="35848" name="ZoneTexte 22">
            <a:extLst>
              <a:ext uri="{FF2B5EF4-FFF2-40B4-BE49-F238E27FC236}">
                <a16:creationId xmlns:a16="http://schemas.microsoft.com/office/drawing/2014/main" id="{4CFE672A-8B19-0E80-D590-49052CAA1156}"/>
              </a:ext>
            </a:extLst>
          </p:cNvPr>
          <p:cNvSpPr txBox="1">
            <a:spLocks noChangeArrowheads="1"/>
          </p:cNvSpPr>
          <p:nvPr/>
        </p:nvSpPr>
        <p:spPr bwMode="auto">
          <a:xfrm>
            <a:off x="2018840" y="4354513"/>
            <a:ext cx="316163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fr-FR" altLang="fr-FR" sz="2000" dirty="0">
                <a:latin typeface="News Gothic MT" panose="020B0503020103020203" pitchFamily="34" charset="0"/>
              </a:rPr>
              <a:t>Néonatal / Jeune enfant</a:t>
            </a:r>
          </a:p>
          <a:p>
            <a:pPr algn="ctr"/>
            <a:r>
              <a:rPr lang="fr-FR" altLang="fr-FR" sz="2000" dirty="0">
                <a:latin typeface="News Gothic MT" panose="020B0503020103020203" pitchFamily="34" charset="0"/>
              </a:rPr>
              <a:t>MODY</a:t>
            </a:r>
          </a:p>
          <a:p>
            <a:pPr algn="ctr"/>
            <a:endParaRPr lang="fr-FR" altLang="fr-FR" sz="1800" dirty="0">
              <a:latin typeface="News Gothic MT" panose="020B0503020103020203" pitchFamily="34" charset="0"/>
            </a:endParaRPr>
          </a:p>
          <a:p>
            <a:pPr algn="ctr"/>
            <a:r>
              <a:rPr lang="fr-FR" altLang="fr-FR" dirty="0">
                <a:solidFill>
                  <a:srgbClr val="FF0000"/>
                </a:solidFill>
                <a:latin typeface="News Gothic MT" panose="020B0503020103020203" pitchFamily="34" charset="0"/>
              </a:rPr>
              <a:t>MONOGENIQUE</a:t>
            </a:r>
          </a:p>
          <a:p>
            <a:pPr algn="ctr"/>
            <a:endParaRPr lang="fr-FR" altLang="fr-FR" sz="1800" dirty="0">
              <a:solidFill>
                <a:srgbClr val="FF0000"/>
              </a:solidFill>
              <a:latin typeface="News Gothic MT" panose="020B0503020103020203" pitchFamily="34" charset="0"/>
            </a:endParaRPr>
          </a:p>
        </p:txBody>
      </p:sp>
      <p:sp>
        <p:nvSpPr>
          <p:cNvPr id="35849" name="ZoneTexte 23">
            <a:extLst>
              <a:ext uri="{FF2B5EF4-FFF2-40B4-BE49-F238E27FC236}">
                <a16:creationId xmlns:a16="http://schemas.microsoft.com/office/drawing/2014/main" id="{EED477FC-2DB1-77F7-3B45-8EC53C2F7663}"/>
              </a:ext>
            </a:extLst>
          </p:cNvPr>
          <p:cNvSpPr txBox="1">
            <a:spLocks noChangeArrowheads="1"/>
          </p:cNvSpPr>
          <p:nvPr/>
        </p:nvSpPr>
        <p:spPr bwMode="auto">
          <a:xfrm>
            <a:off x="7017821" y="4338639"/>
            <a:ext cx="326493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fr-FR" altLang="fr-FR" sz="2000" dirty="0">
                <a:latin typeface="News Gothic MT" panose="020B0503020103020203" pitchFamily="34" charset="0"/>
              </a:rPr>
              <a:t>DT2 commun </a:t>
            </a:r>
          </a:p>
          <a:p>
            <a:pPr algn="ctr"/>
            <a:r>
              <a:rPr lang="fr-FR" altLang="fr-FR" sz="2000" dirty="0">
                <a:latin typeface="News Gothic MT" panose="020B0503020103020203" pitchFamily="34" charset="0"/>
              </a:rPr>
              <a:t>(&gt; 97 % des patients)</a:t>
            </a:r>
          </a:p>
          <a:p>
            <a:pPr algn="ctr"/>
            <a:endParaRPr lang="fr-FR" altLang="fr-FR" sz="1800" dirty="0">
              <a:latin typeface="News Gothic MT" panose="020B0503020103020203" pitchFamily="34" charset="0"/>
            </a:endParaRPr>
          </a:p>
          <a:p>
            <a:pPr algn="ctr"/>
            <a:r>
              <a:rPr lang="fr-FR" altLang="fr-FR" dirty="0">
                <a:solidFill>
                  <a:srgbClr val="FF0000"/>
                </a:solidFill>
                <a:latin typeface="News Gothic MT" panose="020B0503020103020203" pitchFamily="34" charset="0"/>
              </a:rPr>
              <a:t>TRES POLYGENIQUE</a:t>
            </a:r>
          </a:p>
          <a:p>
            <a:pPr algn="ctr"/>
            <a:endParaRPr lang="fr-FR" altLang="fr-FR" sz="1800" dirty="0">
              <a:solidFill>
                <a:srgbClr val="FF0000"/>
              </a:solidFill>
              <a:latin typeface="News Gothic MT" panose="020B0503020103020203" pitchFamily="34" charset="0"/>
            </a:endParaRPr>
          </a:p>
        </p:txBody>
      </p:sp>
      <p:sp>
        <p:nvSpPr>
          <p:cNvPr id="35850" name="ZoneTexte 24">
            <a:extLst>
              <a:ext uri="{FF2B5EF4-FFF2-40B4-BE49-F238E27FC236}">
                <a16:creationId xmlns:a16="http://schemas.microsoft.com/office/drawing/2014/main" id="{C7916F05-79EA-BA34-A020-E4B25C31C674}"/>
              </a:ext>
            </a:extLst>
          </p:cNvPr>
          <p:cNvSpPr txBox="1">
            <a:spLocks noChangeArrowheads="1"/>
          </p:cNvSpPr>
          <p:nvPr/>
        </p:nvSpPr>
        <p:spPr bwMode="auto">
          <a:xfrm>
            <a:off x="8904288" y="6597651"/>
            <a:ext cx="1865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fr-FR" altLang="fr-FR" sz="1400" b="0">
                <a:latin typeface="News Gothic MT" panose="020B0503020103020203" pitchFamily="34" charset="0"/>
              </a:rPr>
              <a:t>D’après Ph. Froguel</a:t>
            </a:r>
          </a:p>
        </p:txBody>
      </p:sp>
      <p:sp>
        <p:nvSpPr>
          <p:cNvPr id="26" name="Triangle rectangle 25">
            <a:extLst>
              <a:ext uri="{FF2B5EF4-FFF2-40B4-BE49-F238E27FC236}">
                <a16:creationId xmlns:a16="http://schemas.microsoft.com/office/drawing/2014/main" id="{8862A4D3-90CE-D0BC-E233-A078F7B82CCE}"/>
              </a:ext>
            </a:extLst>
          </p:cNvPr>
          <p:cNvSpPr>
            <a:spLocks noChangeArrowheads="1"/>
          </p:cNvSpPr>
          <p:nvPr/>
        </p:nvSpPr>
        <p:spPr bwMode="auto">
          <a:xfrm>
            <a:off x="2003425" y="1463675"/>
            <a:ext cx="8186738" cy="1555750"/>
          </a:xfrm>
          <a:prstGeom prst="rtTriangle">
            <a:avLst/>
          </a:prstGeom>
          <a:solidFill>
            <a:srgbClr val="FF0000"/>
          </a:solidFill>
          <a:ln w="9525">
            <a:solidFill>
              <a:srgbClr val="287A9E"/>
            </a:solidFill>
            <a:miter lim="800000"/>
            <a:headEnd/>
            <a:tailEnd/>
          </a:ln>
          <a:effectLst>
            <a:outerShdw blurRad="40000" dist="23000" dir="5400000" rotWithShape="0">
              <a:srgbClr val="808080">
                <a:alpha val="34999"/>
              </a:srgbClr>
            </a:outerShdw>
          </a:effectLst>
        </p:spPr>
        <p:txBody>
          <a:bodyPr anchor="ctr"/>
          <a:lstStyle/>
          <a:p>
            <a:pPr algn="ctr">
              <a:defRPr/>
            </a:pPr>
            <a:endParaRPr lang="fr-FR" dirty="0">
              <a:solidFill>
                <a:schemeClr val="lt1"/>
              </a:solidFill>
              <a:latin typeface="News Gothic MT"/>
              <a:cs typeface="News Gothic MT"/>
            </a:endParaRPr>
          </a:p>
        </p:txBody>
      </p:sp>
      <p:sp>
        <p:nvSpPr>
          <p:cNvPr id="27" name="Triangle rectangle 26">
            <a:extLst>
              <a:ext uri="{FF2B5EF4-FFF2-40B4-BE49-F238E27FC236}">
                <a16:creationId xmlns:a16="http://schemas.microsoft.com/office/drawing/2014/main" id="{3660AB06-BAFE-A673-6F63-BF34FB40A4F2}"/>
              </a:ext>
            </a:extLst>
          </p:cNvPr>
          <p:cNvSpPr>
            <a:spLocks noChangeArrowheads="1"/>
          </p:cNvSpPr>
          <p:nvPr/>
        </p:nvSpPr>
        <p:spPr bwMode="auto">
          <a:xfrm rot="10800000">
            <a:off x="2002631" y="1381918"/>
            <a:ext cx="8186738" cy="1504950"/>
          </a:xfrm>
          <a:prstGeom prst="rtTriangle">
            <a:avLst/>
          </a:prstGeom>
          <a:solidFill>
            <a:srgbClr val="3366FF"/>
          </a:solidFill>
          <a:ln w="9525">
            <a:solidFill>
              <a:srgbClr val="287A9E"/>
            </a:solidFill>
            <a:miter lim="800000"/>
            <a:headEnd/>
            <a:tailEnd/>
          </a:ln>
          <a:effectLst>
            <a:outerShdw blurRad="40000" dist="23000" dir="5400000" rotWithShape="0">
              <a:srgbClr val="808080">
                <a:alpha val="34999"/>
              </a:srgbClr>
            </a:outerShdw>
          </a:effectLst>
        </p:spPr>
        <p:txBody>
          <a:bodyPr anchor="ctr"/>
          <a:lstStyle/>
          <a:p>
            <a:pPr algn="ctr">
              <a:defRPr/>
            </a:pPr>
            <a:endParaRPr lang="fr-FR">
              <a:solidFill>
                <a:schemeClr val="lt1"/>
              </a:solidFill>
              <a:latin typeface="News Gothic MT"/>
              <a:cs typeface="News Gothic MT"/>
            </a:endParaRPr>
          </a:p>
        </p:txBody>
      </p:sp>
      <p:sp>
        <p:nvSpPr>
          <p:cNvPr id="35853" name="ZoneTexte 27">
            <a:extLst>
              <a:ext uri="{FF2B5EF4-FFF2-40B4-BE49-F238E27FC236}">
                <a16:creationId xmlns:a16="http://schemas.microsoft.com/office/drawing/2014/main" id="{1F856538-A240-2758-7A5E-166B9D31A741}"/>
              </a:ext>
            </a:extLst>
          </p:cNvPr>
          <p:cNvSpPr txBox="1">
            <a:spLocks noChangeArrowheads="1"/>
          </p:cNvSpPr>
          <p:nvPr/>
        </p:nvSpPr>
        <p:spPr bwMode="auto">
          <a:xfrm>
            <a:off x="2028826" y="2422525"/>
            <a:ext cx="16033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fr-FR" altLang="fr-FR" sz="3200">
                <a:solidFill>
                  <a:schemeClr val="bg1"/>
                </a:solidFill>
                <a:latin typeface="News Gothic MT" panose="020B0503020103020203" pitchFamily="34" charset="0"/>
              </a:rPr>
              <a:t>GENES</a:t>
            </a:r>
          </a:p>
        </p:txBody>
      </p:sp>
      <p:sp>
        <p:nvSpPr>
          <p:cNvPr id="35854" name="ZoneTexte 28">
            <a:extLst>
              <a:ext uri="{FF2B5EF4-FFF2-40B4-BE49-F238E27FC236}">
                <a16:creationId xmlns:a16="http://schemas.microsoft.com/office/drawing/2014/main" id="{0BCFAF8F-BCC0-E25B-3DD8-E0DDBDA0B22A}"/>
              </a:ext>
            </a:extLst>
          </p:cNvPr>
          <p:cNvSpPr txBox="1">
            <a:spLocks noChangeArrowheads="1"/>
          </p:cNvSpPr>
          <p:nvPr/>
        </p:nvSpPr>
        <p:spPr bwMode="auto">
          <a:xfrm>
            <a:off x="6383338" y="1327150"/>
            <a:ext cx="3860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fr-FR" altLang="fr-FR" sz="3200" dirty="0">
                <a:solidFill>
                  <a:srgbClr val="FFFFFF"/>
                </a:solidFill>
                <a:latin typeface="News Gothic MT" panose="020B0503020103020203" pitchFamily="34" charset="0"/>
              </a:rPr>
              <a:t>ENVIRONNEMENT</a:t>
            </a:r>
          </a:p>
        </p:txBody>
      </p:sp>
      <p:sp>
        <p:nvSpPr>
          <p:cNvPr id="2" name="Titre 1">
            <a:extLst>
              <a:ext uri="{FF2B5EF4-FFF2-40B4-BE49-F238E27FC236}">
                <a16:creationId xmlns:a16="http://schemas.microsoft.com/office/drawing/2014/main" id="{BED2C701-5DA6-CCAE-BBF2-7B0510012244}"/>
              </a:ext>
            </a:extLst>
          </p:cNvPr>
          <p:cNvSpPr>
            <a:spLocks noGrp="1"/>
          </p:cNvSpPr>
          <p:nvPr>
            <p:ph type="title"/>
          </p:nvPr>
        </p:nvSpPr>
        <p:spPr>
          <a:xfrm>
            <a:off x="1413803" y="371474"/>
            <a:ext cx="9601200" cy="1485900"/>
          </a:xfrm>
        </p:spPr>
        <p:txBody>
          <a:bodyPr>
            <a:normAutofit/>
          </a:bodyPr>
          <a:lstStyle/>
          <a:p>
            <a:pPr algn="ctr"/>
            <a:r>
              <a:rPr lang="fr-FR" sz="4000" dirty="0"/>
              <a:t>Diabète T2: cause ? </a:t>
            </a:r>
          </a:p>
        </p:txBody>
      </p:sp>
    </p:spTree>
    <p:extLst>
      <p:ext uri="{BB962C8B-B14F-4D97-AF65-F5344CB8AC3E}">
        <p14:creationId xmlns:p14="http://schemas.microsoft.com/office/powerpoint/2010/main" val="2594726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a:extLst>
              <a:ext uri="{FF2B5EF4-FFF2-40B4-BE49-F238E27FC236}">
                <a16:creationId xmlns:a16="http://schemas.microsoft.com/office/drawing/2014/main" id="{E74B9B2B-8A5B-36FB-F965-923E35469062}"/>
              </a:ext>
            </a:extLst>
          </p:cNvPr>
          <p:cNvSpPr>
            <a:spLocks noGrp="1" noChangeArrowheads="1"/>
          </p:cNvSpPr>
          <p:nvPr>
            <p:ph idx="1"/>
          </p:nvPr>
        </p:nvSpPr>
        <p:spPr>
          <a:xfrm>
            <a:off x="1549400" y="908050"/>
            <a:ext cx="9036050" cy="4497388"/>
          </a:xfrm>
        </p:spPr>
        <p:txBody>
          <a:bodyPr/>
          <a:lstStyle/>
          <a:p>
            <a:r>
              <a:rPr lang="fr-FR" altLang="fr-FR" sz="2800" dirty="0">
                <a:latin typeface="News Gothic MT" panose="020B0503020103020203" pitchFamily="34" charset="0"/>
                <a:ea typeface="ＭＳ Ｐゴシック" panose="020B0600070205080204" pitchFamily="34" charset="-128"/>
              </a:rPr>
              <a:t>Excès de poids (obésité) &gt; 80 % des cas</a:t>
            </a:r>
          </a:p>
          <a:p>
            <a:pPr lvl="1"/>
            <a:r>
              <a:rPr lang="fr-FR" altLang="fr-FR" sz="2600" dirty="0">
                <a:latin typeface="News Gothic MT" panose="020B0503020103020203" pitchFamily="34" charset="0"/>
                <a:ea typeface="ＭＳ Ｐゴシック" panose="020B0600070205080204" pitchFamily="34" charset="-128"/>
              </a:rPr>
              <a:t>Alimentation (lipides saturés à longues chaines)</a:t>
            </a:r>
          </a:p>
          <a:p>
            <a:pPr lvl="1"/>
            <a:r>
              <a:rPr lang="fr-FR" altLang="fr-FR" sz="2600" dirty="0">
                <a:latin typeface="News Gothic MT" panose="020B0503020103020203" pitchFamily="34" charset="0"/>
                <a:ea typeface="ＭＳ Ｐゴシック" panose="020B0600070205080204" pitchFamily="34" charset="-128"/>
              </a:rPr>
              <a:t>Sédentarité</a:t>
            </a:r>
          </a:p>
          <a:p>
            <a:endParaRPr lang="fr-FR" altLang="fr-FR" sz="3400" dirty="0">
              <a:latin typeface="News Gothic MT" panose="020B0503020103020203" pitchFamily="34" charset="0"/>
              <a:ea typeface="ＭＳ Ｐゴシック" panose="020B0600070205080204" pitchFamily="34" charset="-128"/>
            </a:endParaRPr>
          </a:p>
        </p:txBody>
      </p:sp>
      <p:sp>
        <p:nvSpPr>
          <p:cNvPr id="36866" name="Titre 9">
            <a:extLst>
              <a:ext uri="{FF2B5EF4-FFF2-40B4-BE49-F238E27FC236}">
                <a16:creationId xmlns:a16="http://schemas.microsoft.com/office/drawing/2014/main" id="{97925E00-7195-26CD-A4C6-A77B85AB6A7B}"/>
              </a:ext>
            </a:extLst>
          </p:cNvPr>
          <p:cNvSpPr>
            <a:spLocks noGrp="1"/>
          </p:cNvSpPr>
          <p:nvPr>
            <p:ph type="title"/>
          </p:nvPr>
        </p:nvSpPr>
        <p:spPr>
          <a:xfrm>
            <a:off x="1524000" y="-26988"/>
            <a:ext cx="9144000" cy="990601"/>
          </a:xfrm>
          <a:noFill/>
        </p:spPr>
        <p:txBody>
          <a:bodyPr>
            <a:normAutofit/>
          </a:bodyPr>
          <a:lstStyle/>
          <a:p>
            <a:pPr algn="ctr"/>
            <a:r>
              <a:rPr lang="fr-FR" altLang="fr-FR" sz="3600" dirty="0">
                <a:solidFill>
                  <a:schemeClr val="tx1"/>
                </a:solidFill>
                <a:latin typeface="Century Gothic" panose="020B0502020202020204" pitchFamily="34" charset="0"/>
                <a:ea typeface="ＭＳ Ｐゴシック" panose="020B0600070205080204" pitchFamily="34" charset="-128"/>
              </a:rPr>
              <a:t>Causes environnementales </a:t>
            </a:r>
          </a:p>
        </p:txBody>
      </p:sp>
      <p:sp>
        <p:nvSpPr>
          <p:cNvPr id="36867" name="Rectangle 3">
            <a:extLst>
              <a:ext uri="{FF2B5EF4-FFF2-40B4-BE49-F238E27FC236}">
                <a16:creationId xmlns:a16="http://schemas.microsoft.com/office/drawing/2014/main" id="{8609D580-E6D5-8C1D-F5CA-64A4E59EDBA2}"/>
              </a:ext>
            </a:extLst>
          </p:cNvPr>
          <p:cNvSpPr>
            <a:spLocks noChangeArrowheads="1"/>
          </p:cNvSpPr>
          <p:nvPr/>
        </p:nvSpPr>
        <p:spPr bwMode="auto">
          <a:xfrm>
            <a:off x="2362200" y="5934075"/>
            <a:ext cx="260350" cy="65088"/>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68" name="Line 4">
            <a:extLst>
              <a:ext uri="{FF2B5EF4-FFF2-40B4-BE49-F238E27FC236}">
                <a16:creationId xmlns:a16="http://schemas.microsoft.com/office/drawing/2014/main" id="{ED8DB92F-8505-FEA6-FE97-21DEA0F31A06}"/>
              </a:ext>
            </a:extLst>
          </p:cNvPr>
          <p:cNvSpPr>
            <a:spLocks noChangeShapeType="1"/>
          </p:cNvSpPr>
          <p:nvPr/>
        </p:nvSpPr>
        <p:spPr bwMode="auto">
          <a:xfrm>
            <a:off x="2371726"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69" name="Line 5">
            <a:extLst>
              <a:ext uri="{FF2B5EF4-FFF2-40B4-BE49-F238E27FC236}">
                <a16:creationId xmlns:a16="http://schemas.microsoft.com/office/drawing/2014/main" id="{10571D0B-60C7-ADA3-C30C-C675FA6F31DF}"/>
              </a:ext>
            </a:extLst>
          </p:cNvPr>
          <p:cNvSpPr>
            <a:spLocks noChangeShapeType="1"/>
          </p:cNvSpPr>
          <p:nvPr/>
        </p:nvSpPr>
        <p:spPr bwMode="auto">
          <a:xfrm flipH="1">
            <a:off x="2371726"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0" name="Rectangle 6">
            <a:extLst>
              <a:ext uri="{FF2B5EF4-FFF2-40B4-BE49-F238E27FC236}">
                <a16:creationId xmlns:a16="http://schemas.microsoft.com/office/drawing/2014/main" id="{97DDAAE3-ED66-0475-0566-A924A1B9CE35}"/>
              </a:ext>
            </a:extLst>
          </p:cNvPr>
          <p:cNvSpPr>
            <a:spLocks noChangeArrowheads="1"/>
          </p:cNvSpPr>
          <p:nvPr/>
        </p:nvSpPr>
        <p:spPr bwMode="auto">
          <a:xfrm>
            <a:off x="2751138" y="5921375"/>
            <a:ext cx="260350" cy="77788"/>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71" name="Line 7">
            <a:extLst>
              <a:ext uri="{FF2B5EF4-FFF2-40B4-BE49-F238E27FC236}">
                <a16:creationId xmlns:a16="http://schemas.microsoft.com/office/drawing/2014/main" id="{C3988E2D-4B3A-B840-9867-EA5508D97EE8}"/>
              </a:ext>
            </a:extLst>
          </p:cNvPr>
          <p:cNvSpPr>
            <a:spLocks noChangeShapeType="1"/>
          </p:cNvSpPr>
          <p:nvPr/>
        </p:nvSpPr>
        <p:spPr bwMode="auto">
          <a:xfrm>
            <a:off x="2760664"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2" name="Line 8">
            <a:extLst>
              <a:ext uri="{FF2B5EF4-FFF2-40B4-BE49-F238E27FC236}">
                <a16:creationId xmlns:a16="http://schemas.microsoft.com/office/drawing/2014/main" id="{9D411089-4839-2883-F218-E6DCDDA3D50B}"/>
              </a:ext>
            </a:extLst>
          </p:cNvPr>
          <p:cNvSpPr>
            <a:spLocks noChangeShapeType="1"/>
          </p:cNvSpPr>
          <p:nvPr/>
        </p:nvSpPr>
        <p:spPr bwMode="auto">
          <a:xfrm flipH="1">
            <a:off x="2760664"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3" name="Rectangle 9">
            <a:extLst>
              <a:ext uri="{FF2B5EF4-FFF2-40B4-BE49-F238E27FC236}">
                <a16:creationId xmlns:a16="http://schemas.microsoft.com/office/drawing/2014/main" id="{ECC21BA4-47DA-BE38-CD8F-CFA11F021DCC}"/>
              </a:ext>
            </a:extLst>
          </p:cNvPr>
          <p:cNvSpPr>
            <a:spLocks noChangeArrowheads="1"/>
          </p:cNvSpPr>
          <p:nvPr/>
        </p:nvSpPr>
        <p:spPr bwMode="auto">
          <a:xfrm>
            <a:off x="3140075" y="5845175"/>
            <a:ext cx="260350" cy="153988"/>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74" name="Line 10">
            <a:extLst>
              <a:ext uri="{FF2B5EF4-FFF2-40B4-BE49-F238E27FC236}">
                <a16:creationId xmlns:a16="http://schemas.microsoft.com/office/drawing/2014/main" id="{877A73BD-337E-07BD-BFB4-9E4B939D738B}"/>
              </a:ext>
            </a:extLst>
          </p:cNvPr>
          <p:cNvSpPr>
            <a:spLocks noChangeShapeType="1"/>
          </p:cNvSpPr>
          <p:nvPr/>
        </p:nvSpPr>
        <p:spPr bwMode="auto">
          <a:xfrm>
            <a:off x="3151189" y="5999164"/>
            <a:ext cx="249237"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5" name="Line 11">
            <a:extLst>
              <a:ext uri="{FF2B5EF4-FFF2-40B4-BE49-F238E27FC236}">
                <a16:creationId xmlns:a16="http://schemas.microsoft.com/office/drawing/2014/main" id="{C518EB6E-0557-40F4-1EC7-46AAC920C78C}"/>
              </a:ext>
            </a:extLst>
          </p:cNvPr>
          <p:cNvSpPr>
            <a:spLocks noChangeShapeType="1"/>
          </p:cNvSpPr>
          <p:nvPr/>
        </p:nvSpPr>
        <p:spPr bwMode="auto">
          <a:xfrm flipH="1">
            <a:off x="3151189" y="5999164"/>
            <a:ext cx="249237"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6" name="Rectangle 12">
            <a:extLst>
              <a:ext uri="{FF2B5EF4-FFF2-40B4-BE49-F238E27FC236}">
                <a16:creationId xmlns:a16="http://schemas.microsoft.com/office/drawing/2014/main" id="{3F42B303-6D62-487C-04E8-FF11874AE91E}"/>
              </a:ext>
            </a:extLst>
          </p:cNvPr>
          <p:cNvSpPr>
            <a:spLocks noChangeArrowheads="1"/>
          </p:cNvSpPr>
          <p:nvPr/>
        </p:nvSpPr>
        <p:spPr bwMode="auto">
          <a:xfrm>
            <a:off x="3532189" y="5732463"/>
            <a:ext cx="257175" cy="266700"/>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77" name="Line 13">
            <a:extLst>
              <a:ext uri="{FF2B5EF4-FFF2-40B4-BE49-F238E27FC236}">
                <a16:creationId xmlns:a16="http://schemas.microsoft.com/office/drawing/2014/main" id="{F9B23217-DDBC-BB37-5741-D4BBAD7966EF}"/>
              </a:ext>
            </a:extLst>
          </p:cNvPr>
          <p:cNvSpPr>
            <a:spLocks noChangeShapeType="1"/>
          </p:cNvSpPr>
          <p:nvPr/>
        </p:nvSpPr>
        <p:spPr bwMode="auto">
          <a:xfrm>
            <a:off x="3541713" y="5999164"/>
            <a:ext cx="247650"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8" name="Line 14">
            <a:extLst>
              <a:ext uri="{FF2B5EF4-FFF2-40B4-BE49-F238E27FC236}">
                <a16:creationId xmlns:a16="http://schemas.microsoft.com/office/drawing/2014/main" id="{E7D32DD4-CCA2-4A0C-A340-E723328475D8}"/>
              </a:ext>
            </a:extLst>
          </p:cNvPr>
          <p:cNvSpPr>
            <a:spLocks noChangeShapeType="1"/>
          </p:cNvSpPr>
          <p:nvPr/>
        </p:nvSpPr>
        <p:spPr bwMode="auto">
          <a:xfrm flipH="1">
            <a:off x="3541713" y="5999164"/>
            <a:ext cx="247650"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79" name="Rectangle 15">
            <a:extLst>
              <a:ext uri="{FF2B5EF4-FFF2-40B4-BE49-F238E27FC236}">
                <a16:creationId xmlns:a16="http://schemas.microsoft.com/office/drawing/2014/main" id="{05F75C86-0CD3-8372-FBA1-24D0FD75416D}"/>
              </a:ext>
            </a:extLst>
          </p:cNvPr>
          <p:cNvSpPr>
            <a:spLocks noChangeArrowheads="1"/>
          </p:cNvSpPr>
          <p:nvPr/>
        </p:nvSpPr>
        <p:spPr bwMode="auto">
          <a:xfrm>
            <a:off x="3921125" y="5565775"/>
            <a:ext cx="260350" cy="433388"/>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80" name="Line 16">
            <a:extLst>
              <a:ext uri="{FF2B5EF4-FFF2-40B4-BE49-F238E27FC236}">
                <a16:creationId xmlns:a16="http://schemas.microsoft.com/office/drawing/2014/main" id="{524A68CE-BC21-CB00-A7A2-AB52CA54AC77}"/>
              </a:ext>
            </a:extLst>
          </p:cNvPr>
          <p:cNvSpPr>
            <a:spLocks noChangeShapeType="1"/>
          </p:cNvSpPr>
          <p:nvPr/>
        </p:nvSpPr>
        <p:spPr bwMode="auto">
          <a:xfrm>
            <a:off x="3930651"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1" name="Line 17">
            <a:extLst>
              <a:ext uri="{FF2B5EF4-FFF2-40B4-BE49-F238E27FC236}">
                <a16:creationId xmlns:a16="http://schemas.microsoft.com/office/drawing/2014/main" id="{DB661BEC-D566-F3A8-4261-965FBB99574A}"/>
              </a:ext>
            </a:extLst>
          </p:cNvPr>
          <p:cNvSpPr>
            <a:spLocks noChangeShapeType="1"/>
          </p:cNvSpPr>
          <p:nvPr/>
        </p:nvSpPr>
        <p:spPr bwMode="auto">
          <a:xfrm flipH="1">
            <a:off x="3930651"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2" name="Rectangle 18">
            <a:extLst>
              <a:ext uri="{FF2B5EF4-FFF2-40B4-BE49-F238E27FC236}">
                <a16:creationId xmlns:a16="http://schemas.microsoft.com/office/drawing/2014/main" id="{79ABF307-5A08-6591-3957-CB09ADD47D81}"/>
              </a:ext>
            </a:extLst>
          </p:cNvPr>
          <p:cNvSpPr>
            <a:spLocks noChangeArrowheads="1"/>
          </p:cNvSpPr>
          <p:nvPr/>
        </p:nvSpPr>
        <p:spPr bwMode="auto">
          <a:xfrm>
            <a:off x="4310063" y="5419725"/>
            <a:ext cx="260350" cy="579438"/>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83" name="Line 19">
            <a:extLst>
              <a:ext uri="{FF2B5EF4-FFF2-40B4-BE49-F238E27FC236}">
                <a16:creationId xmlns:a16="http://schemas.microsoft.com/office/drawing/2014/main" id="{15C392E7-5B2C-63BB-3A7F-93C42D64655F}"/>
              </a:ext>
            </a:extLst>
          </p:cNvPr>
          <p:cNvSpPr>
            <a:spLocks noChangeShapeType="1"/>
          </p:cNvSpPr>
          <p:nvPr/>
        </p:nvSpPr>
        <p:spPr bwMode="auto">
          <a:xfrm>
            <a:off x="4321175" y="5999164"/>
            <a:ext cx="249238"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4" name="Line 20">
            <a:extLst>
              <a:ext uri="{FF2B5EF4-FFF2-40B4-BE49-F238E27FC236}">
                <a16:creationId xmlns:a16="http://schemas.microsoft.com/office/drawing/2014/main" id="{021FCBE8-B278-5D20-D1B5-EF7AB20338AD}"/>
              </a:ext>
            </a:extLst>
          </p:cNvPr>
          <p:cNvSpPr>
            <a:spLocks noChangeShapeType="1"/>
          </p:cNvSpPr>
          <p:nvPr/>
        </p:nvSpPr>
        <p:spPr bwMode="auto">
          <a:xfrm flipH="1">
            <a:off x="4321175" y="5999164"/>
            <a:ext cx="249238"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5" name="Rectangle 21">
            <a:extLst>
              <a:ext uri="{FF2B5EF4-FFF2-40B4-BE49-F238E27FC236}">
                <a16:creationId xmlns:a16="http://schemas.microsoft.com/office/drawing/2014/main" id="{DFAFAAD6-ADDB-25B4-BBE9-23D1FCE9FCF4}"/>
              </a:ext>
            </a:extLst>
          </p:cNvPr>
          <p:cNvSpPr>
            <a:spLocks noChangeArrowheads="1"/>
          </p:cNvSpPr>
          <p:nvPr/>
        </p:nvSpPr>
        <p:spPr bwMode="auto">
          <a:xfrm>
            <a:off x="4699000" y="5183189"/>
            <a:ext cx="260350" cy="815975"/>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86" name="Line 22">
            <a:extLst>
              <a:ext uri="{FF2B5EF4-FFF2-40B4-BE49-F238E27FC236}">
                <a16:creationId xmlns:a16="http://schemas.microsoft.com/office/drawing/2014/main" id="{42C11C52-DA9D-ED16-D5CF-BA8928D21742}"/>
              </a:ext>
            </a:extLst>
          </p:cNvPr>
          <p:cNvSpPr>
            <a:spLocks noChangeShapeType="1"/>
          </p:cNvSpPr>
          <p:nvPr/>
        </p:nvSpPr>
        <p:spPr bwMode="auto">
          <a:xfrm>
            <a:off x="4708526"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7" name="Line 23">
            <a:extLst>
              <a:ext uri="{FF2B5EF4-FFF2-40B4-BE49-F238E27FC236}">
                <a16:creationId xmlns:a16="http://schemas.microsoft.com/office/drawing/2014/main" id="{9019BB83-1475-3B20-86FD-7EB50968C711}"/>
              </a:ext>
            </a:extLst>
          </p:cNvPr>
          <p:cNvSpPr>
            <a:spLocks noChangeShapeType="1"/>
          </p:cNvSpPr>
          <p:nvPr/>
        </p:nvSpPr>
        <p:spPr bwMode="auto">
          <a:xfrm flipH="1">
            <a:off x="4708526" y="5999164"/>
            <a:ext cx="250825"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88" name="Rectangle 24">
            <a:extLst>
              <a:ext uri="{FF2B5EF4-FFF2-40B4-BE49-F238E27FC236}">
                <a16:creationId xmlns:a16="http://schemas.microsoft.com/office/drawing/2014/main" id="{E5D2366A-3E0B-2425-58DF-4B3655E74E5B}"/>
              </a:ext>
            </a:extLst>
          </p:cNvPr>
          <p:cNvSpPr>
            <a:spLocks noChangeArrowheads="1"/>
          </p:cNvSpPr>
          <p:nvPr/>
        </p:nvSpPr>
        <p:spPr bwMode="auto">
          <a:xfrm>
            <a:off x="5087938" y="4464051"/>
            <a:ext cx="260350" cy="1535113"/>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89" name="Line 25">
            <a:extLst>
              <a:ext uri="{FF2B5EF4-FFF2-40B4-BE49-F238E27FC236}">
                <a16:creationId xmlns:a16="http://schemas.microsoft.com/office/drawing/2014/main" id="{6EB22478-70E8-09C3-5A01-A20475E96198}"/>
              </a:ext>
            </a:extLst>
          </p:cNvPr>
          <p:cNvSpPr>
            <a:spLocks noChangeShapeType="1"/>
          </p:cNvSpPr>
          <p:nvPr/>
        </p:nvSpPr>
        <p:spPr bwMode="auto">
          <a:xfrm>
            <a:off x="5099050" y="5999164"/>
            <a:ext cx="249238"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90" name="Line 26">
            <a:extLst>
              <a:ext uri="{FF2B5EF4-FFF2-40B4-BE49-F238E27FC236}">
                <a16:creationId xmlns:a16="http://schemas.microsoft.com/office/drawing/2014/main" id="{A29ACB8C-A5A0-9A97-A252-3FEB4E4CAA28}"/>
              </a:ext>
            </a:extLst>
          </p:cNvPr>
          <p:cNvSpPr>
            <a:spLocks noChangeShapeType="1"/>
          </p:cNvSpPr>
          <p:nvPr/>
        </p:nvSpPr>
        <p:spPr bwMode="auto">
          <a:xfrm flipH="1">
            <a:off x="5099050" y="5999164"/>
            <a:ext cx="249238"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91" name="Rectangle 27">
            <a:extLst>
              <a:ext uri="{FF2B5EF4-FFF2-40B4-BE49-F238E27FC236}">
                <a16:creationId xmlns:a16="http://schemas.microsoft.com/office/drawing/2014/main" id="{D906AD5D-BA17-89C7-7704-0176930AAFEE}"/>
              </a:ext>
            </a:extLst>
          </p:cNvPr>
          <p:cNvSpPr>
            <a:spLocks noChangeArrowheads="1"/>
          </p:cNvSpPr>
          <p:nvPr/>
        </p:nvSpPr>
        <p:spPr bwMode="auto">
          <a:xfrm>
            <a:off x="5480051" y="3167063"/>
            <a:ext cx="257175" cy="2832100"/>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892" name="Line 28">
            <a:extLst>
              <a:ext uri="{FF2B5EF4-FFF2-40B4-BE49-F238E27FC236}">
                <a16:creationId xmlns:a16="http://schemas.microsoft.com/office/drawing/2014/main" id="{D85AA287-9814-DB73-D819-45E1A627D66D}"/>
              </a:ext>
            </a:extLst>
          </p:cNvPr>
          <p:cNvSpPr>
            <a:spLocks noChangeShapeType="1"/>
          </p:cNvSpPr>
          <p:nvPr/>
        </p:nvSpPr>
        <p:spPr bwMode="auto">
          <a:xfrm>
            <a:off x="5489575" y="5999164"/>
            <a:ext cx="247650"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93" name="Line 29">
            <a:extLst>
              <a:ext uri="{FF2B5EF4-FFF2-40B4-BE49-F238E27FC236}">
                <a16:creationId xmlns:a16="http://schemas.microsoft.com/office/drawing/2014/main" id="{55239859-9DDD-ED7B-F325-EFA32C5119BC}"/>
              </a:ext>
            </a:extLst>
          </p:cNvPr>
          <p:cNvSpPr>
            <a:spLocks noChangeShapeType="1"/>
          </p:cNvSpPr>
          <p:nvPr/>
        </p:nvSpPr>
        <p:spPr bwMode="auto">
          <a:xfrm flipH="1">
            <a:off x="5489575" y="5999164"/>
            <a:ext cx="247650" cy="317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94" name="Line 30">
            <a:extLst>
              <a:ext uri="{FF2B5EF4-FFF2-40B4-BE49-F238E27FC236}">
                <a16:creationId xmlns:a16="http://schemas.microsoft.com/office/drawing/2014/main" id="{3634CC78-4538-9D8C-85EF-181EC168805C}"/>
              </a:ext>
            </a:extLst>
          </p:cNvPr>
          <p:cNvSpPr>
            <a:spLocks noChangeShapeType="1"/>
          </p:cNvSpPr>
          <p:nvPr/>
        </p:nvSpPr>
        <p:spPr bwMode="auto">
          <a:xfrm>
            <a:off x="2130426" y="5999164"/>
            <a:ext cx="3965575" cy="3175"/>
          </a:xfrm>
          <a:prstGeom prst="line">
            <a:avLst/>
          </a:prstGeom>
          <a:noFill/>
          <a:ln w="34925">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6895" name="Line 31">
            <a:extLst>
              <a:ext uri="{FF2B5EF4-FFF2-40B4-BE49-F238E27FC236}">
                <a16:creationId xmlns:a16="http://schemas.microsoft.com/office/drawing/2014/main" id="{D8FA4463-19C8-E7BA-C014-ACD65498BDF6}"/>
              </a:ext>
            </a:extLst>
          </p:cNvPr>
          <p:cNvSpPr>
            <a:spLocks noChangeShapeType="1"/>
          </p:cNvSpPr>
          <p:nvPr/>
        </p:nvSpPr>
        <p:spPr bwMode="auto">
          <a:xfrm flipV="1">
            <a:off x="2233613" y="2686050"/>
            <a:ext cx="0" cy="330200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896" name="Rectangle 32">
            <a:extLst>
              <a:ext uri="{FF2B5EF4-FFF2-40B4-BE49-F238E27FC236}">
                <a16:creationId xmlns:a16="http://schemas.microsoft.com/office/drawing/2014/main" id="{9310C41B-7722-D193-4250-45277E8A3163}"/>
              </a:ext>
            </a:extLst>
          </p:cNvPr>
          <p:cNvSpPr>
            <a:spLocks noChangeArrowheads="1"/>
          </p:cNvSpPr>
          <p:nvPr/>
        </p:nvSpPr>
        <p:spPr bwMode="auto">
          <a:xfrm>
            <a:off x="1853441" y="5870575"/>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0</a:t>
            </a:r>
          </a:p>
        </p:txBody>
      </p:sp>
      <p:sp>
        <p:nvSpPr>
          <p:cNvPr id="36897" name="Rectangle 33">
            <a:extLst>
              <a:ext uri="{FF2B5EF4-FFF2-40B4-BE49-F238E27FC236}">
                <a16:creationId xmlns:a16="http://schemas.microsoft.com/office/drawing/2014/main" id="{EA7BDDAD-7026-8FCC-6B42-5DB9E290F10C}"/>
              </a:ext>
            </a:extLst>
          </p:cNvPr>
          <p:cNvSpPr>
            <a:spLocks noChangeArrowheads="1"/>
          </p:cNvSpPr>
          <p:nvPr/>
        </p:nvSpPr>
        <p:spPr bwMode="auto">
          <a:xfrm>
            <a:off x="1757432" y="5208588"/>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10</a:t>
            </a:r>
          </a:p>
        </p:txBody>
      </p:sp>
      <p:sp>
        <p:nvSpPr>
          <p:cNvPr id="36898" name="Rectangle 34">
            <a:extLst>
              <a:ext uri="{FF2B5EF4-FFF2-40B4-BE49-F238E27FC236}">
                <a16:creationId xmlns:a16="http://schemas.microsoft.com/office/drawing/2014/main" id="{FCB286DE-EFCB-0DBE-7B1B-19A6B632EA21}"/>
              </a:ext>
            </a:extLst>
          </p:cNvPr>
          <p:cNvSpPr>
            <a:spLocks noChangeArrowheads="1"/>
          </p:cNvSpPr>
          <p:nvPr/>
        </p:nvSpPr>
        <p:spPr bwMode="auto">
          <a:xfrm>
            <a:off x="1757432" y="4541838"/>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20</a:t>
            </a:r>
          </a:p>
        </p:txBody>
      </p:sp>
      <p:sp>
        <p:nvSpPr>
          <p:cNvPr id="36899" name="Rectangle 35">
            <a:extLst>
              <a:ext uri="{FF2B5EF4-FFF2-40B4-BE49-F238E27FC236}">
                <a16:creationId xmlns:a16="http://schemas.microsoft.com/office/drawing/2014/main" id="{4FBC1F13-DC21-FF56-365C-E1542891D29F}"/>
              </a:ext>
            </a:extLst>
          </p:cNvPr>
          <p:cNvSpPr>
            <a:spLocks noChangeArrowheads="1"/>
          </p:cNvSpPr>
          <p:nvPr/>
        </p:nvSpPr>
        <p:spPr bwMode="auto">
          <a:xfrm>
            <a:off x="1757432" y="3876675"/>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30</a:t>
            </a:r>
          </a:p>
        </p:txBody>
      </p:sp>
      <p:sp>
        <p:nvSpPr>
          <p:cNvPr id="36900" name="Rectangle 36">
            <a:extLst>
              <a:ext uri="{FF2B5EF4-FFF2-40B4-BE49-F238E27FC236}">
                <a16:creationId xmlns:a16="http://schemas.microsoft.com/office/drawing/2014/main" id="{5D1B484E-0D79-4B3D-1C93-D5AA1E5C1F28}"/>
              </a:ext>
            </a:extLst>
          </p:cNvPr>
          <p:cNvSpPr>
            <a:spLocks noChangeArrowheads="1"/>
          </p:cNvSpPr>
          <p:nvPr/>
        </p:nvSpPr>
        <p:spPr bwMode="auto">
          <a:xfrm>
            <a:off x="1757432" y="3209925"/>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40</a:t>
            </a:r>
          </a:p>
        </p:txBody>
      </p:sp>
      <p:sp>
        <p:nvSpPr>
          <p:cNvPr id="36901" name="Rectangle 37">
            <a:extLst>
              <a:ext uri="{FF2B5EF4-FFF2-40B4-BE49-F238E27FC236}">
                <a16:creationId xmlns:a16="http://schemas.microsoft.com/office/drawing/2014/main" id="{4511BE98-9506-F45C-98C4-4B8DA049BC47}"/>
              </a:ext>
            </a:extLst>
          </p:cNvPr>
          <p:cNvSpPr>
            <a:spLocks noChangeArrowheads="1"/>
          </p:cNvSpPr>
          <p:nvPr/>
        </p:nvSpPr>
        <p:spPr bwMode="auto">
          <a:xfrm>
            <a:off x="1757432" y="254635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50</a:t>
            </a:r>
          </a:p>
        </p:txBody>
      </p:sp>
      <p:sp>
        <p:nvSpPr>
          <p:cNvPr id="36902" name="Line 38">
            <a:extLst>
              <a:ext uri="{FF2B5EF4-FFF2-40B4-BE49-F238E27FC236}">
                <a16:creationId xmlns:a16="http://schemas.microsoft.com/office/drawing/2014/main" id="{B45460D9-6FE4-44C1-E41F-B139A455BA88}"/>
              </a:ext>
            </a:extLst>
          </p:cNvPr>
          <p:cNvSpPr>
            <a:spLocks noChangeShapeType="1"/>
          </p:cNvSpPr>
          <p:nvPr/>
        </p:nvSpPr>
        <p:spPr bwMode="auto">
          <a:xfrm flipH="1">
            <a:off x="2120901" y="5321300"/>
            <a:ext cx="119063"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03" name="Line 39">
            <a:extLst>
              <a:ext uri="{FF2B5EF4-FFF2-40B4-BE49-F238E27FC236}">
                <a16:creationId xmlns:a16="http://schemas.microsoft.com/office/drawing/2014/main" id="{C9069EDD-DFA6-39BC-A09B-4A726A96EDD5}"/>
              </a:ext>
            </a:extLst>
          </p:cNvPr>
          <p:cNvSpPr>
            <a:spLocks noChangeShapeType="1"/>
          </p:cNvSpPr>
          <p:nvPr/>
        </p:nvSpPr>
        <p:spPr bwMode="auto">
          <a:xfrm flipH="1">
            <a:off x="2114550" y="4672013"/>
            <a:ext cx="1206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04" name="Line 40">
            <a:extLst>
              <a:ext uri="{FF2B5EF4-FFF2-40B4-BE49-F238E27FC236}">
                <a16:creationId xmlns:a16="http://schemas.microsoft.com/office/drawing/2014/main" id="{83A57B4B-FFB4-67FB-0AF7-BB3E0CB68A26}"/>
              </a:ext>
            </a:extLst>
          </p:cNvPr>
          <p:cNvSpPr>
            <a:spLocks noChangeShapeType="1"/>
          </p:cNvSpPr>
          <p:nvPr/>
        </p:nvSpPr>
        <p:spPr bwMode="auto">
          <a:xfrm flipH="1">
            <a:off x="2114550" y="4010025"/>
            <a:ext cx="1206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05" name="Line 41">
            <a:extLst>
              <a:ext uri="{FF2B5EF4-FFF2-40B4-BE49-F238E27FC236}">
                <a16:creationId xmlns:a16="http://schemas.microsoft.com/office/drawing/2014/main" id="{7FE2EA91-95FE-93BC-2504-EC59C02498B4}"/>
              </a:ext>
            </a:extLst>
          </p:cNvPr>
          <p:cNvSpPr>
            <a:spLocks noChangeShapeType="1"/>
          </p:cNvSpPr>
          <p:nvPr/>
        </p:nvSpPr>
        <p:spPr bwMode="auto">
          <a:xfrm flipH="1">
            <a:off x="2114550" y="3348038"/>
            <a:ext cx="1206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06" name="Line 42">
            <a:extLst>
              <a:ext uri="{FF2B5EF4-FFF2-40B4-BE49-F238E27FC236}">
                <a16:creationId xmlns:a16="http://schemas.microsoft.com/office/drawing/2014/main" id="{B79214C4-2121-965B-121B-3CCC687D46D9}"/>
              </a:ext>
            </a:extLst>
          </p:cNvPr>
          <p:cNvSpPr>
            <a:spLocks noChangeShapeType="1"/>
          </p:cNvSpPr>
          <p:nvPr/>
        </p:nvSpPr>
        <p:spPr bwMode="auto">
          <a:xfrm flipH="1">
            <a:off x="2114550" y="2709863"/>
            <a:ext cx="1206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07" name="Text Box 43">
            <a:extLst>
              <a:ext uri="{FF2B5EF4-FFF2-40B4-BE49-F238E27FC236}">
                <a16:creationId xmlns:a16="http://schemas.microsoft.com/office/drawing/2014/main" id="{9F567CC2-18B6-990B-9368-4293AB38976D}"/>
              </a:ext>
            </a:extLst>
          </p:cNvPr>
          <p:cNvSpPr txBox="1">
            <a:spLocks noChangeArrowheads="1"/>
          </p:cNvSpPr>
          <p:nvPr/>
        </p:nvSpPr>
        <p:spPr bwMode="auto">
          <a:xfrm>
            <a:off x="2212975" y="5513389"/>
            <a:ext cx="57308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1.0</a:t>
            </a:r>
          </a:p>
        </p:txBody>
      </p:sp>
      <p:sp>
        <p:nvSpPr>
          <p:cNvPr id="36908" name="Text Box 44">
            <a:extLst>
              <a:ext uri="{FF2B5EF4-FFF2-40B4-BE49-F238E27FC236}">
                <a16:creationId xmlns:a16="http://schemas.microsoft.com/office/drawing/2014/main" id="{C1FFC8D7-55D0-8F73-75D0-1E494A52BD39}"/>
              </a:ext>
            </a:extLst>
          </p:cNvPr>
          <p:cNvSpPr txBox="1">
            <a:spLocks noChangeArrowheads="1"/>
          </p:cNvSpPr>
          <p:nvPr/>
        </p:nvSpPr>
        <p:spPr bwMode="auto">
          <a:xfrm>
            <a:off x="3394075" y="5346700"/>
            <a:ext cx="573088"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2.2</a:t>
            </a:r>
          </a:p>
        </p:txBody>
      </p:sp>
      <p:sp>
        <p:nvSpPr>
          <p:cNvPr id="36909" name="Text Box 45">
            <a:extLst>
              <a:ext uri="{FF2B5EF4-FFF2-40B4-BE49-F238E27FC236}">
                <a16:creationId xmlns:a16="http://schemas.microsoft.com/office/drawing/2014/main" id="{CE4B619E-CF98-F736-A699-ADD7062408D5}"/>
              </a:ext>
            </a:extLst>
          </p:cNvPr>
          <p:cNvSpPr txBox="1">
            <a:spLocks noChangeArrowheads="1"/>
          </p:cNvSpPr>
          <p:nvPr/>
        </p:nvSpPr>
        <p:spPr bwMode="auto">
          <a:xfrm>
            <a:off x="4567238" y="4749800"/>
            <a:ext cx="495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12</a:t>
            </a:r>
          </a:p>
        </p:txBody>
      </p:sp>
      <p:sp>
        <p:nvSpPr>
          <p:cNvPr id="36910" name="Text Box 46">
            <a:extLst>
              <a:ext uri="{FF2B5EF4-FFF2-40B4-BE49-F238E27FC236}">
                <a16:creationId xmlns:a16="http://schemas.microsoft.com/office/drawing/2014/main" id="{290DC6F0-A06A-79EE-35BE-9811AEE470C7}"/>
              </a:ext>
            </a:extLst>
          </p:cNvPr>
          <p:cNvSpPr txBox="1">
            <a:spLocks noChangeArrowheads="1"/>
          </p:cNvSpPr>
          <p:nvPr/>
        </p:nvSpPr>
        <p:spPr bwMode="auto">
          <a:xfrm>
            <a:off x="5360988" y="2751139"/>
            <a:ext cx="4953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r>
              <a:rPr lang="en-US" altLang="fr-FR" sz="2200"/>
              <a:t>42</a:t>
            </a:r>
          </a:p>
        </p:txBody>
      </p:sp>
      <p:sp>
        <p:nvSpPr>
          <p:cNvPr id="36911" name="Rectangle 47">
            <a:extLst>
              <a:ext uri="{FF2B5EF4-FFF2-40B4-BE49-F238E27FC236}">
                <a16:creationId xmlns:a16="http://schemas.microsoft.com/office/drawing/2014/main" id="{919F1689-2D46-E453-190A-5D9A20B6336F}"/>
              </a:ext>
            </a:extLst>
          </p:cNvPr>
          <p:cNvSpPr>
            <a:spLocks noChangeArrowheads="1"/>
          </p:cNvSpPr>
          <p:nvPr/>
        </p:nvSpPr>
        <p:spPr bwMode="auto">
          <a:xfrm>
            <a:off x="6759576" y="5946776"/>
            <a:ext cx="227013" cy="3492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2" name="Rectangle 48">
            <a:extLst>
              <a:ext uri="{FF2B5EF4-FFF2-40B4-BE49-F238E27FC236}">
                <a16:creationId xmlns:a16="http://schemas.microsoft.com/office/drawing/2014/main" id="{3B13EFDA-374B-0238-C683-C4E5400BF72D}"/>
              </a:ext>
            </a:extLst>
          </p:cNvPr>
          <p:cNvSpPr>
            <a:spLocks noChangeArrowheads="1"/>
          </p:cNvSpPr>
          <p:nvPr/>
        </p:nvSpPr>
        <p:spPr bwMode="auto">
          <a:xfrm>
            <a:off x="7100888" y="5886450"/>
            <a:ext cx="228600" cy="952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3" name="Rectangle 49">
            <a:extLst>
              <a:ext uri="{FF2B5EF4-FFF2-40B4-BE49-F238E27FC236}">
                <a16:creationId xmlns:a16="http://schemas.microsoft.com/office/drawing/2014/main" id="{A3888DC5-26F7-6216-4D0B-C6EA34FC1134}"/>
              </a:ext>
            </a:extLst>
          </p:cNvPr>
          <p:cNvSpPr>
            <a:spLocks noChangeArrowheads="1"/>
          </p:cNvSpPr>
          <p:nvPr/>
        </p:nvSpPr>
        <p:spPr bwMode="auto">
          <a:xfrm>
            <a:off x="7442201" y="5840414"/>
            <a:ext cx="231775" cy="1412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4" name="Rectangle 50">
            <a:extLst>
              <a:ext uri="{FF2B5EF4-FFF2-40B4-BE49-F238E27FC236}">
                <a16:creationId xmlns:a16="http://schemas.microsoft.com/office/drawing/2014/main" id="{D12794D9-1989-0130-F452-17E5A8B8AD0A}"/>
              </a:ext>
            </a:extLst>
          </p:cNvPr>
          <p:cNvSpPr>
            <a:spLocks noChangeArrowheads="1"/>
          </p:cNvSpPr>
          <p:nvPr/>
        </p:nvSpPr>
        <p:spPr bwMode="auto">
          <a:xfrm>
            <a:off x="7785100" y="5815014"/>
            <a:ext cx="230188" cy="1666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5" name="Rectangle 51">
            <a:extLst>
              <a:ext uri="{FF2B5EF4-FFF2-40B4-BE49-F238E27FC236}">
                <a16:creationId xmlns:a16="http://schemas.microsoft.com/office/drawing/2014/main" id="{3D08AAEC-D053-6BA0-3647-53718CE33D67}"/>
              </a:ext>
            </a:extLst>
          </p:cNvPr>
          <p:cNvSpPr>
            <a:spLocks noChangeArrowheads="1"/>
          </p:cNvSpPr>
          <p:nvPr/>
        </p:nvSpPr>
        <p:spPr bwMode="auto">
          <a:xfrm>
            <a:off x="8129588" y="5713414"/>
            <a:ext cx="228600" cy="2682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6" name="Rectangle 52">
            <a:extLst>
              <a:ext uri="{FF2B5EF4-FFF2-40B4-BE49-F238E27FC236}">
                <a16:creationId xmlns:a16="http://schemas.microsoft.com/office/drawing/2014/main" id="{79460BCA-9C3C-1654-EA6F-6290206190BD}"/>
              </a:ext>
            </a:extLst>
          </p:cNvPr>
          <p:cNvSpPr>
            <a:spLocks noChangeArrowheads="1"/>
          </p:cNvSpPr>
          <p:nvPr/>
        </p:nvSpPr>
        <p:spPr bwMode="auto">
          <a:xfrm>
            <a:off x="8470900" y="5454650"/>
            <a:ext cx="228600" cy="527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7" name="Rectangle 53">
            <a:extLst>
              <a:ext uri="{FF2B5EF4-FFF2-40B4-BE49-F238E27FC236}">
                <a16:creationId xmlns:a16="http://schemas.microsoft.com/office/drawing/2014/main" id="{01693C0C-5C8A-6294-E95F-76D2A195C4CC}"/>
              </a:ext>
            </a:extLst>
          </p:cNvPr>
          <p:cNvSpPr>
            <a:spLocks noChangeArrowheads="1"/>
          </p:cNvSpPr>
          <p:nvPr/>
        </p:nvSpPr>
        <p:spPr bwMode="auto">
          <a:xfrm>
            <a:off x="8813801" y="5060950"/>
            <a:ext cx="231775" cy="9207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8" name="Rectangle 54">
            <a:extLst>
              <a:ext uri="{FF2B5EF4-FFF2-40B4-BE49-F238E27FC236}">
                <a16:creationId xmlns:a16="http://schemas.microsoft.com/office/drawing/2014/main" id="{3647EAE0-E681-683B-4D7F-33590C0E9453}"/>
              </a:ext>
            </a:extLst>
          </p:cNvPr>
          <p:cNvSpPr>
            <a:spLocks noChangeArrowheads="1"/>
          </p:cNvSpPr>
          <p:nvPr/>
        </p:nvSpPr>
        <p:spPr bwMode="auto">
          <a:xfrm>
            <a:off x="9155114" y="4637088"/>
            <a:ext cx="231775" cy="1344612"/>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19" name="Rectangle 55">
            <a:extLst>
              <a:ext uri="{FF2B5EF4-FFF2-40B4-BE49-F238E27FC236}">
                <a16:creationId xmlns:a16="http://schemas.microsoft.com/office/drawing/2014/main" id="{EDC1A1EA-CF5A-E97C-F155-7A82A9193D91}"/>
              </a:ext>
            </a:extLst>
          </p:cNvPr>
          <p:cNvSpPr>
            <a:spLocks noChangeArrowheads="1"/>
          </p:cNvSpPr>
          <p:nvPr/>
        </p:nvSpPr>
        <p:spPr bwMode="auto">
          <a:xfrm>
            <a:off x="9499600" y="4178300"/>
            <a:ext cx="228600" cy="18034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20" name="Rectangle 56">
            <a:extLst>
              <a:ext uri="{FF2B5EF4-FFF2-40B4-BE49-F238E27FC236}">
                <a16:creationId xmlns:a16="http://schemas.microsoft.com/office/drawing/2014/main" id="{0AFAADEF-F071-3D42-B25D-B0899B5CC439}"/>
              </a:ext>
            </a:extLst>
          </p:cNvPr>
          <p:cNvSpPr>
            <a:spLocks noChangeArrowheads="1"/>
          </p:cNvSpPr>
          <p:nvPr/>
        </p:nvSpPr>
        <p:spPr bwMode="auto">
          <a:xfrm>
            <a:off x="9840913" y="2873376"/>
            <a:ext cx="228600" cy="310832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endParaRPr lang="fr-BE" altLang="fr-FR" sz="1800"/>
          </a:p>
        </p:txBody>
      </p:sp>
      <p:sp>
        <p:nvSpPr>
          <p:cNvPr id="36921" name="Line 57">
            <a:extLst>
              <a:ext uri="{FF2B5EF4-FFF2-40B4-BE49-F238E27FC236}">
                <a16:creationId xmlns:a16="http://schemas.microsoft.com/office/drawing/2014/main" id="{38C33F4E-339F-079A-CE05-8DBE8B14C0AB}"/>
              </a:ext>
            </a:extLst>
          </p:cNvPr>
          <p:cNvSpPr>
            <a:spLocks noChangeShapeType="1"/>
          </p:cNvSpPr>
          <p:nvPr/>
        </p:nvSpPr>
        <p:spPr bwMode="auto">
          <a:xfrm>
            <a:off x="6550026" y="5997575"/>
            <a:ext cx="3857625" cy="1588"/>
          </a:xfrm>
          <a:prstGeom prst="line">
            <a:avLst/>
          </a:prstGeom>
          <a:noFill/>
          <a:ln w="34925">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6922" name="Line 58">
            <a:extLst>
              <a:ext uri="{FF2B5EF4-FFF2-40B4-BE49-F238E27FC236}">
                <a16:creationId xmlns:a16="http://schemas.microsoft.com/office/drawing/2014/main" id="{4F185306-D516-A306-3B33-84842BF47A9B}"/>
              </a:ext>
            </a:extLst>
          </p:cNvPr>
          <p:cNvSpPr>
            <a:spLocks noChangeShapeType="1"/>
          </p:cNvSpPr>
          <p:nvPr/>
        </p:nvSpPr>
        <p:spPr bwMode="auto">
          <a:xfrm flipV="1">
            <a:off x="6646863" y="2686051"/>
            <a:ext cx="0" cy="3306763"/>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23" name="Rectangle 59">
            <a:extLst>
              <a:ext uri="{FF2B5EF4-FFF2-40B4-BE49-F238E27FC236}">
                <a16:creationId xmlns:a16="http://schemas.microsoft.com/office/drawing/2014/main" id="{27A7AD9A-A854-4934-8E55-8B2BED65FFD6}"/>
              </a:ext>
            </a:extLst>
          </p:cNvPr>
          <p:cNvSpPr>
            <a:spLocks noChangeArrowheads="1"/>
          </p:cNvSpPr>
          <p:nvPr/>
        </p:nvSpPr>
        <p:spPr bwMode="auto">
          <a:xfrm>
            <a:off x="6297613" y="5859463"/>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0</a:t>
            </a:r>
          </a:p>
        </p:txBody>
      </p:sp>
      <p:sp>
        <p:nvSpPr>
          <p:cNvPr id="36924" name="Rectangle 60">
            <a:extLst>
              <a:ext uri="{FF2B5EF4-FFF2-40B4-BE49-F238E27FC236}">
                <a16:creationId xmlns:a16="http://schemas.microsoft.com/office/drawing/2014/main" id="{D922C50A-ED20-B16C-683F-2C675F77BE5A}"/>
              </a:ext>
            </a:extLst>
          </p:cNvPr>
          <p:cNvSpPr>
            <a:spLocks noChangeArrowheads="1"/>
          </p:cNvSpPr>
          <p:nvPr/>
        </p:nvSpPr>
        <p:spPr bwMode="auto">
          <a:xfrm>
            <a:off x="6149976" y="5019675"/>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25</a:t>
            </a:r>
          </a:p>
        </p:txBody>
      </p:sp>
      <p:sp>
        <p:nvSpPr>
          <p:cNvPr id="36925" name="Rectangle 61">
            <a:extLst>
              <a:ext uri="{FF2B5EF4-FFF2-40B4-BE49-F238E27FC236}">
                <a16:creationId xmlns:a16="http://schemas.microsoft.com/office/drawing/2014/main" id="{5B9C90D4-496C-8E3C-8390-E760B21E3BA1}"/>
              </a:ext>
            </a:extLst>
          </p:cNvPr>
          <p:cNvSpPr>
            <a:spLocks noChangeArrowheads="1"/>
          </p:cNvSpPr>
          <p:nvPr/>
        </p:nvSpPr>
        <p:spPr bwMode="auto">
          <a:xfrm>
            <a:off x="6149976" y="418465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50</a:t>
            </a:r>
          </a:p>
        </p:txBody>
      </p:sp>
      <p:sp>
        <p:nvSpPr>
          <p:cNvPr id="36926" name="Rectangle 62">
            <a:extLst>
              <a:ext uri="{FF2B5EF4-FFF2-40B4-BE49-F238E27FC236}">
                <a16:creationId xmlns:a16="http://schemas.microsoft.com/office/drawing/2014/main" id="{8B175C93-B030-96F5-5DAB-5C17D2DE7B05}"/>
              </a:ext>
            </a:extLst>
          </p:cNvPr>
          <p:cNvSpPr>
            <a:spLocks noChangeArrowheads="1"/>
          </p:cNvSpPr>
          <p:nvPr/>
        </p:nvSpPr>
        <p:spPr bwMode="auto">
          <a:xfrm>
            <a:off x="6149976" y="335280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75</a:t>
            </a:r>
          </a:p>
        </p:txBody>
      </p:sp>
      <p:sp>
        <p:nvSpPr>
          <p:cNvPr id="36927" name="Rectangle 63">
            <a:extLst>
              <a:ext uri="{FF2B5EF4-FFF2-40B4-BE49-F238E27FC236}">
                <a16:creationId xmlns:a16="http://schemas.microsoft.com/office/drawing/2014/main" id="{1D414E0C-3FF4-AEE7-BBD7-0B6F00346413}"/>
              </a:ext>
            </a:extLst>
          </p:cNvPr>
          <p:cNvSpPr>
            <a:spLocks noChangeArrowheads="1"/>
          </p:cNvSpPr>
          <p:nvPr/>
        </p:nvSpPr>
        <p:spPr bwMode="auto">
          <a:xfrm>
            <a:off x="6061076" y="2516188"/>
            <a:ext cx="4712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100</a:t>
            </a:r>
          </a:p>
        </p:txBody>
      </p:sp>
      <p:sp>
        <p:nvSpPr>
          <p:cNvPr id="36928" name="Line 64">
            <a:extLst>
              <a:ext uri="{FF2B5EF4-FFF2-40B4-BE49-F238E27FC236}">
                <a16:creationId xmlns:a16="http://schemas.microsoft.com/office/drawing/2014/main" id="{CAB6A7A7-E60B-A5E2-41DA-B90DB22CDF6B}"/>
              </a:ext>
            </a:extLst>
          </p:cNvPr>
          <p:cNvSpPr>
            <a:spLocks noChangeShapeType="1"/>
          </p:cNvSpPr>
          <p:nvPr/>
        </p:nvSpPr>
        <p:spPr bwMode="auto">
          <a:xfrm flipH="1">
            <a:off x="6530975" y="5157788"/>
            <a:ext cx="1079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29" name="Line 65">
            <a:extLst>
              <a:ext uri="{FF2B5EF4-FFF2-40B4-BE49-F238E27FC236}">
                <a16:creationId xmlns:a16="http://schemas.microsoft.com/office/drawing/2014/main" id="{DF58BB15-3E43-FBD5-AEB8-9797CC20C4CD}"/>
              </a:ext>
            </a:extLst>
          </p:cNvPr>
          <p:cNvSpPr>
            <a:spLocks noChangeShapeType="1"/>
          </p:cNvSpPr>
          <p:nvPr/>
        </p:nvSpPr>
        <p:spPr bwMode="auto">
          <a:xfrm flipH="1">
            <a:off x="6538913" y="4327525"/>
            <a:ext cx="1079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30" name="Line 66">
            <a:extLst>
              <a:ext uri="{FF2B5EF4-FFF2-40B4-BE49-F238E27FC236}">
                <a16:creationId xmlns:a16="http://schemas.microsoft.com/office/drawing/2014/main" id="{1E506DEC-B0A1-F47C-C9CA-0B85306A9D22}"/>
              </a:ext>
            </a:extLst>
          </p:cNvPr>
          <p:cNvSpPr>
            <a:spLocks noChangeShapeType="1"/>
          </p:cNvSpPr>
          <p:nvPr/>
        </p:nvSpPr>
        <p:spPr bwMode="auto">
          <a:xfrm flipH="1">
            <a:off x="6538913" y="3486150"/>
            <a:ext cx="1079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31" name="Line 67">
            <a:extLst>
              <a:ext uri="{FF2B5EF4-FFF2-40B4-BE49-F238E27FC236}">
                <a16:creationId xmlns:a16="http://schemas.microsoft.com/office/drawing/2014/main" id="{2AFEB3FB-0F2F-3032-98CD-526DD32E7A29}"/>
              </a:ext>
            </a:extLst>
          </p:cNvPr>
          <p:cNvSpPr>
            <a:spLocks noChangeShapeType="1"/>
          </p:cNvSpPr>
          <p:nvPr/>
        </p:nvSpPr>
        <p:spPr bwMode="auto">
          <a:xfrm flipH="1">
            <a:off x="6545263" y="2706688"/>
            <a:ext cx="107950" cy="0"/>
          </a:xfrm>
          <a:prstGeom prst="line">
            <a:avLst/>
          </a:prstGeom>
          <a:noFill/>
          <a:ln w="3492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36932" name="Rectangle 68">
            <a:extLst>
              <a:ext uri="{FF2B5EF4-FFF2-40B4-BE49-F238E27FC236}">
                <a16:creationId xmlns:a16="http://schemas.microsoft.com/office/drawing/2014/main" id="{53739E30-4023-6F60-9E82-083A531A62FF}"/>
              </a:ext>
            </a:extLst>
          </p:cNvPr>
          <p:cNvSpPr>
            <a:spLocks noChangeArrowheads="1"/>
          </p:cNvSpPr>
          <p:nvPr/>
        </p:nvSpPr>
        <p:spPr bwMode="auto">
          <a:xfrm>
            <a:off x="6599239" y="5454651"/>
            <a:ext cx="578685" cy="43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1.0</a:t>
            </a:r>
          </a:p>
        </p:txBody>
      </p:sp>
      <p:sp>
        <p:nvSpPr>
          <p:cNvPr id="36933" name="Rectangle 69">
            <a:extLst>
              <a:ext uri="{FF2B5EF4-FFF2-40B4-BE49-F238E27FC236}">
                <a16:creationId xmlns:a16="http://schemas.microsoft.com/office/drawing/2014/main" id="{8505CCA6-2801-2EEC-5C1A-7A4146D609EC}"/>
              </a:ext>
            </a:extLst>
          </p:cNvPr>
          <p:cNvSpPr>
            <a:spLocks noChangeArrowheads="1"/>
          </p:cNvSpPr>
          <p:nvPr/>
        </p:nvSpPr>
        <p:spPr bwMode="auto">
          <a:xfrm>
            <a:off x="7970839" y="5305426"/>
            <a:ext cx="578685" cy="43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8.1</a:t>
            </a:r>
          </a:p>
        </p:txBody>
      </p:sp>
      <p:sp>
        <p:nvSpPr>
          <p:cNvPr id="36934" name="Rectangle 70">
            <a:extLst>
              <a:ext uri="{FF2B5EF4-FFF2-40B4-BE49-F238E27FC236}">
                <a16:creationId xmlns:a16="http://schemas.microsoft.com/office/drawing/2014/main" id="{3B3E2CA2-4615-29D7-9A41-6C2959E1690B}"/>
              </a:ext>
            </a:extLst>
          </p:cNvPr>
          <p:cNvSpPr>
            <a:spLocks noChangeArrowheads="1"/>
          </p:cNvSpPr>
          <p:nvPr/>
        </p:nvSpPr>
        <p:spPr bwMode="auto">
          <a:xfrm>
            <a:off x="9023351" y="4178301"/>
            <a:ext cx="500137" cy="43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40</a:t>
            </a:r>
          </a:p>
        </p:txBody>
      </p:sp>
      <p:sp>
        <p:nvSpPr>
          <p:cNvPr id="36935" name="Rectangle 71">
            <a:extLst>
              <a:ext uri="{FF2B5EF4-FFF2-40B4-BE49-F238E27FC236}">
                <a16:creationId xmlns:a16="http://schemas.microsoft.com/office/drawing/2014/main" id="{5177663C-1984-6AFA-1C85-4E2FEB41F08B}"/>
              </a:ext>
            </a:extLst>
          </p:cNvPr>
          <p:cNvSpPr>
            <a:spLocks noChangeArrowheads="1"/>
          </p:cNvSpPr>
          <p:nvPr/>
        </p:nvSpPr>
        <p:spPr bwMode="auto">
          <a:xfrm>
            <a:off x="9705976" y="2466976"/>
            <a:ext cx="500137" cy="43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93</a:t>
            </a:r>
          </a:p>
        </p:txBody>
      </p:sp>
      <p:sp>
        <p:nvSpPr>
          <p:cNvPr id="36936" name="Text Box 72">
            <a:extLst>
              <a:ext uri="{FF2B5EF4-FFF2-40B4-BE49-F238E27FC236}">
                <a16:creationId xmlns:a16="http://schemas.microsoft.com/office/drawing/2014/main" id="{0B025079-38D1-80E9-865D-5BF1BDFF57E2}"/>
              </a:ext>
            </a:extLst>
          </p:cNvPr>
          <p:cNvSpPr txBox="1">
            <a:spLocks noChangeArrowheads="1"/>
          </p:cNvSpPr>
          <p:nvPr/>
        </p:nvSpPr>
        <p:spPr bwMode="auto">
          <a:xfrm>
            <a:off x="2060576" y="6051550"/>
            <a:ext cx="65881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&lt;23</a:t>
            </a:r>
          </a:p>
        </p:txBody>
      </p:sp>
      <p:sp>
        <p:nvSpPr>
          <p:cNvPr id="36937" name="Text Box 73">
            <a:extLst>
              <a:ext uri="{FF2B5EF4-FFF2-40B4-BE49-F238E27FC236}">
                <a16:creationId xmlns:a16="http://schemas.microsoft.com/office/drawing/2014/main" id="{D52DFF62-7BA4-91B7-4269-9E51DD077495}"/>
              </a:ext>
            </a:extLst>
          </p:cNvPr>
          <p:cNvSpPr txBox="1">
            <a:spLocks noChangeArrowheads="1"/>
          </p:cNvSpPr>
          <p:nvPr/>
        </p:nvSpPr>
        <p:spPr bwMode="auto">
          <a:xfrm>
            <a:off x="3394075" y="6051550"/>
            <a:ext cx="495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25</a:t>
            </a:r>
          </a:p>
        </p:txBody>
      </p:sp>
      <p:sp>
        <p:nvSpPr>
          <p:cNvPr id="36938" name="Text Box 74">
            <a:extLst>
              <a:ext uri="{FF2B5EF4-FFF2-40B4-BE49-F238E27FC236}">
                <a16:creationId xmlns:a16="http://schemas.microsoft.com/office/drawing/2014/main" id="{9BF0F60D-5095-51D0-BA98-FF212654FE73}"/>
              </a:ext>
            </a:extLst>
          </p:cNvPr>
          <p:cNvSpPr txBox="1">
            <a:spLocks noChangeArrowheads="1"/>
          </p:cNvSpPr>
          <p:nvPr/>
        </p:nvSpPr>
        <p:spPr bwMode="auto">
          <a:xfrm>
            <a:off x="4594225" y="6051550"/>
            <a:ext cx="495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31</a:t>
            </a:r>
          </a:p>
        </p:txBody>
      </p:sp>
      <p:sp>
        <p:nvSpPr>
          <p:cNvPr id="36939" name="Text Box 75">
            <a:extLst>
              <a:ext uri="{FF2B5EF4-FFF2-40B4-BE49-F238E27FC236}">
                <a16:creationId xmlns:a16="http://schemas.microsoft.com/office/drawing/2014/main" id="{9B028757-748F-DA77-8ECA-21C11DC99D55}"/>
              </a:ext>
            </a:extLst>
          </p:cNvPr>
          <p:cNvSpPr txBox="1">
            <a:spLocks noChangeArrowheads="1"/>
          </p:cNvSpPr>
          <p:nvPr/>
        </p:nvSpPr>
        <p:spPr bwMode="auto">
          <a:xfrm>
            <a:off x="5260975" y="6051550"/>
            <a:ext cx="649288"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sym typeface="Symbol" pitchFamily="2" charset="2"/>
              </a:rPr>
              <a:t>35</a:t>
            </a:r>
            <a:endParaRPr lang="en-US" altLang="fr-FR" sz="2200"/>
          </a:p>
        </p:txBody>
      </p:sp>
      <p:sp>
        <p:nvSpPr>
          <p:cNvPr id="36940" name="Text Box 76">
            <a:extLst>
              <a:ext uri="{FF2B5EF4-FFF2-40B4-BE49-F238E27FC236}">
                <a16:creationId xmlns:a16="http://schemas.microsoft.com/office/drawing/2014/main" id="{45D32E83-26AC-7CD3-65EB-3AF5C61F4A7A}"/>
              </a:ext>
            </a:extLst>
          </p:cNvPr>
          <p:cNvSpPr txBox="1">
            <a:spLocks noChangeArrowheads="1"/>
          </p:cNvSpPr>
          <p:nvPr/>
        </p:nvSpPr>
        <p:spPr bwMode="auto">
          <a:xfrm>
            <a:off x="6518276" y="6051550"/>
            <a:ext cx="65881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&lt;22</a:t>
            </a:r>
          </a:p>
        </p:txBody>
      </p:sp>
      <p:sp>
        <p:nvSpPr>
          <p:cNvPr id="36941" name="Text Box 77">
            <a:extLst>
              <a:ext uri="{FF2B5EF4-FFF2-40B4-BE49-F238E27FC236}">
                <a16:creationId xmlns:a16="http://schemas.microsoft.com/office/drawing/2014/main" id="{9F47BC79-5D46-0310-F7F8-A51DF9B3FC9E}"/>
              </a:ext>
            </a:extLst>
          </p:cNvPr>
          <p:cNvSpPr txBox="1">
            <a:spLocks noChangeArrowheads="1"/>
          </p:cNvSpPr>
          <p:nvPr/>
        </p:nvSpPr>
        <p:spPr bwMode="auto">
          <a:xfrm>
            <a:off x="8042275" y="6051550"/>
            <a:ext cx="495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25</a:t>
            </a:r>
          </a:p>
        </p:txBody>
      </p:sp>
      <p:sp>
        <p:nvSpPr>
          <p:cNvPr id="36942" name="Text Box 78">
            <a:extLst>
              <a:ext uri="{FF2B5EF4-FFF2-40B4-BE49-F238E27FC236}">
                <a16:creationId xmlns:a16="http://schemas.microsoft.com/office/drawing/2014/main" id="{33944A8F-5FAC-66E4-E1B3-0A43AD3F0EDE}"/>
              </a:ext>
            </a:extLst>
          </p:cNvPr>
          <p:cNvSpPr txBox="1">
            <a:spLocks noChangeArrowheads="1"/>
          </p:cNvSpPr>
          <p:nvPr/>
        </p:nvSpPr>
        <p:spPr bwMode="auto">
          <a:xfrm>
            <a:off x="9051925" y="6051550"/>
            <a:ext cx="4953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t>31</a:t>
            </a:r>
          </a:p>
        </p:txBody>
      </p:sp>
      <p:sp>
        <p:nvSpPr>
          <p:cNvPr id="36943" name="Text Box 79">
            <a:extLst>
              <a:ext uri="{FF2B5EF4-FFF2-40B4-BE49-F238E27FC236}">
                <a16:creationId xmlns:a16="http://schemas.microsoft.com/office/drawing/2014/main" id="{E0930811-3B26-7B38-B874-5766613A48C0}"/>
              </a:ext>
            </a:extLst>
          </p:cNvPr>
          <p:cNvSpPr txBox="1">
            <a:spLocks noChangeArrowheads="1"/>
          </p:cNvSpPr>
          <p:nvPr/>
        </p:nvSpPr>
        <p:spPr bwMode="auto">
          <a:xfrm>
            <a:off x="9737725" y="6051550"/>
            <a:ext cx="649288"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sz="2200">
                <a:sym typeface="Symbol" pitchFamily="2" charset="2"/>
              </a:rPr>
              <a:t>35</a:t>
            </a:r>
            <a:endParaRPr lang="en-US" altLang="fr-FR" sz="2200"/>
          </a:p>
        </p:txBody>
      </p:sp>
      <p:sp>
        <p:nvSpPr>
          <p:cNvPr id="36944" name="Text Box 80">
            <a:extLst>
              <a:ext uri="{FF2B5EF4-FFF2-40B4-BE49-F238E27FC236}">
                <a16:creationId xmlns:a16="http://schemas.microsoft.com/office/drawing/2014/main" id="{ACFCEC38-CB38-C63A-8A56-71F61716A0DB}"/>
              </a:ext>
            </a:extLst>
          </p:cNvPr>
          <p:cNvSpPr txBox="1">
            <a:spLocks noChangeArrowheads="1"/>
          </p:cNvSpPr>
          <p:nvPr/>
        </p:nvSpPr>
        <p:spPr bwMode="auto">
          <a:xfrm>
            <a:off x="3355976" y="2503488"/>
            <a:ext cx="906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a:t>Men</a:t>
            </a:r>
            <a:r>
              <a:rPr lang="en-US" altLang="fr-FR" baseline="30000"/>
              <a:t>1</a:t>
            </a:r>
            <a:endParaRPr lang="en-US" altLang="fr-FR"/>
          </a:p>
        </p:txBody>
      </p:sp>
      <p:sp>
        <p:nvSpPr>
          <p:cNvPr id="36945" name="Text Box 81">
            <a:extLst>
              <a:ext uri="{FF2B5EF4-FFF2-40B4-BE49-F238E27FC236}">
                <a16:creationId xmlns:a16="http://schemas.microsoft.com/office/drawing/2014/main" id="{21B04B93-9A98-6144-43D9-F7C83662B4AC}"/>
              </a:ext>
            </a:extLst>
          </p:cNvPr>
          <p:cNvSpPr txBox="1">
            <a:spLocks noChangeArrowheads="1"/>
          </p:cNvSpPr>
          <p:nvPr/>
        </p:nvSpPr>
        <p:spPr bwMode="auto">
          <a:xfrm>
            <a:off x="7566025" y="2503488"/>
            <a:ext cx="139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a:t>Women</a:t>
            </a:r>
            <a:r>
              <a:rPr lang="en-US" altLang="fr-FR" baseline="30000"/>
              <a:t>2</a:t>
            </a:r>
            <a:endParaRPr lang="en-US" altLang="fr-FR"/>
          </a:p>
        </p:txBody>
      </p:sp>
      <p:sp>
        <p:nvSpPr>
          <p:cNvPr id="36946" name="Text Box 82">
            <a:extLst>
              <a:ext uri="{FF2B5EF4-FFF2-40B4-BE49-F238E27FC236}">
                <a16:creationId xmlns:a16="http://schemas.microsoft.com/office/drawing/2014/main" id="{6C4BA95C-DD06-7DAC-247C-7682FA192E01}"/>
              </a:ext>
            </a:extLst>
          </p:cNvPr>
          <p:cNvSpPr txBox="1">
            <a:spLocks noChangeArrowheads="1"/>
          </p:cNvSpPr>
          <p:nvPr/>
        </p:nvSpPr>
        <p:spPr bwMode="auto">
          <a:xfrm>
            <a:off x="5889625" y="6427788"/>
            <a:ext cx="74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r>
              <a:rPr lang="en-US" altLang="fr-FR"/>
              <a:t>BMI</a:t>
            </a:r>
          </a:p>
        </p:txBody>
      </p:sp>
    </p:spTree>
    <p:extLst>
      <p:ext uri="{BB962C8B-B14F-4D97-AF65-F5344CB8AC3E}">
        <p14:creationId xmlns:p14="http://schemas.microsoft.com/office/powerpoint/2010/main" val="1229472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4D7303-1648-F1C1-C58D-AACDFE490D75}"/>
              </a:ext>
            </a:extLst>
          </p:cNvPr>
          <p:cNvSpPr>
            <a:spLocks noGrp="1"/>
          </p:cNvSpPr>
          <p:nvPr>
            <p:ph type="title"/>
          </p:nvPr>
        </p:nvSpPr>
        <p:spPr/>
        <p:txBody>
          <a:bodyPr>
            <a:normAutofit/>
          </a:bodyPr>
          <a:lstStyle/>
          <a:p>
            <a:pPr algn="ctr"/>
            <a:r>
              <a:rPr lang="fr-FR" sz="3600" i="1" dirty="0">
                <a:latin typeface="Century Gothic" panose="020B0502020202020204" pitchFamily="34" charset="0"/>
              </a:rPr>
              <a:t>Profils à risque </a:t>
            </a:r>
          </a:p>
        </p:txBody>
      </p:sp>
      <p:sp>
        <p:nvSpPr>
          <p:cNvPr id="3" name="Espace réservé du contenu 2">
            <a:extLst>
              <a:ext uri="{FF2B5EF4-FFF2-40B4-BE49-F238E27FC236}">
                <a16:creationId xmlns:a16="http://schemas.microsoft.com/office/drawing/2014/main" id="{224B0029-9736-B979-E502-7D4C7BE16FC3}"/>
              </a:ext>
            </a:extLst>
          </p:cNvPr>
          <p:cNvSpPr>
            <a:spLocks noGrp="1"/>
          </p:cNvSpPr>
          <p:nvPr>
            <p:ph idx="1"/>
          </p:nvPr>
        </p:nvSpPr>
        <p:spPr>
          <a:xfrm>
            <a:off x="1371600" y="1667022"/>
            <a:ext cx="9601200" cy="3886200"/>
          </a:xfrm>
        </p:spPr>
        <p:txBody>
          <a:bodyPr>
            <a:normAutofit fontScale="92500" lnSpcReduction="10000"/>
          </a:bodyPr>
          <a:lstStyle/>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avoir plus de 65 ans</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avoir eu un diabète de grossesse</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avoir déjà présenté des troubles de la glycémie </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avoir des parents diabétiques</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être en surpoids et obèse (</a:t>
            </a:r>
            <a:r>
              <a:rPr lang="fr-BE" b="0" i="0" u="none" strike="noStrike" dirty="0">
                <a:solidFill>
                  <a:srgbClr val="222222"/>
                </a:solidFill>
                <a:effectLst/>
                <a:latin typeface="Arial" panose="020B0604020202020204" pitchFamily="34" charset="0"/>
                <a:cs typeface="Arial" panose="020B0604020202020204" pitchFamily="34" charset="0"/>
                <a:hlinkClick r:id="rId2"/>
              </a:rPr>
              <a:t>IMC supérieur à 25</a:t>
            </a:r>
            <a:r>
              <a:rPr lang="fr-BE" b="0" i="0" u="none" strike="noStrike" dirty="0">
                <a:solidFill>
                  <a:srgbClr val="222222"/>
                </a:solidFill>
                <a:effectLst/>
                <a:latin typeface="Arial" panose="020B0604020202020204" pitchFamily="34" charset="0"/>
                <a:cs typeface="Arial" panose="020B0604020202020204" pitchFamily="34" charset="0"/>
              </a:rPr>
              <a:t>)</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avoir un tour de taille de plus de 88 cm pour les femmes ou de plus de 102 cm pour les hommes</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suivre un traitement contre l’hypertension artérielle </a:t>
            </a:r>
          </a:p>
          <a:p>
            <a:pPr algn="l">
              <a:buFont typeface="Arial" panose="020B0604020202020204" pitchFamily="34" charset="0"/>
              <a:buChar char="•"/>
            </a:pPr>
            <a:r>
              <a:rPr lang="fr-BE" b="0" i="0" u="none" strike="noStrike" dirty="0">
                <a:solidFill>
                  <a:srgbClr val="222222"/>
                </a:solidFill>
                <a:effectLst/>
                <a:latin typeface="Arial" panose="020B0604020202020204" pitchFamily="34" charset="0"/>
                <a:cs typeface="Arial" panose="020B0604020202020204" pitchFamily="34" charset="0"/>
              </a:rPr>
              <a:t>être sous corticostéroïdes.</a:t>
            </a:r>
          </a:p>
          <a:p>
            <a:endParaRPr lang="fr-FR" dirty="0"/>
          </a:p>
        </p:txBody>
      </p:sp>
    </p:spTree>
    <p:extLst>
      <p:ext uri="{BB962C8B-B14F-4D97-AF65-F5344CB8AC3E}">
        <p14:creationId xmlns:p14="http://schemas.microsoft.com/office/powerpoint/2010/main" val="3118446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3D19D-1182-66EA-8A0C-D10F81C38812}"/>
              </a:ext>
            </a:extLst>
          </p:cNvPr>
          <p:cNvSpPr>
            <a:spLocks noGrp="1"/>
          </p:cNvSpPr>
          <p:nvPr>
            <p:ph type="title"/>
          </p:nvPr>
        </p:nvSpPr>
        <p:spPr>
          <a:xfrm>
            <a:off x="1371600" y="685800"/>
            <a:ext cx="9601200" cy="1485900"/>
          </a:xfrm>
        </p:spPr>
        <p:txBody>
          <a:bodyPr>
            <a:normAutofit/>
          </a:bodyPr>
          <a:lstStyle/>
          <a:p>
            <a:pPr algn="ctr"/>
            <a:r>
              <a:rPr lang="fr-FR" sz="3600" dirty="0">
                <a:latin typeface="Century Gothic" panose="020B0502020202020204" pitchFamily="34" charset="0"/>
              </a:rPr>
              <a:t>Diabète et hérédité </a:t>
            </a:r>
          </a:p>
        </p:txBody>
      </p:sp>
      <p:graphicFrame>
        <p:nvGraphicFramePr>
          <p:cNvPr id="5" name="Espace réservé du contenu 2">
            <a:extLst>
              <a:ext uri="{FF2B5EF4-FFF2-40B4-BE49-F238E27FC236}">
                <a16:creationId xmlns:a16="http://schemas.microsoft.com/office/drawing/2014/main" id="{212F3B7F-CD53-830B-397B-81DDC0F73150}"/>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6610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981200" y="173790"/>
            <a:ext cx="6508377" cy="1069474"/>
          </a:xfrm>
        </p:spPr>
        <p:txBody>
          <a:bodyPr>
            <a:normAutofit/>
          </a:bodyPr>
          <a:lstStyle/>
          <a:p>
            <a:pPr algn="ctr" eaLnBrk="1" hangingPunct="1"/>
            <a:r>
              <a:rPr lang="fr-FR" sz="3600" b="1" dirty="0">
                <a:latin typeface="Century Gothic" panose="020B0502020202020204" pitchFamily="34" charset="0"/>
              </a:rPr>
              <a:t>La clinique du DT2 </a:t>
            </a:r>
            <a:endParaRPr lang="fr-FR" sz="3600" b="1" dirty="0">
              <a:solidFill>
                <a:srgbClr val="C0504D"/>
              </a:solidFill>
            </a:endParaRPr>
          </a:p>
        </p:txBody>
      </p:sp>
      <p:sp>
        <p:nvSpPr>
          <p:cNvPr id="54275" name="Rectangle 3"/>
          <p:cNvSpPr>
            <a:spLocks noGrp="1" noChangeArrowheads="1"/>
          </p:cNvSpPr>
          <p:nvPr>
            <p:ph idx="1"/>
          </p:nvPr>
        </p:nvSpPr>
        <p:spPr>
          <a:xfrm>
            <a:off x="1981200" y="1100138"/>
            <a:ext cx="8229600" cy="5370458"/>
          </a:xfrm>
        </p:spPr>
        <p:txBody>
          <a:bodyPr>
            <a:noAutofit/>
          </a:bodyPr>
          <a:lstStyle/>
          <a:p>
            <a:pPr eaLnBrk="1" hangingPunct="1">
              <a:buNone/>
            </a:pPr>
            <a:endParaRPr lang="fr-BE" sz="1600" dirty="0"/>
          </a:p>
          <a:p>
            <a:pPr eaLnBrk="1" hangingPunct="1"/>
            <a:r>
              <a:rPr lang="fr-FR" dirty="0">
                <a:solidFill>
                  <a:srgbClr val="FF0000"/>
                </a:solidFill>
                <a:latin typeface="Arial" panose="020B0604020202020204" pitchFamily="34" charset="0"/>
                <a:cs typeface="Arial" panose="020B0604020202020204" pitchFamily="34" charset="0"/>
              </a:rPr>
              <a:t>Souvent silencieuse au départ =&gt; diagnostic tardif</a:t>
            </a:r>
          </a:p>
          <a:p>
            <a:pPr eaLnBrk="1" hangingPunct="1"/>
            <a:r>
              <a:rPr lang="fr-FR" dirty="0">
                <a:latin typeface="Arial" panose="020B0604020202020204" pitchFamily="34" charset="0"/>
                <a:cs typeface="Arial" panose="020B0604020202020204" pitchFamily="34" charset="0"/>
              </a:rPr>
              <a:t>Complications vasculaires ou infectieuses fréquentes au diagnostic</a:t>
            </a:r>
          </a:p>
          <a:p>
            <a:pPr eaLnBrk="1" hangingPunct="1"/>
            <a:r>
              <a:rPr lang="fr-FR" dirty="0">
                <a:latin typeface="Arial" panose="020B0604020202020204" pitchFamily="34" charset="0"/>
                <a:cs typeface="Arial" panose="020B0604020202020204" pitchFamily="34" charset="0"/>
              </a:rPr>
              <a:t>Si diagnostic tardif:</a:t>
            </a:r>
          </a:p>
          <a:p>
            <a:pPr eaLnBrk="1" hangingPunct="1"/>
            <a:endParaRPr lang="fr-FR" sz="1600" dirty="0"/>
          </a:p>
        </p:txBody>
      </p:sp>
      <p:pic>
        <p:nvPicPr>
          <p:cNvPr id="5" name="Image 4" descr="Capture d’écran 2019-07-10 à 10.27.40.png"/>
          <p:cNvPicPr>
            <a:picLocks noChangeAspect="1"/>
          </p:cNvPicPr>
          <p:nvPr/>
        </p:nvPicPr>
        <p:blipFill>
          <a:blip r:embed="rId2"/>
          <a:srcRect l="25397" t="45567" r="31548" b="20147"/>
          <a:stretch>
            <a:fillRect/>
          </a:stretch>
        </p:blipFill>
        <p:spPr>
          <a:xfrm>
            <a:off x="2352675" y="2762165"/>
            <a:ext cx="8229600" cy="4095835"/>
          </a:xfrm>
          <a:prstGeom prst="rect">
            <a:avLst/>
          </a:prstGeom>
        </p:spPr>
      </p:pic>
    </p:spTree>
    <p:extLst>
      <p:ext uri="{BB962C8B-B14F-4D97-AF65-F5344CB8AC3E}">
        <p14:creationId xmlns:p14="http://schemas.microsoft.com/office/powerpoint/2010/main" val="3566912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reeform 2"/>
          <p:cNvSpPr>
            <a:spLocks/>
          </p:cNvSpPr>
          <p:nvPr/>
        </p:nvSpPr>
        <p:spPr bwMode="auto">
          <a:xfrm>
            <a:off x="3232150" y="2284414"/>
            <a:ext cx="6916738" cy="3443287"/>
          </a:xfrm>
          <a:custGeom>
            <a:avLst/>
            <a:gdLst/>
            <a:ahLst/>
            <a:cxnLst>
              <a:cxn ang="0">
                <a:pos x="0" y="0"/>
              </a:cxn>
              <a:cxn ang="0">
                <a:pos x="0" y="2028"/>
              </a:cxn>
              <a:cxn ang="0">
                <a:pos x="3936" y="2028"/>
              </a:cxn>
            </a:cxnLst>
            <a:rect l="0" t="0" r="r" b="b"/>
            <a:pathLst>
              <a:path w="3936" h="2028">
                <a:moveTo>
                  <a:pt x="0" y="0"/>
                </a:moveTo>
                <a:lnTo>
                  <a:pt x="0" y="2028"/>
                </a:lnTo>
                <a:lnTo>
                  <a:pt x="3936" y="2028"/>
                </a:lnTo>
              </a:path>
            </a:pathLst>
          </a:custGeom>
          <a:noFill/>
          <a:ln w="19050" cap="flat" cmpd="sng">
            <a:solidFill>
              <a:schemeClr val="tx1"/>
            </a:solidFill>
            <a:prstDash val="solid"/>
            <a:round/>
            <a:headEnd type="none" w="med" len="med"/>
            <a:tailEnd type="none" w="med" len="med"/>
          </a:ln>
          <a:effectLst/>
          <a:scene3d>
            <a:camera prst="legacyObliqueTopRight"/>
            <a:lightRig rig="legacyFlat3" dir="b"/>
          </a:scene3d>
          <a:sp3d extrusionH="430200" prstMaterial="legacyWireframe">
            <a:bevelT w="13500" h="13500" prst="angle"/>
            <a:bevelB w="13500" h="13500" prst="angle"/>
            <a:extrusionClr>
              <a:schemeClr val="tx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sp>
        <p:nvSpPr>
          <p:cNvPr id="77827" name="Freeform 3"/>
          <p:cNvSpPr>
            <a:spLocks/>
          </p:cNvSpPr>
          <p:nvPr/>
        </p:nvSpPr>
        <p:spPr bwMode="auto">
          <a:xfrm>
            <a:off x="3241676" y="2346326"/>
            <a:ext cx="1096963" cy="3381375"/>
          </a:xfrm>
          <a:custGeom>
            <a:avLst/>
            <a:gdLst/>
            <a:ahLst/>
            <a:cxnLst>
              <a:cxn ang="0">
                <a:pos x="0" y="0"/>
              </a:cxn>
              <a:cxn ang="0">
                <a:pos x="0" y="2010"/>
              </a:cxn>
              <a:cxn ang="0">
                <a:pos x="624" y="2010"/>
              </a:cxn>
              <a:cxn ang="0">
                <a:pos x="624" y="336"/>
              </a:cxn>
              <a:cxn ang="0">
                <a:pos x="0" y="0"/>
              </a:cxn>
            </a:cxnLst>
            <a:rect l="0" t="0" r="r" b="b"/>
            <a:pathLst>
              <a:path w="624" h="2010">
                <a:moveTo>
                  <a:pt x="0" y="0"/>
                </a:moveTo>
                <a:lnTo>
                  <a:pt x="0" y="2010"/>
                </a:lnTo>
                <a:lnTo>
                  <a:pt x="624" y="2010"/>
                </a:lnTo>
                <a:lnTo>
                  <a:pt x="624" y="336"/>
                </a:lnTo>
                <a:lnTo>
                  <a:pt x="0" y="0"/>
                </a:lnTo>
                <a:close/>
              </a:path>
            </a:pathLst>
          </a:custGeom>
          <a:gradFill rotWithShape="0">
            <a:gsLst>
              <a:gs pos="0">
                <a:srgbClr val="339933"/>
              </a:gs>
              <a:gs pos="100000">
                <a:srgbClr val="45C145"/>
              </a:gs>
            </a:gsLst>
            <a:lin ang="0" scaled="1"/>
          </a:gradFill>
          <a:ln w="19050" cap="flat"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sp>
        <p:nvSpPr>
          <p:cNvPr id="77828" name="Freeform 4"/>
          <p:cNvSpPr>
            <a:spLocks/>
          </p:cNvSpPr>
          <p:nvPr/>
        </p:nvSpPr>
        <p:spPr bwMode="auto">
          <a:xfrm>
            <a:off x="4324351" y="2895600"/>
            <a:ext cx="1571625" cy="2832100"/>
          </a:xfrm>
          <a:custGeom>
            <a:avLst/>
            <a:gdLst/>
            <a:ahLst/>
            <a:cxnLst>
              <a:cxn ang="0">
                <a:pos x="0" y="0"/>
              </a:cxn>
              <a:cxn ang="0">
                <a:pos x="6" y="1668"/>
              </a:cxn>
              <a:cxn ang="0">
                <a:pos x="894" y="1668"/>
              </a:cxn>
              <a:cxn ang="0">
                <a:pos x="894" y="426"/>
              </a:cxn>
              <a:cxn ang="0">
                <a:pos x="0" y="0"/>
              </a:cxn>
            </a:cxnLst>
            <a:rect l="0" t="0" r="r" b="b"/>
            <a:pathLst>
              <a:path w="894" h="1668">
                <a:moveTo>
                  <a:pt x="0" y="0"/>
                </a:moveTo>
                <a:lnTo>
                  <a:pt x="6" y="1668"/>
                </a:lnTo>
                <a:lnTo>
                  <a:pt x="894" y="1668"/>
                </a:lnTo>
                <a:lnTo>
                  <a:pt x="894" y="426"/>
                </a:lnTo>
                <a:lnTo>
                  <a:pt x="0" y="0"/>
                </a:lnTo>
                <a:close/>
              </a:path>
            </a:pathLst>
          </a:custGeom>
          <a:gradFill rotWithShape="0">
            <a:gsLst>
              <a:gs pos="0">
                <a:srgbClr val="45C145"/>
              </a:gs>
              <a:gs pos="100000">
                <a:srgbClr val="CDC800"/>
              </a:gs>
            </a:gsLst>
            <a:lin ang="0" scaled="1"/>
          </a:gradFill>
          <a:ln w="19050" cap="flat"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sp>
        <p:nvSpPr>
          <p:cNvPr id="77829" name="Freeform 5"/>
          <p:cNvSpPr>
            <a:spLocks/>
          </p:cNvSpPr>
          <p:nvPr/>
        </p:nvSpPr>
        <p:spPr bwMode="auto">
          <a:xfrm>
            <a:off x="5872163" y="3629026"/>
            <a:ext cx="1123950" cy="2098675"/>
          </a:xfrm>
          <a:custGeom>
            <a:avLst/>
            <a:gdLst/>
            <a:ahLst/>
            <a:cxnLst>
              <a:cxn ang="0">
                <a:pos x="0" y="0"/>
              </a:cxn>
              <a:cxn ang="0">
                <a:pos x="0" y="1236"/>
              </a:cxn>
              <a:cxn ang="0">
                <a:pos x="624" y="1236"/>
              </a:cxn>
              <a:cxn ang="0">
                <a:pos x="624" y="318"/>
              </a:cxn>
              <a:cxn ang="0">
                <a:pos x="0" y="0"/>
              </a:cxn>
            </a:cxnLst>
            <a:rect l="0" t="0" r="r" b="b"/>
            <a:pathLst>
              <a:path w="624" h="1236">
                <a:moveTo>
                  <a:pt x="0" y="0"/>
                </a:moveTo>
                <a:lnTo>
                  <a:pt x="0" y="1236"/>
                </a:lnTo>
                <a:lnTo>
                  <a:pt x="624" y="1236"/>
                </a:lnTo>
                <a:lnTo>
                  <a:pt x="624" y="318"/>
                </a:lnTo>
                <a:lnTo>
                  <a:pt x="0" y="0"/>
                </a:lnTo>
                <a:close/>
              </a:path>
            </a:pathLst>
          </a:custGeom>
          <a:gradFill rotWithShape="0">
            <a:gsLst>
              <a:gs pos="0">
                <a:srgbClr val="CDC800"/>
              </a:gs>
              <a:gs pos="100000">
                <a:srgbClr val="F0EA00"/>
              </a:gs>
            </a:gsLst>
            <a:lin ang="0" scaled="1"/>
          </a:gradFill>
          <a:ln w="19050" cap="flat"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sp>
        <p:nvSpPr>
          <p:cNvPr id="77830" name="Freeform 6"/>
          <p:cNvSpPr>
            <a:spLocks/>
          </p:cNvSpPr>
          <p:nvPr/>
        </p:nvSpPr>
        <p:spPr bwMode="auto">
          <a:xfrm>
            <a:off x="6996113" y="4170364"/>
            <a:ext cx="1276350" cy="1557337"/>
          </a:xfrm>
          <a:custGeom>
            <a:avLst/>
            <a:gdLst/>
            <a:ahLst/>
            <a:cxnLst>
              <a:cxn ang="0">
                <a:pos x="0" y="0"/>
              </a:cxn>
              <a:cxn ang="0">
                <a:pos x="0" y="918"/>
              </a:cxn>
              <a:cxn ang="0">
                <a:pos x="726" y="918"/>
              </a:cxn>
              <a:cxn ang="0">
                <a:pos x="726" y="366"/>
              </a:cxn>
              <a:cxn ang="0">
                <a:pos x="0" y="0"/>
              </a:cxn>
            </a:cxnLst>
            <a:rect l="0" t="0" r="r" b="b"/>
            <a:pathLst>
              <a:path w="726" h="918">
                <a:moveTo>
                  <a:pt x="0" y="0"/>
                </a:moveTo>
                <a:lnTo>
                  <a:pt x="0" y="918"/>
                </a:lnTo>
                <a:lnTo>
                  <a:pt x="726" y="918"/>
                </a:lnTo>
                <a:lnTo>
                  <a:pt x="726" y="366"/>
                </a:lnTo>
                <a:lnTo>
                  <a:pt x="0" y="0"/>
                </a:lnTo>
                <a:close/>
              </a:path>
            </a:pathLst>
          </a:custGeom>
          <a:gradFill rotWithShape="0">
            <a:gsLst>
              <a:gs pos="0">
                <a:srgbClr val="F0EA00"/>
              </a:gs>
              <a:gs pos="100000">
                <a:srgbClr val="FF9933"/>
              </a:gs>
            </a:gsLst>
            <a:lin ang="0" scaled="1"/>
          </a:gradFill>
          <a:ln w="19050" cap="flat"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sp>
        <p:nvSpPr>
          <p:cNvPr id="77831" name="Freeform 7"/>
          <p:cNvSpPr>
            <a:spLocks/>
          </p:cNvSpPr>
          <p:nvPr/>
        </p:nvSpPr>
        <p:spPr bwMode="auto">
          <a:xfrm>
            <a:off x="8269289" y="4800600"/>
            <a:ext cx="1919287" cy="927100"/>
          </a:xfrm>
          <a:custGeom>
            <a:avLst/>
            <a:gdLst/>
            <a:ahLst/>
            <a:cxnLst>
              <a:cxn ang="0">
                <a:pos x="0" y="0"/>
              </a:cxn>
              <a:cxn ang="0">
                <a:pos x="0" y="546"/>
              </a:cxn>
              <a:cxn ang="0">
                <a:pos x="1092" y="546"/>
              </a:cxn>
              <a:cxn ang="0">
                <a:pos x="0" y="0"/>
              </a:cxn>
            </a:cxnLst>
            <a:rect l="0" t="0" r="r" b="b"/>
            <a:pathLst>
              <a:path w="1092" h="546">
                <a:moveTo>
                  <a:pt x="0" y="0"/>
                </a:moveTo>
                <a:lnTo>
                  <a:pt x="0" y="546"/>
                </a:lnTo>
                <a:lnTo>
                  <a:pt x="1092" y="546"/>
                </a:lnTo>
                <a:lnTo>
                  <a:pt x="0" y="0"/>
                </a:lnTo>
                <a:close/>
              </a:path>
            </a:pathLst>
          </a:custGeom>
          <a:gradFill rotWithShape="0">
            <a:gsLst>
              <a:gs pos="0">
                <a:srgbClr val="FF9933"/>
              </a:gs>
              <a:gs pos="100000">
                <a:srgbClr val="FF6600"/>
              </a:gs>
            </a:gsLst>
            <a:lin ang="0" scaled="1"/>
          </a:gradFill>
          <a:ln w="19050" cap="flat"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prstTxWarp prst="textNoShape">
              <a:avLst/>
            </a:prstTxWarp>
            <a:flatTx/>
          </a:bodyPr>
          <a:lstStyle/>
          <a:p>
            <a:pPr>
              <a:defRPr/>
            </a:pPr>
            <a:endParaRPr kumimoji="1" lang="fr-FR">
              <a:solidFill>
                <a:srgbClr val="000000"/>
              </a:solidFill>
              <a:latin typeface="Times New Roman" pitchFamily="-105" charset="0"/>
            </a:endParaRPr>
          </a:p>
        </p:txBody>
      </p:sp>
      <p:grpSp>
        <p:nvGrpSpPr>
          <p:cNvPr id="2" name="Group 8"/>
          <p:cNvGrpSpPr>
            <a:grpSpLocks/>
          </p:cNvGrpSpPr>
          <p:nvPr/>
        </p:nvGrpSpPr>
        <p:grpSpPr bwMode="auto">
          <a:xfrm>
            <a:off x="3119439" y="2293939"/>
            <a:ext cx="103187" cy="3430587"/>
            <a:chOff x="1076" y="1464"/>
            <a:chExt cx="59" cy="2020"/>
          </a:xfrm>
        </p:grpSpPr>
        <p:sp>
          <p:nvSpPr>
            <p:cNvPr id="77833" name="Line 9"/>
            <p:cNvSpPr>
              <a:spLocks noChangeShapeType="1"/>
            </p:cNvSpPr>
            <p:nvPr/>
          </p:nvSpPr>
          <p:spPr bwMode="auto">
            <a:xfrm flipH="1" flipV="1">
              <a:off x="1076" y="1464"/>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sp>
          <p:nvSpPr>
            <p:cNvPr id="77834" name="Line 10"/>
            <p:cNvSpPr>
              <a:spLocks noChangeShapeType="1"/>
            </p:cNvSpPr>
            <p:nvPr/>
          </p:nvSpPr>
          <p:spPr bwMode="auto">
            <a:xfrm flipH="1" flipV="1">
              <a:off x="1076" y="2282"/>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sp>
          <p:nvSpPr>
            <p:cNvPr id="77835" name="Line 11"/>
            <p:cNvSpPr>
              <a:spLocks noChangeShapeType="1"/>
            </p:cNvSpPr>
            <p:nvPr/>
          </p:nvSpPr>
          <p:spPr bwMode="auto">
            <a:xfrm flipH="1" flipV="1">
              <a:off x="1076" y="1879"/>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sp>
          <p:nvSpPr>
            <p:cNvPr id="77836" name="Line 12"/>
            <p:cNvSpPr>
              <a:spLocks noChangeShapeType="1"/>
            </p:cNvSpPr>
            <p:nvPr/>
          </p:nvSpPr>
          <p:spPr bwMode="auto">
            <a:xfrm flipH="1" flipV="1">
              <a:off x="1076" y="2685"/>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sp>
          <p:nvSpPr>
            <p:cNvPr id="77837" name="Line 13"/>
            <p:cNvSpPr>
              <a:spLocks noChangeShapeType="1"/>
            </p:cNvSpPr>
            <p:nvPr/>
          </p:nvSpPr>
          <p:spPr bwMode="auto">
            <a:xfrm flipH="1" flipV="1">
              <a:off x="1076" y="3088"/>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sp>
          <p:nvSpPr>
            <p:cNvPr id="77838" name="Line 14"/>
            <p:cNvSpPr>
              <a:spLocks noChangeShapeType="1"/>
            </p:cNvSpPr>
            <p:nvPr/>
          </p:nvSpPr>
          <p:spPr bwMode="auto">
            <a:xfrm flipH="1" flipV="1">
              <a:off x="1076" y="3484"/>
              <a:ext cx="59" cy="0"/>
            </a:xfrm>
            <a:prstGeom prst="line">
              <a:avLst/>
            </a:prstGeom>
            <a:noFill/>
            <a:ln w="19050">
              <a:solidFill>
                <a:schemeClr val="tx1"/>
              </a:solidFill>
              <a:round/>
              <a:headEnd/>
              <a:tailEnd/>
            </a:ln>
            <a:effectLst/>
          </p:spPr>
          <p:txBody>
            <a:bodyPr>
              <a:prstTxWarp prst="textNoShape">
                <a:avLst/>
              </a:prstTxWarp>
            </a:bodyPr>
            <a:lstStyle/>
            <a:p>
              <a:pPr>
                <a:defRPr/>
              </a:pPr>
              <a:endParaRPr kumimoji="1" lang="fr-FR">
                <a:solidFill>
                  <a:srgbClr val="000000"/>
                </a:solidFill>
                <a:latin typeface="Times New Roman" pitchFamily="-105" charset="0"/>
              </a:endParaRPr>
            </a:p>
          </p:txBody>
        </p:sp>
      </p:grpSp>
      <p:sp>
        <p:nvSpPr>
          <p:cNvPr id="60426" name="Rectangle 15"/>
          <p:cNvSpPr>
            <a:spLocks noChangeArrowheads="1"/>
          </p:cNvSpPr>
          <p:nvPr/>
        </p:nvSpPr>
        <p:spPr bwMode="auto">
          <a:xfrm>
            <a:off x="2627313" y="2146301"/>
            <a:ext cx="401328"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100</a:t>
            </a:r>
          </a:p>
        </p:txBody>
      </p:sp>
      <p:sp>
        <p:nvSpPr>
          <p:cNvPr id="60427" name="Rectangle 16"/>
          <p:cNvSpPr>
            <a:spLocks noChangeArrowheads="1"/>
          </p:cNvSpPr>
          <p:nvPr/>
        </p:nvSpPr>
        <p:spPr bwMode="auto">
          <a:xfrm>
            <a:off x="2770188" y="2825751"/>
            <a:ext cx="272510"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80</a:t>
            </a:r>
          </a:p>
        </p:txBody>
      </p:sp>
      <p:sp>
        <p:nvSpPr>
          <p:cNvPr id="60428" name="Rectangle 17"/>
          <p:cNvSpPr>
            <a:spLocks noChangeArrowheads="1"/>
          </p:cNvSpPr>
          <p:nvPr/>
        </p:nvSpPr>
        <p:spPr bwMode="auto">
          <a:xfrm>
            <a:off x="2770188" y="3502026"/>
            <a:ext cx="272510"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60</a:t>
            </a:r>
          </a:p>
        </p:txBody>
      </p:sp>
      <p:sp>
        <p:nvSpPr>
          <p:cNvPr id="60429" name="Rectangle 18"/>
          <p:cNvSpPr>
            <a:spLocks noChangeArrowheads="1"/>
          </p:cNvSpPr>
          <p:nvPr/>
        </p:nvSpPr>
        <p:spPr bwMode="auto">
          <a:xfrm>
            <a:off x="2770188" y="4178301"/>
            <a:ext cx="272510"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40</a:t>
            </a:r>
          </a:p>
        </p:txBody>
      </p:sp>
      <p:sp>
        <p:nvSpPr>
          <p:cNvPr id="60430" name="Rectangle 19"/>
          <p:cNvSpPr>
            <a:spLocks noChangeArrowheads="1"/>
          </p:cNvSpPr>
          <p:nvPr/>
        </p:nvSpPr>
        <p:spPr bwMode="auto">
          <a:xfrm>
            <a:off x="2770188" y="4856164"/>
            <a:ext cx="272510"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20</a:t>
            </a:r>
          </a:p>
        </p:txBody>
      </p:sp>
      <p:sp>
        <p:nvSpPr>
          <p:cNvPr id="60431" name="Rectangle 20"/>
          <p:cNvSpPr>
            <a:spLocks noChangeArrowheads="1"/>
          </p:cNvSpPr>
          <p:nvPr/>
        </p:nvSpPr>
        <p:spPr bwMode="auto">
          <a:xfrm>
            <a:off x="2908300" y="5535614"/>
            <a:ext cx="136256" cy="276999"/>
          </a:xfrm>
          <a:prstGeom prst="rect">
            <a:avLst/>
          </a:prstGeom>
          <a:noFill/>
          <a:ln w="12700">
            <a:noFill/>
            <a:miter lim="800000"/>
            <a:headEnd/>
            <a:tailEnd/>
          </a:ln>
        </p:spPr>
        <p:txBody>
          <a:bodyPr wrap="none" lIns="0" tIns="0" rIns="0" bIns="0">
            <a:prstTxWarp prst="textNoShape">
              <a:avLst/>
            </a:prstTxWarp>
            <a:spAutoFit/>
          </a:bodyPr>
          <a:lstStyle/>
          <a:p>
            <a:pPr eaLnBrk="0" hangingPunct="0"/>
            <a:r>
              <a:rPr lang="fr-FR" b="1">
                <a:solidFill>
                  <a:srgbClr val="000000"/>
                </a:solidFill>
              </a:rPr>
              <a:t>0</a:t>
            </a:r>
          </a:p>
        </p:txBody>
      </p:sp>
      <p:sp>
        <p:nvSpPr>
          <p:cNvPr id="60432" name="Text Box 21"/>
          <p:cNvSpPr txBox="1">
            <a:spLocks noChangeArrowheads="1"/>
          </p:cNvSpPr>
          <p:nvPr/>
        </p:nvSpPr>
        <p:spPr bwMode="auto">
          <a:xfrm>
            <a:off x="3033713" y="5848350"/>
            <a:ext cx="393700" cy="274638"/>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- 12</a:t>
            </a:r>
          </a:p>
        </p:txBody>
      </p:sp>
      <p:sp>
        <p:nvSpPr>
          <p:cNvPr id="60433" name="Text Box 22"/>
          <p:cNvSpPr txBox="1">
            <a:spLocks noChangeArrowheads="1"/>
          </p:cNvSpPr>
          <p:nvPr/>
        </p:nvSpPr>
        <p:spPr bwMode="auto">
          <a:xfrm>
            <a:off x="3575050" y="5848350"/>
            <a:ext cx="393700" cy="274638"/>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- 10</a:t>
            </a:r>
          </a:p>
        </p:txBody>
      </p:sp>
      <p:sp>
        <p:nvSpPr>
          <p:cNvPr id="60434" name="Text Box 23"/>
          <p:cNvSpPr txBox="1">
            <a:spLocks noChangeArrowheads="1"/>
          </p:cNvSpPr>
          <p:nvPr/>
        </p:nvSpPr>
        <p:spPr bwMode="auto">
          <a:xfrm>
            <a:off x="4198515" y="5848351"/>
            <a:ext cx="251671"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- 8</a:t>
            </a:r>
          </a:p>
        </p:txBody>
      </p:sp>
      <p:sp>
        <p:nvSpPr>
          <p:cNvPr id="60435" name="Text Box 24"/>
          <p:cNvSpPr txBox="1">
            <a:spLocks noChangeArrowheads="1"/>
          </p:cNvSpPr>
          <p:nvPr/>
        </p:nvSpPr>
        <p:spPr bwMode="auto">
          <a:xfrm>
            <a:off x="4600153" y="5848351"/>
            <a:ext cx="251671"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- 6</a:t>
            </a:r>
          </a:p>
        </p:txBody>
      </p:sp>
      <p:sp>
        <p:nvSpPr>
          <p:cNvPr id="60436" name="Text Box 25"/>
          <p:cNvSpPr txBox="1">
            <a:spLocks noChangeArrowheads="1"/>
          </p:cNvSpPr>
          <p:nvPr/>
        </p:nvSpPr>
        <p:spPr bwMode="auto">
          <a:xfrm>
            <a:off x="5749503" y="5848351"/>
            <a:ext cx="251671"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- 2</a:t>
            </a:r>
          </a:p>
        </p:txBody>
      </p:sp>
      <p:sp>
        <p:nvSpPr>
          <p:cNvPr id="60437" name="Text Box 26"/>
          <p:cNvSpPr txBox="1">
            <a:spLocks noChangeArrowheads="1"/>
          </p:cNvSpPr>
          <p:nvPr/>
        </p:nvSpPr>
        <p:spPr bwMode="auto">
          <a:xfrm>
            <a:off x="6448560" y="5848351"/>
            <a:ext cx="136256"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0</a:t>
            </a:r>
          </a:p>
        </p:txBody>
      </p:sp>
      <p:sp>
        <p:nvSpPr>
          <p:cNvPr id="60438" name="Text Box 27"/>
          <p:cNvSpPr txBox="1">
            <a:spLocks noChangeArrowheads="1"/>
          </p:cNvSpPr>
          <p:nvPr/>
        </p:nvSpPr>
        <p:spPr bwMode="auto">
          <a:xfrm>
            <a:off x="6932747" y="5848351"/>
            <a:ext cx="136256"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2</a:t>
            </a:r>
          </a:p>
        </p:txBody>
      </p:sp>
      <p:sp>
        <p:nvSpPr>
          <p:cNvPr id="60439" name="Text Box 28"/>
          <p:cNvSpPr txBox="1">
            <a:spLocks noChangeArrowheads="1"/>
          </p:cNvSpPr>
          <p:nvPr/>
        </p:nvSpPr>
        <p:spPr bwMode="auto">
          <a:xfrm>
            <a:off x="7596322" y="5848351"/>
            <a:ext cx="136256"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6</a:t>
            </a:r>
          </a:p>
        </p:txBody>
      </p:sp>
      <p:sp>
        <p:nvSpPr>
          <p:cNvPr id="60440" name="Text Box 29"/>
          <p:cNvSpPr txBox="1">
            <a:spLocks noChangeArrowheads="1"/>
          </p:cNvSpPr>
          <p:nvPr/>
        </p:nvSpPr>
        <p:spPr bwMode="auto">
          <a:xfrm>
            <a:off x="8911451" y="5848351"/>
            <a:ext cx="265074" cy="276999"/>
          </a:xfrm>
          <a:prstGeom prst="rect">
            <a:avLst/>
          </a:prstGeom>
          <a:noFill/>
          <a:ln w="12700">
            <a:noFill/>
            <a:miter lim="800000"/>
            <a:headEnd/>
            <a:tailEnd/>
          </a:ln>
        </p:spPr>
        <p:txBody>
          <a:bodyPr wrap="none" lIns="0" tIns="0" rIns="0" bIns="0">
            <a:prstTxWarp prst="textNoShape">
              <a:avLst/>
            </a:prstTxWarp>
            <a:spAutoFit/>
          </a:bodyPr>
          <a:lstStyle/>
          <a:p>
            <a:pPr algn="ctr" eaLnBrk="0" hangingPunct="0">
              <a:spcBef>
                <a:spcPct val="50000"/>
              </a:spcBef>
            </a:pPr>
            <a:r>
              <a:rPr lang="fr-FR" b="1">
                <a:solidFill>
                  <a:srgbClr val="000000"/>
                </a:solidFill>
              </a:rPr>
              <a:t>10</a:t>
            </a:r>
          </a:p>
        </p:txBody>
      </p:sp>
      <p:sp>
        <p:nvSpPr>
          <p:cNvPr id="60441" name="Text Box 30"/>
          <p:cNvSpPr txBox="1">
            <a:spLocks noChangeArrowheads="1"/>
          </p:cNvSpPr>
          <p:nvPr/>
        </p:nvSpPr>
        <p:spPr bwMode="auto">
          <a:xfrm>
            <a:off x="9998075" y="5848350"/>
            <a:ext cx="280988" cy="274638"/>
          </a:xfrm>
          <a:prstGeom prst="rect">
            <a:avLst/>
          </a:prstGeom>
          <a:noFill/>
          <a:ln w="12700">
            <a:noFill/>
            <a:miter lim="800000"/>
            <a:headEnd/>
            <a:tailEnd/>
          </a:ln>
        </p:spPr>
        <p:txBody>
          <a:bodyPr lIns="0" tIns="0" rIns="0" bIns="0">
            <a:prstTxWarp prst="textNoShape">
              <a:avLst/>
            </a:prstTxWarp>
            <a:spAutoFit/>
          </a:bodyPr>
          <a:lstStyle/>
          <a:p>
            <a:pPr algn="ctr" eaLnBrk="0" hangingPunct="0">
              <a:spcBef>
                <a:spcPct val="50000"/>
              </a:spcBef>
            </a:pPr>
            <a:r>
              <a:rPr lang="fr-FR" b="1">
                <a:solidFill>
                  <a:srgbClr val="000000"/>
                </a:solidFill>
              </a:rPr>
              <a:t>14</a:t>
            </a:r>
          </a:p>
        </p:txBody>
      </p:sp>
      <p:sp>
        <p:nvSpPr>
          <p:cNvPr id="60442" name="Text Box 31"/>
          <p:cNvSpPr txBox="1">
            <a:spLocks noChangeArrowheads="1"/>
          </p:cNvSpPr>
          <p:nvPr/>
        </p:nvSpPr>
        <p:spPr bwMode="auto">
          <a:xfrm>
            <a:off x="6123950" y="6126164"/>
            <a:ext cx="721351" cy="276999"/>
          </a:xfrm>
          <a:prstGeom prst="rect">
            <a:avLst/>
          </a:prstGeom>
          <a:noFill/>
          <a:ln w="12700">
            <a:noFill/>
            <a:miter lim="800000"/>
            <a:headEnd/>
            <a:tailEnd/>
          </a:ln>
        </p:spPr>
        <p:txBody>
          <a:bodyPr wrap="none" lIns="0" tIns="0" rIns="0" bIns="0">
            <a:prstTxWarp prst="textNoShape">
              <a:avLst/>
            </a:prstTxWarp>
            <a:spAutoFit/>
          </a:bodyPr>
          <a:lstStyle/>
          <a:p>
            <a:pPr algn="r" eaLnBrk="0" hangingPunct="0">
              <a:spcBef>
                <a:spcPct val="50000"/>
              </a:spcBef>
            </a:pPr>
            <a:r>
              <a:rPr lang="fr-FR" b="1">
                <a:solidFill>
                  <a:srgbClr val="000000"/>
                </a:solidFill>
              </a:rPr>
              <a:t>Années</a:t>
            </a:r>
          </a:p>
        </p:txBody>
      </p:sp>
      <p:sp>
        <p:nvSpPr>
          <p:cNvPr id="77856" name="Text Box 32"/>
          <p:cNvSpPr txBox="1">
            <a:spLocks noChangeArrowheads="1"/>
          </p:cNvSpPr>
          <p:nvPr/>
        </p:nvSpPr>
        <p:spPr bwMode="auto">
          <a:xfrm>
            <a:off x="3238500" y="4248151"/>
            <a:ext cx="1581150" cy="1192213"/>
          </a:xfrm>
          <a:prstGeom prst="rect">
            <a:avLst/>
          </a:prstGeom>
          <a:noFill/>
          <a:ln w="12700">
            <a:noFill/>
            <a:miter lim="800000"/>
            <a:headEnd/>
            <a:tailEnd/>
          </a:ln>
          <a:effectLst>
            <a:outerShdw blurRad="63500" dist="17961" dir="2700000" algn="ctr" rotWithShape="0">
              <a:srgbClr val="660066">
                <a:alpha val="74998"/>
              </a:srgbClr>
            </a:outerShdw>
          </a:effectLst>
        </p:spPr>
        <p:txBody>
          <a:bodyPr>
            <a:prstTxWarp prst="textNoShape">
              <a:avLst/>
            </a:prstTxWarp>
            <a:spAutoFit/>
          </a:bodyPr>
          <a:lstStyle/>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Intolérance </a:t>
            </a:r>
          </a:p>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au</a:t>
            </a:r>
          </a:p>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glucose</a:t>
            </a:r>
          </a:p>
        </p:txBody>
      </p:sp>
      <p:sp>
        <p:nvSpPr>
          <p:cNvPr id="77857" name="Text Box 33"/>
          <p:cNvSpPr txBox="1">
            <a:spLocks noChangeArrowheads="1"/>
          </p:cNvSpPr>
          <p:nvPr/>
        </p:nvSpPr>
        <p:spPr bwMode="auto">
          <a:xfrm>
            <a:off x="5029200" y="4248151"/>
            <a:ext cx="1454150" cy="1192213"/>
          </a:xfrm>
          <a:prstGeom prst="rect">
            <a:avLst/>
          </a:prstGeom>
          <a:noFill/>
          <a:ln w="12700">
            <a:noFill/>
            <a:miter lim="800000"/>
            <a:headEnd/>
            <a:tailEnd/>
          </a:ln>
          <a:effectLst>
            <a:outerShdw blurRad="63500" dist="17961" dir="2700000" algn="ctr" rotWithShape="0">
              <a:srgbClr val="660066">
                <a:alpha val="74998"/>
              </a:srgbClr>
            </a:outerShdw>
          </a:effectLst>
        </p:spPr>
        <p:txBody>
          <a:bodyPr>
            <a:prstTxWarp prst="textNoShape">
              <a:avLst/>
            </a:prstTxWarp>
            <a:spAutoFit/>
          </a:bodyPr>
          <a:lstStyle/>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Glycémie </a:t>
            </a:r>
          </a:p>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à jeun</a:t>
            </a:r>
          </a:p>
          <a:p>
            <a:pPr algn="ctr" eaLnBrk="0" hangingPunct="0">
              <a:spcBef>
                <a:spcPct val="50000"/>
              </a:spcBef>
              <a:defRPr/>
            </a:pPr>
            <a:r>
              <a:rPr lang="fr-FR" b="1">
                <a:solidFill>
                  <a:srgbClr val="FFFFFF"/>
                </a:solidFill>
                <a:latin typeface="Arial" pitchFamily="-105" charset="0"/>
                <a:ea typeface="Arial" pitchFamily="-105" charset="0"/>
                <a:cs typeface="Arial" pitchFamily="-105" charset="0"/>
              </a:rPr>
              <a:t>élevée</a:t>
            </a:r>
          </a:p>
        </p:txBody>
      </p:sp>
      <p:sp>
        <p:nvSpPr>
          <p:cNvPr id="60445" name="Text Box 34"/>
          <p:cNvSpPr txBox="1">
            <a:spLocks noChangeArrowheads="1"/>
          </p:cNvSpPr>
          <p:nvPr/>
        </p:nvSpPr>
        <p:spPr bwMode="auto">
          <a:xfrm>
            <a:off x="2057400" y="1677988"/>
            <a:ext cx="3962400" cy="366712"/>
          </a:xfrm>
          <a:prstGeom prst="rect">
            <a:avLst/>
          </a:prstGeom>
          <a:noFill/>
          <a:ln w="12700">
            <a:noFill/>
            <a:miter lim="800000"/>
            <a:headEnd/>
            <a:tailEnd/>
          </a:ln>
        </p:spPr>
        <p:txBody>
          <a:bodyPr>
            <a:prstTxWarp prst="textNoShape">
              <a:avLst/>
            </a:prstTxWarp>
            <a:spAutoFit/>
          </a:bodyPr>
          <a:lstStyle/>
          <a:p>
            <a:pPr algn="ctr" eaLnBrk="0" hangingPunct="0">
              <a:spcBef>
                <a:spcPct val="50000"/>
              </a:spcBef>
            </a:pPr>
            <a:r>
              <a:rPr lang="fr-FR" b="1">
                <a:solidFill>
                  <a:srgbClr val="000000"/>
                </a:solidFill>
              </a:rPr>
              <a:t>Fonctionnalité des cellules </a:t>
            </a:r>
            <a:r>
              <a:rPr lang="fr-FR" b="1">
                <a:solidFill>
                  <a:srgbClr val="000000"/>
                </a:solidFill>
                <a:sym typeface="Symbol" pitchFamily="32" charset="2"/>
              </a:rPr>
              <a:t> (%)</a:t>
            </a:r>
            <a:endParaRPr lang="fr-FR" b="1">
              <a:solidFill>
                <a:srgbClr val="000000"/>
              </a:solidFill>
            </a:endParaRPr>
          </a:p>
        </p:txBody>
      </p:sp>
      <p:sp>
        <p:nvSpPr>
          <p:cNvPr id="77859" name="AutoShape 35"/>
          <p:cNvSpPr>
            <a:spLocks noChangeArrowheads="1"/>
          </p:cNvSpPr>
          <p:nvPr/>
        </p:nvSpPr>
        <p:spPr bwMode="auto">
          <a:xfrm>
            <a:off x="6248400" y="2743200"/>
            <a:ext cx="457200" cy="685800"/>
          </a:xfrm>
          <a:prstGeom prst="downArrow">
            <a:avLst>
              <a:gd name="adj1" fmla="val 50000"/>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pPr>
              <a:defRPr/>
            </a:pPr>
            <a:endParaRPr kumimoji="1" lang="fr-FR">
              <a:solidFill>
                <a:srgbClr val="000000"/>
              </a:solidFill>
              <a:latin typeface="Times New Roman" pitchFamily="-105" charset="0"/>
            </a:endParaRPr>
          </a:p>
        </p:txBody>
      </p:sp>
      <p:sp>
        <p:nvSpPr>
          <p:cNvPr id="77860" name="Text Box 36"/>
          <p:cNvSpPr txBox="1">
            <a:spLocks noChangeArrowheads="1"/>
          </p:cNvSpPr>
          <p:nvPr/>
        </p:nvSpPr>
        <p:spPr bwMode="auto">
          <a:xfrm>
            <a:off x="5562600" y="2270126"/>
            <a:ext cx="1828800" cy="396875"/>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fr-FR" sz="2000" b="1">
                <a:solidFill>
                  <a:srgbClr val="000066"/>
                </a:solidFill>
                <a:latin typeface="Arial" pitchFamily="-105" charset="0"/>
              </a:rPr>
              <a:t>Diagnostic</a:t>
            </a:r>
            <a:endParaRPr lang="en-US" sz="2000" b="1">
              <a:solidFill>
                <a:srgbClr val="000066"/>
              </a:solidFill>
              <a:latin typeface="Arial" pitchFamily="-105" charset="0"/>
            </a:endParaRPr>
          </a:p>
        </p:txBody>
      </p:sp>
      <p:sp>
        <p:nvSpPr>
          <p:cNvPr id="77861" name="AutoShape 37"/>
          <p:cNvSpPr>
            <a:spLocks noChangeArrowheads="1"/>
          </p:cNvSpPr>
          <p:nvPr/>
        </p:nvSpPr>
        <p:spPr bwMode="auto">
          <a:xfrm>
            <a:off x="8382000" y="3886200"/>
            <a:ext cx="457200" cy="685800"/>
          </a:xfrm>
          <a:prstGeom prst="downArrow">
            <a:avLst>
              <a:gd name="adj1" fmla="val 50000"/>
              <a:gd name="adj2" fmla="val 37500"/>
            </a:avLst>
          </a:prstGeom>
          <a:solidFill>
            <a:schemeClr val="accent1"/>
          </a:solidFill>
          <a:ln w="9525">
            <a:solidFill>
              <a:schemeClr val="tx1"/>
            </a:solidFill>
            <a:miter lim="800000"/>
            <a:headEnd/>
            <a:tailEnd/>
          </a:ln>
          <a:effectLst/>
        </p:spPr>
        <p:txBody>
          <a:bodyPr wrap="none" anchor="ctr">
            <a:prstTxWarp prst="textNoShape">
              <a:avLst/>
            </a:prstTxWarp>
          </a:bodyPr>
          <a:lstStyle/>
          <a:p>
            <a:pPr>
              <a:defRPr/>
            </a:pPr>
            <a:endParaRPr kumimoji="1" lang="fr-FR">
              <a:solidFill>
                <a:srgbClr val="000000"/>
              </a:solidFill>
              <a:latin typeface="Times New Roman" pitchFamily="-105" charset="0"/>
            </a:endParaRPr>
          </a:p>
        </p:txBody>
      </p:sp>
      <p:sp>
        <p:nvSpPr>
          <p:cNvPr id="77862" name="Text Box 38"/>
          <p:cNvSpPr txBox="1">
            <a:spLocks noChangeArrowheads="1"/>
          </p:cNvSpPr>
          <p:nvPr/>
        </p:nvSpPr>
        <p:spPr bwMode="auto">
          <a:xfrm>
            <a:off x="7162800" y="3048001"/>
            <a:ext cx="3200400" cy="701675"/>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fr-FR" sz="2000" b="1">
                <a:solidFill>
                  <a:srgbClr val="000066"/>
                </a:solidFill>
                <a:latin typeface="Arial" pitchFamily="-105" charset="0"/>
              </a:rPr>
              <a:t>Passage à l’insuline nécessaire</a:t>
            </a:r>
            <a:endParaRPr lang="en-US" sz="2000" b="1">
              <a:solidFill>
                <a:srgbClr val="000066"/>
              </a:solidFill>
              <a:latin typeface="Arial" pitchFamily="-105" charset="0"/>
            </a:endParaRPr>
          </a:p>
        </p:txBody>
      </p:sp>
      <p:sp>
        <p:nvSpPr>
          <p:cNvPr id="77863" name="Text Box 39"/>
          <p:cNvSpPr txBox="1">
            <a:spLocks noChangeArrowheads="1"/>
          </p:cNvSpPr>
          <p:nvPr/>
        </p:nvSpPr>
        <p:spPr bwMode="auto">
          <a:xfrm>
            <a:off x="1713164" y="333376"/>
            <a:ext cx="8630987" cy="1065933"/>
          </a:xfrm>
          <a:prstGeom prst="rect">
            <a:avLst/>
          </a:prstGeom>
          <a:noFill/>
          <a:ln w="12700">
            <a:noFill/>
            <a:miter lim="800000"/>
            <a:headEnd/>
            <a:tailEnd/>
          </a:ln>
          <a:effectLst/>
        </p:spPr>
        <p:txBody>
          <a:bodyPr wrap="square">
            <a:prstTxWarp prst="textNoShape">
              <a:avLst/>
            </a:prstTxWarp>
            <a:spAutoFit/>
          </a:bodyPr>
          <a:lstStyle/>
          <a:p>
            <a:pPr eaLnBrk="0" hangingPunct="0">
              <a:lnSpc>
                <a:spcPct val="80000"/>
              </a:lnSpc>
              <a:defRPr/>
            </a:pPr>
            <a:r>
              <a:rPr lang="fr-FR" sz="2600" dirty="0">
                <a:latin typeface="Arial Black" pitchFamily="-105" charset="0"/>
              </a:rPr>
              <a:t>Le diabète de type 2 est une maladie </a:t>
            </a:r>
          </a:p>
          <a:p>
            <a:pPr eaLnBrk="0" hangingPunct="0">
              <a:lnSpc>
                <a:spcPct val="80000"/>
              </a:lnSpc>
              <a:defRPr/>
            </a:pPr>
            <a:r>
              <a:rPr lang="fr-FR" sz="2600" dirty="0">
                <a:latin typeface="Arial Black" pitchFamily="-105" charset="0"/>
              </a:rPr>
              <a:t>évolutive =&gt;  baisse progressive de la sécrétion d’insuline</a:t>
            </a:r>
            <a:endParaRPr lang="fr-FR" sz="2400" b="1" dirty="0">
              <a:latin typeface="Times" pitchFamily="-105" charset="0"/>
            </a:endParaRPr>
          </a:p>
        </p:txBody>
      </p:sp>
      <p:sp>
        <p:nvSpPr>
          <p:cNvPr id="60451" name="Text Box 40"/>
          <p:cNvSpPr txBox="1">
            <a:spLocks noChangeArrowheads="1"/>
          </p:cNvSpPr>
          <p:nvPr/>
        </p:nvSpPr>
        <p:spPr bwMode="auto">
          <a:xfrm>
            <a:off x="2362201" y="6588125"/>
            <a:ext cx="7599363" cy="152400"/>
          </a:xfrm>
          <a:prstGeom prst="rect">
            <a:avLst/>
          </a:prstGeom>
          <a:noFill/>
          <a:ln w="12700">
            <a:noFill/>
            <a:miter lim="800000"/>
            <a:headEnd/>
            <a:tailEnd/>
          </a:ln>
        </p:spPr>
        <p:txBody>
          <a:bodyPr lIns="0" tIns="0" rIns="0" bIns="0">
            <a:prstTxWarp prst="textNoShape">
              <a:avLst/>
            </a:prstTxWarp>
            <a:spAutoFit/>
          </a:bodyPr>
          <a:lstStyle/>
          <a:p>
            <a:pPr eaLnBrk="0" hangingPunct="0"/>
            <a:r>
              <a:rPr lang="en-US" sz="1000" i="1">
                <a:solidFill>
                  <a:srgbClr val="000000"/>
                </a:solidFill>
                <a:ea typeface="Times New Roman" pitchFamily="32" charset="0"/>
                <a:cs typeface="Times New Roman" pitchFamily="32" charset="0"/>
              </a:rPr>
              <a:t>D’après l’UKPDS 16. Overview of 6 years’ therapy of type 2 diabetes: a progressive disease. Diabetes, 1995; 44: 1249-58 </a:t>
            </a:r>
            <a:endParaRPr lang="fr-FR" sz="1000" i="1">
              <a:solidFill>
                <a:srgbClr val="000000"/>
              </a:solidFill>
              <a:ea typeface="Times New Roman" pitchFamily="32" charset="0"/>
              <a:cs typeface="Times New Roman" pitchFamily="32" charset="0"/>
            </a:endParaRPr>
          </a:p>
        </p:txBody>
      </p:sp>
      <p:sp>
        <p:nvSpPr>
          <p:cNvPr id="5" name="ZoneTexte 4">
            <a:extLst>
              <a:ext uri="{FF2B5EF4-FFF2-40B4-BE49-F238E27FC236}">
                <a16:creationId xmlns:a16="http://schemas.microsoft.com/office/drawing/2014/main" id="{3B3D5365-FF44-BAF4-9F43-CA98E1549ABB}"/>
              </a:ext>
            </a:extLst>
          </p:cNvPr>
          <p:cNvSpPr txBox="1"/>
          <p:nvPr/>
        </p:nvSpPr>
        <p:spPr>
          <a:xfrm>
            <a:off x="757535" y="974557"/>
            <a:ext cx="461665" cy="5342021"/>
          </a:xfrm>
          <a:prstGeom prst="rect">
            <a:avLst/>
          </a:prstGeom>
          <a:noFill/>
        </p:spPr>
        <p:txBody>
          <a:bodyPr vert="vert270" wrap="square" rtlCol="0">
            <a:spAutoFit/>
          </a:bodyPr>
          <a:lstStyle/>
          <a:p>
            <a:pPr algn="ctr"/>
            <a:r>
              <a:rPr lang="fr-BE" b="1" dirty="0">
                <a:latin typeface="Century Gothic" panose="020B0502020202020204" pitchFamily="34" charset="0"/>
              </a:rPr>
              <a:t> Physiopathologie  </a:t>
            </a:r>
            <a:endParaRPr lang="fr-FR" dirty="0"/>
          </a:p>
        </p:txBody>
      </p:sp>
    </p:spTree>
    <p:extLst>
      <p:ext uri="{BB962C8B-B14F-4D97-AF65-F5344CB8AC3E}">
        <p14:creationId xmlns:p14="http://schemas.microsoft.com/office/powerpoint/2010/main" val="1685700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idx="4294967295"/>
          </p:nvPr>
        </p:nvSpPr>
        <p:spPr>
          <a:xfrm>
            <a:off x="1523999" y="173790"/>
            <a:ext cx="9619271" cy="1167649"/>
          </a:xfrm>
        </p:spPr>
        <p:txBody>
          <a:bodyPr/>
          <a:lstStyle/>
          <a:p>
            <a:pPr algn="ctr"/>
            <a:r>
              <a:rPr lang="nl-NL" sz="2400" dirty="0" err="1"/>
              <a:t>Le</a:t>
            </a:r>
            <a:r>
              <a:rPr lang="nl-NL" sz="2400" dirty="0"/>
              <a:t> </a:t>
            </a:r>
            <a:r>
              <a:rPr lang="nl-NL" sz="2400" dirty="0" err="1"/>
              <a:t>diabète</a:t>
            </a:r>
            <a:r>
              <a:rPr lang="nl-NL" sz="2400" dirty="0"/>
              <a:t> de type 2 est </a:t>
            </a:r>
            <a:r>
              <a:rPr lang="nl-NL" sz="2400" dirty="0" err="1"/>
              <a:t>caractérisé</a:t>
            </a:r>
            <a:r>
              <a:rPr lang="nl-NL" sz="2400" dirty="0"/>
              <a:t> </a:t>
            </a:r>
            <a:r>
              <a:rPr lang="nl-NL" sz="2400" dirty="0" err="1"/>
              <a:t>par</a:t>
            </a:r>
            <a:r>
              <a:rPr lang="nl-NL" sz="2400" dirty="0"/>
              <a:t> </a:t>
            </a:r>
            <a:r>
              <a:rPr lang="nl-NL" sz="2400" dirty="0" err="1"/>
              <a:t>une</a:t>
            </a:r>
            <a:r>
              <a:rPr lang="nl-NL" sz="2400" dirty="0"/>
              <a:t> </a:t>
            </a:r>
            <a:r>
              <a:rPr lang="nl-NL" sz="2400" dirty="0" err="1"/>
              <a:t>déficience</a:t>
            </a:r>
            <a:r>
              <a:rPr lang="nl-NL" sz="2400" dirty="0"/>
              <a:t> en </a:t>
            </a:r>
            <a:r>
              <a:rPr lang="en-US" sz="2400" dirty="0" err="1"/>
              <a:t>insuline</a:t>
            </a:r>
            <a:r>
              <a:rPr lang="en-US" sz="2400" dirty="0"/>
              <a:t> ET </a:t>
            </a:r>
            <a:r>
              <a:rPr lang="en-US" sz="2400" dirty="0" err="1"/>
              <a:t>une</a:t>
            </a:r>
            <a:r>
              <a:rPr lang="en-US" sz="2400" dirty="0"/>
              <a:t> résistance </a:t>
            </a:r>
            <a:r>
              <a:rPr lang="en-US" sz="2400" dirty="0" err="1"/>
              <a:t>à</a:t>
            </a:r>
            <a:r>
              <a:rPr lang="en-US" sz="2400" dirty="0"/>
              <a:t> </a:t>
            </a:r>
            <a:r>
              <a:rPr lang="en-US" sz="2400" dirty="0" err="1"/>
              <a:t>l’insuline</a:t>
            </a:r>
            <a:endParaRPr lang="en-US" sz="2400" dirty="0"/>
          </a:p>
        </p:txBody>
      </p:sp>
      <p:pic>
        <p:nvPicPr>
          <p:cNvPr id="58372" name="Picture 2" descr="K:\EURO RSCG  LIFE\LIFE 2009  &amp; 2010\Sanofi-Aventis\Lantus 2010\010 10 226 Kit de formation\Cadre_MauveClair.jpg"/>
          <p:cNvPicPr>
            <a:picLocks noChangeAspect="1" noChangeArrowheads="1"/>
          </p:cNvPicPr>
          <p:nvPr/>
        </p:nvPicPr>
        <p:blipFill>
          <a:blip r:embed="rId3"/>
          <a:srcRect/>
          <a:stretch>
            <a:fillRect/>
          </a:stretch>
        </p:blipFill>
        <p:spPr bwMode="auto">
          <a:xfrm>
            <a:off x="4583114" y="5084763"/>
            <a:ext cx="2808287" cy="360362"/>
          </a:xfrm>
          <a:prstGeom prst="rect">
            <a:avLst/>
          </a:prstGeom>
          <a:noFill/>
          <a:ln w="9525">
            <a:noFill/>
            <a:miter lim="800000"/>
            <a:headEnd/>
            <a:tailEnd/>
          </a:ln>
        </p:spPr>
      </p:pic>
      <p:pic>
        <p:nvPicPr>
          <p:cNvPr id="58373" name="Picture 8" descr="K:\EURO RSCG  LIFE\LIFE 2009  &amp; 2010\Sanofi-Aventis\Lantus 2010\010 10 226 Kit de formation\Schema_Cadre_Fleche_Pointille.jpg"/>
          <p:cNvPicPr>
            <a:picLocks noChangeAspect="1" noChangeArrowheads="1"/>
          </p:cNvPicPr>
          <p:nvPr/>
        </p:nvPicPr>
        <p:blipFill>
          <a:blip r:embed="rId4"/>
          <a:srcRect/>
          <a:stretch>
            <a:fillRect/>
          </a:stretch>
        </p:blipFill>
        <p:spPr bwMode="auto">
          <a:xfrm rot="-3072304">
            <a:off x="3749676" y="2544763"/>
            <a:ext cx="944562" cy="900113"/>
          </a:xfrm>
          <a:prstGeom prst="rect">
            <a:avLst/>
          </a:prstGeom>
          <a:noFill/>
          <a:ln w="9525">
            <a:noFill/>
            <a:miter lim="800000"/>
            <a:headEnd/>
            <a:tailEnd/>
          </a:ln>
        </p:spPr>
      </p:pic>
      <p:pic>
        <p:nvPicPr>
          <p:cNvPr id="58374" name="Picture 2" descr="K:\EURO RSCG  LIFE\LIFE 2009  &amp; 2010\Sanofi-Aventis\Lantus 2010\010 10 226 Kit de formation\Schema_Cadre_Mauve_Clair.jpg"/>
          <p:cNvPicPr>
            <a:picLocks noChangeAspect="1" noChangeArrowheads="1"/>
          </p:cNvPicPr>
          <p:nvPr/>
        </p:nvPicPr>
        <p:blipFill>
          <a:blip r:embed="rId5"/>
          <a:srcRect/>
          <a:stretch>
            <a:fillRect/>
          </a:stretch>
        </p:blipFill>
        <p:spPr bwMode="auto">
          <a:xfrm>
            <a:off x="6959601" y="2060575"/>
            <a:ext cx="2659063" cy="431800"/>
          </a:xfrm>
          <a:prstGeom prst="rect">
            <a:avLst/>
          </a:prstGeom>
          <a:noFill/>
          <a:ln w="9525">
            <a:noFill/>
            <a:miter lim="800000"/>
            <a:headEnd/>
            <a:tailEnd/>
          </a:ln>
        </p:spPr>
      </p:pic>
      <p:pic>
        <p:nvPicPr>
          <p:cNvPr id="58375" name="Picture 2" descr="K:\EURO RSCG  LIFE\LIFE 2009  &amp; 2010\Sanofi-Aventis\Lantus 2010\010 10 226 Kit de formation\Schema_Cadre_Mauve_Clair.jpg"/>
          <p:cNvPicPr>
            <a:picLocks noChangeAspect="1" noChangeArrowheads="1"/>
          </p:cNvPicPr>
          <p:nvPr/>
        </p:nvPicPr>
        <p:blipFill>
          <a:blip r:embed="rId5"/>
          <a:srcRect/>
          <a:stretch>
            <a:fillRect/>
          </a:stretch>
        </p:blipFill>
        <p:spPr bwMode="auto">
          <a:xfrm>
            <a:off x="4732339" y="5949950"/>
            <a:ext cx="2516187" cy="431800"/>
          </a:xfrm>
          <a:prstGeom prst="rect">
            <a:avLst/>
          </a:prstGeom>
          <a:noFill/>
          <a:ln w="9525">
            <a:noFill/>
            <a:miter lim="800000"/>
            <a:headEnd/>
            <a:tailEnd/>
          </a:ln>
        </p:spPr>
      </p:pic>
      <p:pic>
        <p:nvPicPr>
          <p:cNvPr id="58376" name="Picture 2" descr="K:\EURO RSCG  LIFE\LIFE 2009  &amp; 2010\Sanofi-Aventis\Lantus 2010\010 10 226 Kit de formation\Schema_Cadre_Mauve_Clair.jpg"/>
          <p:cNvPicPr>
            <a:picLocks noChangeAspect="1" noChangeArrowheads="1"/>
          </p:cNvPicPr>
          <p:nvPr/>
        </p:nvPicPr>
        <p:blipFill>
          <a:blip r:embed="rId5"/>
          <a:srcRect/>
          <a:stretch>
            <a:fillRect/>
          </a:stretch>
        </p:blipFill>
        <p:spPr bwMode="auto">
          <a:xfrm>
            <a:off x="1919288" y="1989139"/>
            <a:ext cx="2659062" cy="503237"/>
          </a:xfrm>
          <a:prstGeom prst="rect">
            <a:avLst/>
          </a:prstGeom>
          <a:noFill/>
          <a:ln w="9525">
            <a:noFill/>
            <a:miter lim="800000"/>
            <a:headEnd/>
            <a:tailEnd/>
          </a:ln>
        </p:spPr>
      </p:pic>
      <p:sp>
        <p:nvSpPr>
          <p:cNvPr id="58377" name="Rectangle 95"/>
          <p:cNvSpPr>
            <a:spLocks noChangeArrowheads="1"/>
          </p:cNvSpPr>
          <p:nvPr/>
        </p:nvSpPr>
        <p:spPr bwMode="auto">
          <a:xfrm>
            <a:off x="1919288" y="2060576"/>
            <a:ext cx="2608262"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a:solidFill>
                  <a:srgbClr val="481F67"/>
                </a:solidFill>
                <a:latin typeface="Arial (Body)" charset="0"/>
              </a:rPr>
              <a:t>Déficience en insuline</a:t>
            </a:r>
          </a:p>
        </p:txBody>
      </p:sp>
      <p:sp>
        <p:nvSpPr>
          <p:cNvPr id="58378" name="Rectangle 96"/>
          <p:cNvSpPr>
            <a:spLocks noChangeArrowheads="1"/>
          </p:cNvSpPr>
          <p:nvPr/>
        </p:nvSpPr>
        <p:spPr bwMode="auto">
          <a:xfrm>
            <a:off x="4675189" y="2565400"/>
            <a:ext cx="866775" cy="368300"/>
          </a:xfrm>
          <a:prstGeom prst="rect">
            <a:avLst/>
          </a:prstGeom>
          <a:noFill/>
          <a:ln w="9525">
            <a:noFill/>
            <a:miter lim="800000"/>
            <a:headEnd/>
            <a:tailEnd/>
          </a:ln>
        </p:spPr>
        <p:txBody>
          <a:bodyPr wrap="none">
            <a:prstTxWarp prst="textNoShape">
              <a:avLst/>
            </a:prstTxWarp>
            <a:spAutoFit/>
          </a:bodyPr>
          <a:lstStyle/>
          <a:p>
            <a:pPr algn="ctr"/>
            <a:r>
              <a:rPr lang="fr-BE" b="1">
                <a:solidFill>
                  <a:srgbClr val="481F67"/>
                </a:solidFill>
                <a:latin typeface="Arial (Body)" charset="0"/>
                <a:sym typeface="Symbol" pitchFamily="32" charset="2"/>
              </a:rPr>
              <a:t> </a:t>
            </a:r>
            <a:r>
              <a:rPr lang="fi-FI" b="1">
                <a:solidFill>
                  <a:srgbClr val="481F67"/>
                </a:solidFill>
                <a:latin typeface="Arial (Body)" charset="0"/>
                <a:sym typeface="Symbol" pitchFamily="32" charset="2"/>
              </a:rPr>
              <a:t>AGL</a:t>
            </a:r>
            <a:endParaRPr lang="fr-BE" b="1">
              <a:solidFill>
                <a:srgbClr val="481F67"/>
              </a:solidFill>
              <a:latin typeface="Arial (Body)" charset="0"/>
            </a:endParaRPr>
          </a:p>
        </p:txBody>
      </p:sp>
      <p:sp>
        <p:nvSpPr>
          <p:cNvPr id="58379" name="Rectangle 97"/>
          <p:cNvSpPr>
            <a:spLocks noChangeArrowheads="1"/>
          </p:cNvSpPr>
          <p:nvPr/>
        </p:nvSpPr>
        <p:spPr bwMode="auto">
          <a:xfrm>
            <a:off x="6527800" y="2874964"/>
            <a:ext cx="1512888" cy="534987"/>
          </a:xfrm>
          <a:prstGeom prst="rect">
            <a:avLst/>
          </a:prstGeom>
          <a:noFill/>
          <a:ln w="9525">
            <a:noFill/>
            <a:miter lim="800000"/>
            <a:headEnd/>
            <a:tailEnd/>
          </a:ln>
        </p:spPr>
        <p:txBody>
          <a:bodyPr>
            <a:prstTxWarp prst="textNoShape">
              <a:avLst/>
            </a:prstTxWarp>
            <a:spAutoFit/>
          </a:bodyPr>
          <a:lstStyle/>
          <a:p>
            <a:pPr algn="ctr">
              <a:lnSpc>
                <a:spcPct val="80000"/>
              </a:lnSpc>
            </a:pPr>
            <a:r>
              <a:rPr lang="fr-BE" b="1">
                <a:solidFill>
                  <a:srgbClr val="481F67"/>
                </a:solidFill>
                <a:latin typeface="Arial (Body)" charset="0"/>
                <a:sym typeface="Symbol" pitchFamily="32" charset="2"/>
              </a:rPr>
              <a:t> Stockage de g</a:t>
            </a:r>
            <a:r>
              <a:rPr lang="fi-FI" b="1">
                <a:solidFill>
                  <a:srgbClr val="481F67"/>
                </a:solidFill>
                <a:latin typeface="Arial (Body)" charset="0"/>
                <a:sym typeface="Symbol" pitchFamily="32" charset="2"/>
              </a:rPr>
              <a:t>lucose</a:t>
            </a:r>
            <a:endParaRPr lang="fr-BE">
              <a:solidFill>
                <a:srgbClr val="481F67"/>
              </a:solidFill>
              <a:latin typeface="Arial (Body)" charset="0"/>
            </a:endParaRPr>
          </a:p>
        </p:txBody>
      </p:sp>
      <p:sp>
        <p:nvSpPr>
          <p:cNvPr id="58380" name="Rectangle 98"/>
          <p:cNvSpPr>
            <a:spLocks noChangeArrowheads="1"/>
          </p:cNvSpPr>
          <p:nvPr/>
        </p:nvSpPr>
        <p:spPr bwMode="auto">
          <a:xfrm>
            <a:off x="8147050" y="2852739"/>
            <a:ext cx="2520950" cy="587375"/>
          </a:xfrm>
          <a:prstGeom prst="rect">
            <a:avLst/>
          </a:prstGeom>
          <a:noFill/>
          <a:ln w="9525">
            <a:noFill/>
            <a:miter lim="800000"/>
            <a:headEnd/>
            <a:tailEnd/>
          </a:ln>
        </p:spPr>
        <p:txBody>
          <a:bodyPr>
            <a:prstTxWarp prst="textNoShape">
              <a:avLst/>
            </a:prstTxWarp>
            <a:spAutoFit/>
          </a:bodyPr>
          <a:lstStyle/>
          <a:p>
            <a:pPr algn="ctr">
              <a:lnSpc>
                <a:spcPct val="90000"/>
              </a:lnSpc>
            </a:pPr>
            <a:r>
              <a:rPr lang="fr-BE" b="1">
                <a:solidFill>
                  <a:srgbClr val="481F67"/>
                </a:solidFill>
                <a:latin typeface="Arial (Body)" charset="0"/>
                <a:sym typeface="Symbol" pitchFamily="32" charset="2"/>
              </a:rPr>
              <a:t></a:t>
            </a:r>
            <a:r>
              <a:rPr lang="fr-BE" b="1">
                <a:solidFill>
                  <a:srgbClr val="481F67"/>
                </a:solidFill>
                <a:latin typeface="Arial (Body)" charset="0"/>
              </a:rPr>
              <a:t> </a:t>
            </a:r>
            <a:r>
              <a:rPr lang="fi-FI" b="1">
                <a:solidFill>
                  <a:srgbClr val="481F67"/>
                </a:solidFill>
                <a:latin typeface="Arial (Body)" charset="0"/>
                <a:sym typeface="Symbol" pitchFamily="32" charset="2"/>
              </a:rPr>
              <a:t> Production de glucose dans le foie</a:t>
            </a:r>
            <a:endParaRPr lang="fr-BE" b="1">
              <a:solidFill>
                <a:srgbClr val="481F67"/>
              </a:solidFill>
              <a:latin typeface="Arial (Body)" charset="0"/>
              <a:sym typeface="Symbol" pitchFamily="32" charset="2"/>
            </a:endParaRPr>
          </a:p>
        </p:txBody>
      </p:sp>
      <p:sp>
        <p:nvSpPr>
          <p:cNvPr id="58381" name="Rectangle 99"/>
          <p:cNvSpPr>
            <a:spLocks noChangeArrowheads="1"/>
          </p:cNvSpPr>
          <p:nvPr/>
        </p:nvSpPr>
        <p:spPr bwMode="auto">
          <a:xfrm>
            <a:off x="6967538" y="2060576"/>
            <a:ext cx="2635250" cy="366713"/>
          </a:xfrm>
          <a:prstGeom prst="rect">
            <a:avLst/>
          </a:prstGeom>
          <a:noFill/>
          <a:ln w="9525">
            <a:noFill/>
            <a:miter lim="800000"/>
            <a:headEnd/>
            <a:tailEnd/>
          </a:ln>
        </p:spPr>
        <p:txBody>
          <a:bodyPr wrap="none">
            <a:prstTxWarp prst="textNoShape">
              <a:avLst/>
            </a:prstTxWarp>
            <a:spAutoFit/>
          </a:bodyPr>
          <a:lstStyle/>
          <a:p>
            <a:pPr algn="ctr">
              <a:spcBef>
                <a:spcPct val="50000"/>
              </a:spcBef>
            </a:pPr>
            <a:r>
              <a:rPr lang="en-US" b="1">
                <a:solidFill>
                  <a:srgbClr val="481F67"/>
                </a:solidFill>
                <a:latin typeface="Arial (Body)" charset="0"/>
              </a:rPr>
              <a:t>Résistance à l’insuline</a:t>
            </a:r>
            <a:endParaRPr lang="fr-BE" b="1">
              <a:solidFill>
                <a:srgbClr val="481F67"/>
              </a:solidFill>
              <a:latin typeface="Arial (Body)" charset="0"/>
            </a:endParaRPr>
          </a:p>
        </p:txBody>
      </p:sp>
      <p:sp>
        <p:nvSpPr>
          <p:cNvPr id="58382" name="Rectangle 100"/>
          <p:cNvSpPr>
            <a:spLocks noChangeArrowheads="1"/>
          </p:cNvSpPr>
          <p:nvPr/>
        </p:nvSpPr>
        <p:spPr bwMode="auto">
          <a:xfrm>
            <a:off x="6418263" y="1341438"/>
            <a:ext cx="3854450" cy="366712"/>
          </a:xfrm>
          <a:prstGeom prst="rect">
            <a:avLst/>
          </a:prstGeom>
          <a:noFill/>
          <a:ln w="9525">
            <a:noFill/>
            <a:miter lim="800000"/>
            <a:headEnd/>
            <a:tailEnd/>
          </a:ln>
        </p:spPr>
        <p:txBody>
          <a:bodyPr wrap="none">
            <a:prstTxWarp prst="textNoShape">
              <a:avLst/>
            </a:prstTxWarp>
            <a:spAutoFit/>
          </a:bodyPr>
          <a:lstStyle/>
          <a:p>
            <a:pPr algn="ctr"/>
            <a:r>
              <a:rPr lang="fi-FI" b="1">
                <a:solidFill>
                  <a:srgbClr val="481F67"/>
                </a:solidFill>
                <a:latin typeface="Arial (Body)" charset="0"/>
              </a:rPr>
              <a:t>Obésité, Inactivité, Prédisposition</a:t>
            </a:r>
          </a:p>
        </p:txBody>
      </p:sp>
      <p:sp>
        <p:nvSpPr>
          <p:cNvPr id="58383" name="Rectangle 101"/>
          <p:cNvSpPr>
            <a:spLocks noChangeArrowheads="1"/>
          </p:cNvSpPr>
          <p:nvPr/>
        </p:nvSpPr>
        <p:spPr bwMode="auto">
          <a:xfrm>
            <a:off x="5087939" y="5084764"/>
            <a:ext cx="1825625" cy="369887"/>
          </a:xfrm>
          <a:prstGeom prst="rect">
            <a:avLst/>
          </a:prstGeom>
          <a:noFill/>
          <a:ln w="9525">
            <a:noFill/>
            <a:miter lim="800000"/>
            <a:headEnd/>
            <a:tailEnd/>
          </a:ln>
        </p:spPr>
        <p:txBody>
          <a:bodyPr wrap="none">
            <a:prstTxWarp prst="textNoShape">
              <a:avLst/>
            </a:prstTxWarp>
            <a:spAutoFit/>
          </a:bodyPr>
          <a:lstStyle/>
          <a:p>
            <a:pPr algn="ctr">
              <a:spcBef>
                <a:spcPct val="50000"/>
              </a:spcBef>
            </a:pPr>
            <a:r>
              <a:rPr lang="fi-FI" b="1">
                <a:solidFill>
                  <a:srgbClr val="FFFFFF"/>
                </a:solidFill>
                <a:latin typeface="Arial (Body)" charset="0"/>
              </a:rPr>
              <a:t>Hyperglycémie</a:t>
            </a:r>
            <a:endParaRPr lang="fr-BE" b="1">
              <a:solidFill>
                <a:srgbClr val="FFFFFF"/>
              </a:solidFill>
              <a:latin typeface="Arial (Body)" charset="0"/>
            </a:endParaRPr>
          </a:p>
        </p:txBody>
      </p:sp>
      <p:sp>
        <p:nvSpPr>
          <p:cNvPr id="58384" name="Rectangle 102"/>
          <p:cNvSpPr>
            <a:spLocks noChangeArrowheads="1"/>
          </p:cNvSpPr>
          <p:nvPr/>
        </p:nvSpPr>
        <p:spPr bwMode="auto">
          <a:xfrm>
            <a:off x="4968875" y="5949950"/>
            <a:ext cx="2082800" cy="368300"/>
          </a:xfrm>
          <a:prstGeom prst="rect">
            <a:avLst/>
          </a:prstGeom>
          <a:noFill/>
          <a:ln w="9525">
            <a:noFill/>
            <a:miter lim="800000"/>
            <a:headEnd/>
            <a:tailEnd/>
          </a:ln>
        </p:spPr>
        <p:txBody>
          <a:bodyPr wrap="none">
            <a:prstTxWarp prst="textNoShape">
              <a:avLst/>
            </a:prstTxWarp>
            <a:spAutoFit/>
          </a:bodyPr>
          <a:lstStyle/>
          <a:p>
            <a:pPr algn="ctr">
              <a:spcBef>
                <a:spcPct val="50000"/>
              </a:spcBef>
            </a:pPr>
            <a:r>
              <a:rPr lang="en-US" b="1">
                <a:solidFill>
                  <a:srgbClr val="481F67"/>
                </a:solidFill>
                <a:latin typeface="Arial (Body)" charset="0"/>
              </a:rPr>
              <a:t>Diabète de type 2</a:t>
            </a:r>
          </a:p>
        </p:txBody>
      </p:sp>
      <p:pic>
        <p:nvPicPr>
          <p:cNvPr id="58385" name="Picture 5" descr="K:\EURO RSCG  LIFE\LIFE 2009  &amp; 2010\Sanofi-Aventis\Lantus 2010\010 10 226 Kit de formation\Illu_Foie.jpg"/>
          <p:cNvPicPr>
            <a:picLocks noChangeAspect="1" noChangeArrowheads="1"/>
          </p:cNvPicPr>
          <p:nvPr/>
        </p:nvPicPr>
        <p:blipFill>
          <a:blip r:embed="rId6"/>
          <a:srcRect/>
          <a:stretch>
            <a:fillRect/>
          </a:stretch>
        </p:blipFill>
        <p:spPr bwMode="auto">
          <a:xfrm>
            <a:off x="8759826" y="3500439"/>
            <a:ext cx="1247775" cy="822325"/>
          </a:xfrm>
          <a:prstGeom prst="rect">
            <a:avLst/>
          </a:prstGeom>
          <a:noFill/>
          <a:ln w="9525">
            <a:noFill/>
            <a:miter lim="800000"/>
            <a:headEnd/>
            <a:tailEnd/>
          </a:ln>
        </p:spPr>
      </p:pic>
      <p:pic>
        <p:nvPicPr>
          <p:cNvPr id="58386" name="Picture 6" descr="K:\EURO RSCG  LIFE\LIFE 2009  &amp; 2010\Sanofi-Aventis\Lantus 2010\010 10 226 Kit de formation\Illu_Muscle.jpg"/>
          <p:cNvPicPr>
            <a:picLocks noChangeAspect="1" noChangeArrowheads="1"/>
          </p:cNvPicPr>
          <p:nvPr/>
        </p:nvPicPr>
        <p:blipFill>
          <a:blip r:embed="rId7"/>
          <a:srcRect/>
          <a:stretch>
            <a:fillRect/>
          </a:stretch>
        </p:blipFill>
        <p:spPr bwMode="auto">
          <a:xfrm>
            <a:off x="7032625" y="3451226"/>
            <a:ext cx="406400" cy="1490663"/>
          </a:xfrm>
          <a:prstGeom prst="rect">
            <a:avLst/>
          </a:prstGeom>
          <a:noFill/>
          <a:ln w="9525">
            <a:noFill/>
            <a:miter lim="800000"/>
            <a:headEnd/>
            <a:tailEnd/>
          </a:ln>
        </p:spPr>
      </p:pic>
      <p:pic>
        <p:nvPicPr>
          <p:cNvPr id="58387" name="Picture 4" descr="K:\EURO RSCG  LIFE\LIFE 2009  &amp; 2010\Sanofi-Aventis\Lantus 2010\010 10 226 Kit de formation\Illu_TG.jpg"/>
          <p:cNvPicPr>
            <a:picLocks noChangeAspect="1" noChangeArrowheads="1"/>
          </p:cNvPicPr>
          <p:nvPr/>
        </p:nvPicPr>
        <p:blipFill>
          <a:blip r:embed="rId8"/>
          <a:srcRect/>
          <a:stretch>
            <a:fillRect/>
          </a:stretch>
        </p:blipFill>
        <p:spPr bwMode="auto">
          <a:xfrm>
            <a:off x="4872039" y="2955172"/>
            <a:ext cx="504825" cy="487363"/>
          </a:xfrm>
          <a:prstGeom prst="rect">
            <a:avLst/>
          </a:prstGeom>
          <a:noFill/>
          <a:ln w="9525">
            <a:noFill/>
            <a:miter lim="800000"/>
            <a:headEnd/>
            <a:tailEnd/>
          </a:ln>
        </p:spPr>
      </p:pic>
      <p:pic>
        <p:nvPicPr>
          <p:cNvPr id="58388" name="Picture 3" descr="K:\EURO RSCG  LIFE\LIFE 2009  &amp; 2010\Sanofi-Aventis\Lantus 2010\010 10 226 Kit de formation\Illu-1.jpg"/>
          <p:cNvPicPr>
            <a:picLocks noChangeAspect="1" noChangeArrowheads="1"/>
          </p:cNvPicPr>
          <p:nvPr/>
        </p:nvPicPr>
        <p:blipFill>
          <a:blip r:embed="rId9"/>
          <a:srcRect/>
          <a:stretch>
            <a:fillRect/>
          </a:stretch>
        </p:blipFill>
        <p:spPr bwMode="auto">
          <a:xfrm>
            <a:off x="2063750" y="2565401"/>
            <a:ext cx="1511300" cy="1063625"/>
          </a:xfrm>
          <a:prstGeom prst="rect">
            <a:avLst/>
          </a:prstGeom>
          <a:noFill/>
          <a:ln w="9525">
            <a:noFill/>
            <a:miter lim="800000"/>
            <a:headEnd/>
            <a:tailEnd/>
          </a:ln>
        </p:spPr>
      </p:pic>
      <p:pic>
        <p:nvPicPr>
          <p:cNvPr id="58389" name="Picture 8" descr="K:\EURO RSCG  LIFE\LIFE 2009  &amp; 2010\Sanofi-Aventis\Lantus 2010\010 10 226 Kit de formation\Schema_Cadre_Fleche_Pointille.jpg"/>
          <p:cNvPicPr>
            <a:picLocks noChangeAspect="1" noChangeArrowheads="1"/>
          </p:cNvPicPr>
          <p:nvPr/>
        </p:nvPicPr>
        <p:blipFill>
          <a:blip r:embed="rId4"/>
          <a:srcRect/>
          <a:stretch>
            <a:fillRect/>
          </a:stretch>
        </p:blipFill>
        <p:spPr bwMode="auto">
          <a:xfrm>
            <a:off x="3295650" y="3357563"/>
            <a:ext cx="1746250" cy="1663700"/>
          </a:xfrm>
          <a:prstGeom prst="rect">
            <a:avLst/>
          </a:prstGeom>
          <a:noFill/>
          <a:ln w="9525">
            <a:noFill/>
            <a:miter lim="800000"/>
            <a:headEnd/>
            <a:tailEnd/>
          </a:ln>
        </p:spPr>
      </p:pic>
      <p:cxnSp>
        <p:nvCxnSpPr>
          <p:cNvPr id="109" name="Straight Connector 108"/>
          <p:cNvCxnSpPr>
            <a:cxnSpLocks noChangeShapeType="1"/>
          </p:cNvCxnSpPr>
          <p:nvPr/>
        </p:nvCxnSpPr>
        <p:spPr bwMode="auto">
          <a:xfrm rot="16200000" flipH="1">
            <a:off x="3144044" y="3572669"/>
            <a:ext cx="1295400" cy="1296988"/>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391"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2801329">
            <a:off x="4413251" y="4910138"/>
            <a:ext cx="222250" cy="111125"/>
          </a:xfrm>
          <a:prstGeom prst="rect">
            <a:avLst/>
          </a:prstGeom>
          <a:noFill/>
          <a:ln w="9525">
            <a:noFill/>
            <a:miter lim="800000"/>
            <a:headEnd/>
            <a:tailEnd/>
          </a:ln>
        </p:spPr>
      </p:pic>
      <p:cxnSp>
        <p:nvCxnSpPr>
          <p:cNvPr id="111" name="Straight Connector 110"/>
          <p:cNvCxnSpPr>
            <a:cxnSpLocks noChangeShapeType="1"/>
          </p:cNvCxnSpPr>
          <p:nvPr/>
        </p:nvCxnSpPr>
        <p:spPr bwMode="auto">
          <a:xfrm flipV="1">
            <a:off x="5519738" y="2420938"/>
            <a:ext cx="1223962" cy="576262"/>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sp>
        <p:nvSpPr>
          <p:cNvPr id="58393" name="Rectangle 111"/>
          <p:cNvSpPr>
            <a:spLocks noChangeArrowheads="1"/>
          </p:cNvSpPr>
          <p:nvPr/>
        </p:nvSpPr>
        <p:spPr bwMode="auto">
          <a:xfrm>
            <a:off x="4367214" y="3284538"/>
            <a:ext cx="1584325"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a:solidFill>
                  <a:srgbClr val="481F67"/>
                </a:solidFill>
                <a:latin typeface="Arial (Body)" charset="0"/>
              </a:rPr>
              <a:t>Gluco- lipotoxicité</a:t>
            </a:r>
            <a:endParaRPr lang="en-GB" b="1">
              <a:solidFill>
                <a:srgbClr val="481F67"/>
              </a:solidFill>
              <a:latin typeface="Arial (Body)" charset="0"/>
            </a:endParaRPr>
          </a:p>
        </p:txBody>
      </p:sp>
      <p:pic>
        <p:nvPicPr>
          <p:cNvPr id="58394"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3853557">
            <a:off x="5290345" y="2996408"/>
            <a:ext cx="231775" cy="115887"/>
          </a:xfrm>
          <a:prstGeom prst="rect">
            <a:avLst/>
          </a:prstGeom>
          <a:noFill/>
          <a:ln w="9525">
            <a:noFill/>
            <a:miter lim="800000"/>
            <a:headEnd/>
            <a:tailEnd/>
          </a:ln>
        </p:spPr>
      </p:pic>
      <p:pic>
        <p:nvPicPr>
          <p:cNvPr id="58395"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6853222">
            <a:off x="6730207" y="2340769"/>
            <a:ext cx="209550" cy="106363"/>
          </a:xfrm>
          <a:prstGeom prst="rect">
            <a:avLst/>
          </a:prstGeom>
          <a:noFill/>
          <a:ln w="9525">
            <a:noFill/>
            <a:miter lim="800000"/>
            <a:headEnd/>
            <a:tailEnd/>
          </a:ln>
        </p:spPr>
      </p:pic>
      <p:pic>
        <p:nvPicPr>
          <p:cNvPr id="58396"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2539898">
            <a:off x="7429500" y="2724150"/>
            <a:ext cx="241300" cy="120650"/>
          </a:xfrm>
          <a:prstGeom prst="rect">
            <a:avLst/>
          </a:prstGeom>
          <a:noFill/>
          <a:ln w="9525">
            <a:noFill/>
            <a:miter lim="800000"/>
            <a:headEnd/>
            <a:tailEnd/>
          </a:ln>
        </p:spPr>
      </p:pic>
      <p:cxnSp>
        <p:nvCxnSpPr>
          <p:cNvPr id="116" name="Straight Connector 115"/>
          <p:cNvCxnSpPr>
            <a:cxnSpLocks noChangeShapeType="1"/>
          </p:cNvCxnSpPr>
          <p:nvPr/>
        </p:nvCxnSpPr>
        <p:spPr bwMode="auto">
          <a:xfrm flipV="1">
            <a:off x="7608889" y="2587626"/>
            <a:ext cx="142875" cy="142875"/>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398"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a:off x="5808664" y="5768976"/>
            <a:ext cx="287337" cy="142875"/>
          </a:xfrm>
          <a:prstGeom prst="rect">
            <a:avLst/>
          </a:prstGeom>
          <a:noFill/>
          <a:ln w="9525">
            <a:noFill/>
            <a:miter lim="800000"/>
            <a:headEnd/>
            <a:tailEnd/>
          </a:ln>
        </p:spPr>
      </p:pic>
      <p:cxnSp>
        <p:nvCxnSpPr>
          <p:cNvPr id="118" name="Straight Connector 117"/>
          <p:cNvCxnSpPr>
            <a:cxnSpLocks noChangeShapeType="1"/>
          </p:cNvCxnSpPr>
          <p:nvPr/>
        </p:nvCxnSpPr>
        <p:spPr bwMode="auto">
          <a:xfrm rot="5400000" flipH="1" flipV="1">
            <a:off x="5843588" y="5624513"/>
            <a:ext cx="215900" cy="0"/>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400"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2715559">
            <a:off x="8912226" y="2728913"/>
            <a:ext cx="247650" cy="123825"/>
          </a:xfrm>
          <a:prstGeom prst="rect">
            <a:avLst/>
          </a:prstGeom>
          <a:noFill/>
          <a:ln w="9525">
            <a:noFill/>
            <a:miter lim="800000"/>
            <a:headEnd/>
            <a:tailEnd/>
          </a:ln>
        </p:spPr>
      </p:pic>
      <p:cxnSp>
        <p:nvCxnSpPr>
          <p:cNvPr id="120" name="Straight Connector 119"/>
          <p:cNvCxnSpPr>
            <a:cxnSpLocks noChangeShapeType="1"/>
          </p:cNvCxnSpPr>
          <p:nvPr/>
        </p:nvCxnSpPr>
        <p:spPr bwMode="auto">
          <a:xfrm rot="10800000">
            <a:off x="8832851" y="2587626"/>
            <a:ext cx="142875" cy="142875"/>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402"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a:off x="8183564" y="1916113"/>
            <a:ext cx="288925" cy="144462"/>
          </a:xfrm>
          <a:prstGeom prst="rect">
            <a:avLst/>
          </a:prstGeom>
          <a:noFill/>
          <a:ln w="9525">
            <a:noFill/>
            <a:miter lim="800000"/>
            <a:headEnd/>
            <a:tailEnd/>
          </a:ln>
        </p:spPr>
      </p:pic>
      <p:cxnSp>
        <p:nvCxnSpPr>
          <p:cNvPr id="122" name="Straight Connector 121"/>
          <p:cNvCxnSpPr>
            <a:cxnSpLocks noChangeShapeType="1"/>
          </p:cNvCxnSpPr>
          <p:nvPr/>
        </p:nvCxnSpPr>
        <p:spPr bwMode="auto">
          <a:xfrm rot="5400000" flipH="1" flipV="1">
            <a:off x="8220075" y="1773238"/>
            <a:ext cx="215900" cy="0"/>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404"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2539898">
            <a:off x="6753225" y="4862513"/>
            <a:ext cx="241300" cy="120650"/>
          </a:xfrm>
          <a:prstGeom prst="rect">
            <a:avLst/>
          </a:prstGeom>
          <a:noFill/>
          <a:ln w="9525">
            <a:noFill/>
            <a:miter lim="800000"/>
            <a:headEnd/>
            <a:tailEnd/>
          </a:ln>
        </p:spPr>
      </p:pic>
      <p:cxnSp>
        <p:nvCxnSpPr>
          <p:cNvPr id="124" name="Straight Connector 123"/>
          <p:cNvCxnSpPr>
            <a:cxnSpLocks noChangeShapeType="1"/>
          </p:cNvCxnSpPr>
          <p:nvPr/>
        </p:nvCxnSpPr>
        <p:spPr bwMode="auto">
          <a:xfrm flipV="1">
            <a:off x="6931026" y="4724401"/>
            <a:ext cx="144463" cy="144463"/>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pic>
        <p:nvPicPr>
          <p:cNvPr id="58406" name="Picture 10" descr="K:\EURO RSCG  LIFE\LIFE 2009  &amp; 2010\Sanofi-Aventis\Lantus 2010\010 10 226 Kit de formation\Schema_Triangle_Mauve.jpg"/>
          <p:cNvPicPr>
            <a:picLocks noChangeAspect="1" noChangeArrowheads="1"/>
          </p:cNvPicPr>
          <p:nvPr/>
        </p:nvPicPr>
        <p:blipFill>
          <a:blip r:embed="rId10"/>
          <a:srcRect/>
          <a:stretch>
            <a:fillRect/>
          </a:stretch>
        </p:blipFill>
        <p:spPr bwMode="auto">
          <a:xfrm rot="3189424">
            <a:off x="7607300" y="4937125"/>
            <a:ext cx="228600" cy="114300"/>
          </a:xfrm>
          <a:prstGeom prst="rect">
            <a:avLst/>
          </a:prstGeom>
          <a:noFill/>
          <a:ln w="9525">
            <a:noFill/>
            <a:miter lim="800000"/>
            <a:headEnd/>
            <a:tailEnd/>
          </a:ln>
        </p:spPr>
      </p:pic>
      <p:cxnSp>
        <p:nvCxnSpPr>
          <p:cNvPr id="126" name="Straight Connector 125"/>
          <p:cNvCxnSpPr>
            <a:cxnSpLocks noChangeShapeType="1"/>
          </p:cNvCxnSpPr>
          <p:nvPr/>
        </p:nvCxnSpPr>
        <p:spPr bwMode="auto">
          <a:xfrm flipV="1">
            <a:off x="7796214" y="4311650"/>
            <a:ext cx="814387" cy="630238"/>
          </a:xfrm>
          <a:prstGeom prst="line">
            <a:avLst/>
          </a:prstGeom>
          <a:noFill/>
          <a:ln w="25400">
            <a:solidFill>
              <a:srgbClr val="8064A2"/>
            </a:solidFill>
            <a:round/>
            <a:headEnd/>
            <a:tailEnd/>
          </a:ln>
          <a:effectLst>
            <a:outerShdw blurRad="63500" dist="20000" dir="5400000" rotWithShape="0">
              <a:srgbClr val="000000">
                <a:alpha val="37999"/>
              </a:srgbClr>
            </a:outerShdw>
          </a:effectLst>
        </p:spPr>
      </p:cxnSp>
      <p:sp>
        <p:nvSpPr>
          <p:cNvPr id="2" name="ZoneTexte 1">
            <a:extLst>
              <a:ext uri="{FF2B5EF4-FFF2-40B4-BE49-F238E27FC236}">
                <a16:creationId xmlns:a16="http://schemas.microsoft.com/office/drawing/2014/main" id="{06744209-0D38-013A-88E9-30EFC87CB81E}"/>
              </a:ext>
            </a:extLst>
          </p:cNvPr>
          <p:cNvSpPr txBox="1"/>
          <p:nvPr/>
        </p:nvSpPr>
        <p:spPr>
          <a:xfrm>
            <a:off x="757535" y="974557"/>
            <a:ext cx="461665" cy="5342021"/>
          </a:xfrm>
          <a:prstGeom prst="rect">
            <a:avLst/>
          </a:prstGeom>
          <a:noFill/>
        </p:spPr>
        <p:txBody>
          <a:bodyPr vert="vert270" wrap="square" rtlCol="0">
            <a:spAutoFit/>
          </a:bodyPr>
          <a:lstStyle/>
          <a:p>
            <a:pPr algn="ctr"/>
            <a:r>
              <a:rPr lang="fr-BE" b="1" dirty="0">
                <a:latin typeface="Century Gothic" panose="020B0502020202020204" pitchFamily="34" charset="0"/>
              </a:rPr>
              <a:t> Physiopathologie  </a:t>
            </a:r>
            <a:endParaRPr lang="fr-FR" dirty="0"/>
          </a:p>
        </p:txBody>
      </p:sp>
    </p:spTree>
    <p:extLst>
      <p:ext uri="{BB962C8B-B14F-4D97-AF65-F5344CB8AC3E}">
        <p14:creationId xmlns:p14="http://schemas.microsoft.com/office/powerpoint/2010/main" val="3477915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9476337B-818D-229D-2C65-F7EDD828D0B3}"/>
              </a:ext>
            </a:extLst>
          </p:cNvPr>
          <p:cNvSpPr/>
          <p:nvPr/>
        </p:nvSpPr>
        <p:spPr>
          <a:xfrm>
            <a:off x="2626894" y="438770"/>
            <a:ext cx="3104147" cy="62564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Facteurs génétiques </a:t>
            </a:r>
          </a:p>
        </p:txBody>
      </p:sp>
      <p:sp>
        <p:nvSpPr>
          <p:cNvPr id="10" name="Rectangle : coins arrondis 9">
            <a:extLst>
              <a:ext uri="{FF2B5EF4-FFF2-40B4-BE49-F238E27FC236}">
                <a16:creationId xmlns:a16="http://schemas.microsoft.com/office/drawing/2014/main" id="{DA25BFDC-F7AC-9CA5-1FD0-A3249D62B24A}"/>
              </a:ext>
            </a:extLst>
          </p:cNvPr>
          <p:cNvSpPr/>
          <p:nvPr/>
        </p:nvSpPr>
        <p:spPr>
          <a:xfrm>
            <a:off x="7021431" y="438770"/>
            <a:ext cx="3513220" cy="62564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Facteurs environnementaux </a:t>
            </a:r>
          </a:p>
        </p:txBody>
      </p:sp>
      <p:sp>
        <p:nvSpPr>
          <p:cNvPr id="11" name="Ellipse 10">
            <a:extLst>
              <a:ext uri="{FF2B5EF4-FFF2-40B4-BE49-F238E27FC236}">
                <a16:creationId xmlns:a16="http://schemas.microsoft.com/office/drawing/2014/main" id="{79425671-32FF-2D8B-EF4B-E19672CDD104}"/>
              </a:ext>
            </a:extLst>
          </p:cNvPr>
          <p:cNvSpPr/>
          <p:nvPr/>
        </p:nvSpPr>
        <p:spPr>
          <a:xfrm>
            <a:off x="9751847" y="1346828"/>
            <a:ext cx="2273967" cy="1407695"/>
          </a:xfrm>
          <a:prstGeom prst="ellipse">
            <a:avLst/>
          </a:prstGeom>
          <a:gradFill>
            <a:gsLst>
              <a:gs pos="0">
                <a:srgbClr val="00B050"/>
              </a:gs>
              <a:gs pos="100000">
                <a:schemeClr val="bg1">
                  <a:shade val="64000"/>
                  <a:lumMod val="88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ZoneTexte 11">
            <a:extLst>
              <a:ext uri="{FF2B5EF4-FFF2-40B4-BE49-F238E27FC236}">
                <a16:creationId xmlns:a16="http://schemas.microsoft.com/office/drawing/2014/main" id="{73A0711B-CF68-8FAF-E7A6-75AA3183A63F}"/>
              </a:ext>
            </a:extLst>
          </p:cNvPr>
          <p:cNvSpPr txBox="1"/>
          <p:nvPr/>
        </p:nvSpPr>
        <p:spPr>
          <a:xfrm>
            <a:off x="10070182" y="1584593"/>
            <a:ext cx="1780675" cy="830997"/>
          </a:xfrm>
          <a:prstGeom prst="rect">
            <a:avLst/>
          </a:prstGeom>
          <a:noFill/>
        </p:spPr>
        <p:txBody>
          <a:bodyPr wrap="square" rtlCol="0">
            <a:spAutoFit/>
          </a:bodyPr>
          <a:lstStyle/>
          <a:p>
            <a:r>
              <a:rPr lang="fr-FR" sz="1200" dirty="0"/>
              <a:t>Sédentarité </a:t>
            </a:r>
          </a:p>
          <a:p>
            <a:r>
              <a:rPr lang="fr-FR" sz="1200" dirty="0"/>
              <a:t>Alimentation riche en sucres rapides et en lipides </a:t>
            </a:r>
          </a:p>
        </p:txBody>
      </p:sp>
      <p:sp>
        <p:nvSpPr>
          <p:cNvPr id="15" name="Rectangle : coins arrondis 14">
            <a:extLst>
              <a:ext uri="{FF2B5EF4-FFF2-40B4-BE49-F238E27FC236}">
                <a16:creationId xmlns:a16="http://schemas.microsoft.com/office/drawing/2014/main" id="{7D2C2693-371A-62CA-F903-F0AB682996D0}"/>
              </a:ext>
            </a:extLst>
          </p:cNvPr>
          <p:cNvSpPr/>
          <p:nvPr/>
        </p:nvSpPr>
        <p:spPr>
          <a:xfrm>
            <a:off x="5286375" y="1856214"/>
            <a:ext cx="2514600" cy="47791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Surcharge pondérale </a:t>
            </a:r>
          </a:p>
        </p:txBody>
      </p:sp>
      <p:sp>
        <p:nvSpPr>
          <p:cNvPr id="16" name="Rectangle : coins arrondis 15">
            <a:extLst>
              <a:ext uri="{FF2B5EF4-FFF2-40B4-BE49-F238E27FC236}">
                <a16:creationId xmlns:a16="http://schemas.microsoft.com/office/drawing/2014/main" id="{6EACEA45-33DE-0BC4-E7E6-508259D8F9FC}"/>
              </a:ext>
            </a:extLst>
          </p:cNvPr>
          <p:cNvSpPr/>
          <p:nvPr/>
        </p:nvSpPr>
        <p:spPr>
          <a:xfrm>
            <a:off x="5286375" y="3157207"/>
            <a:ext cx="2514600" cy="47791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Résistance insuline </a:t>
            </a:r>
          </a:p>
        </p:txBody>
      </p:sp>
      <p:sp>
        <p:nvSpPr>
          <p:cNvPr id="17" name="Rectangle : coins arrondis 16">
            <a:extLst>
              <a:ext uri="{FF2B5EF4-FFF2-40B4-BE49-F238E27FC236}">
                <a16:creationId xmlns:a16="http://schemas.microsoft.com/office/drawing/2014/main" id="{BC28E63C-7AD0-05DE-5281-3D832085409D}"/>
              </a:ext>
            </a:extLst>
          </p:cNvPr>
          <p:cNvSpPr/>
          <p:nvPr/>
        </p:nvSpPr>
        <p:spPr>
          <a:xfrm>
            <a:off x="9277351" y="3206162"/>
            <a:ext cx="2514600" cy="477911"/>
          </a:xfrm>
          <a:prstGeom prst="roundRect">
            <a:avLst/>
          </a:prstGeom>
          <a:pattFill prst="pct70">
            <a:fgClr>
              <a:srgbClr val="0091BD"/>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Syndrome métabolique </a:t>
            </a:r>
          </a:p>
        </p:txBody>
      </p:sp>
      <p:sp>
        <p:nvSpPr>
          <p:cNvPr id="18" name="Ellipse 17">
            <a:extLst>
              <a:ext uri="{FF2B5EF4-FFF2-40B4-BE49-F238E27FC236}">
                <a16:creationId xmlns:a16="http://schemas.microsoft.com/office/drawing/2014/main" id="{2AFE179F-9862-D054-F648-FC658FCBD369}"/>
              </a:ext>
            </a:extLst>
          </p:cNvPr>
          <p:cNvSpPr/>
          <p:nvPr/>
        </p:nvSpPr>
        <p:spPr>
          <a:xfrm>
            <a:off x="1679406" y="4153998"/>
            <a:ext cx="1894975" cy="17287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Cellules Beta de Langherans</a:t>
            </a:r>
          </a:p>
        </p:txBody>
      </p:sp>
      <p:sp>
        <p:nvSpPr>
          <p:cNvPr id="19" name="Ellipse 18">
            <a:extLst>
              <a:ext uri="{FF2B5EF4-FFF2-40B4-BE49-F238E27FC236}">
                <a16:creationId xmlns:a16="http://schemas.microsoft.com/office/drawing/2014/main" id="{59917837-69D2-42E1-F2E8-3B7E96E23766}"/>
              </a:ext>
            </a:extLst>
          </p:cNvPr>
          <p:cNvSpPr/>
          <p:nvPr/>
        </p:nvSpPr>
        <p:spPr>
          <a:xfrm>
            <a:off x="5731041" y="4153999"/>
            <a:ext cx="1894975" cy="17790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Cellules Beta de Langherans</a:t>
            </a:r>
          </a:p>
        </p:txBody>
      </p:sp>
      <p:sp>
        <p:nvSpPr>
          <p:cNvPr id="20" name="Ellipse 19">
            <a:extLst>
              <a:ext uri="{FF2B5EF4-FFF2-40B4-BE49-F238E27FC236}">
                <a16:creationId xmlns:a16="http://schemas.microsoft.com/office/drawing/2014/main" id="{9CA0B2F3-A981-FA99-95B8-0E437C4170A5}"/>
              </a:ext>
            </a:extLst>
          </p:cNvPr>
          <p:cNvSpPr/>
          <p:nvPr/>
        </p:nvSpPr>
        <p:spPr>
          <a:xfrm>
            <a:off x="9565106" y="4204253"/>
            <a:ext cx="1894975" cy="17287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Cellules Beta de Langherans</a:t>
            </a:r>
          </a:p>
        </p:txBody>
      </p:sp>
      <p:cxnSp>
        <p:nvCxnSpPr>
          <p:cNvPr id="35" name="Connecteur droit avec flèche 34">
            <a:extLst>
              <a:ext uri="{FF2B5EF4-FFF2-40B4-BE49-F238E27FC236}">
                <a16:creationId xmlns:a16="http://schemas.microsoft.com/office/drawing/2014/main" id="{AA6880EC-762D-45A9-7DC9-B3C58C0CCFBD}"/>
              </a:ext>
            </a:extLst>
          </p:cNvPr>
          <p:cNvCxnSpPr>
            <a:cxnSpLocks/>
          </p:cNvCxnSpPr>
          <p:nvPr/>
        </p:nvCxnSpPr>
        <p:spPr>
          <a:xfrm>
            <a:off x="2014538" y="5879617"/>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61781295-7632-E8F6-7F01-2F0116DB874B}"/>
              </a:ext>
            </a:extLst>
          </p:cNvPr>
          <p:cNvCxnSpPr>
            <a:cxnSpLocks/>
          </p:cNvCxnSpPr>
          <p:nvPr/>
        </p:nvCxnSpPr>
        <p:spPr>
          <a:xfrm>
            <a:off x="2626894" y="6003440"/>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Ellipse 36">
            <a:extLst>
              <a:ext uri="{FF2B5EF4-FFF2-40B4-BE49-F238E27FC236}">
                <a16:creationId xmlns:a16="http://schemas.microsoft.com/office/drawing/2014/main" id="{D0ED34F7-A16D-7673-C423-2F46CEEE51BF}"/>
              </a:ext>
            </a:extLst>
          </p:cNvPr>
          <p:cNvSpPr/>
          <p:nvPr/>
        </p:nvSpPr>
        <p:spPr>
          <a:xfrm>
            <a:off x="1303169" y="1346828"/>
            <a:ext cx="2153653" cy="1357675"/>
          </a:xfrm>
          <a:prstGeom prst="ellipse">
            <a:avLst/>
          </a:prstGeom>
          <a:gradFill>
            <a:gsLst>
              <a:gs pos="0">
                <a:srgbClr val="0070C0"/>
              </a:gs>
              <a:gs pos="100000">
                <a:schemeClr val="bg1">
                  <a:shade val="64000"/>
                  <a:lumMod val="88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Hypersensibilité du tissu adipeux à l’insuline </a:t>
            </a:r>
          </a:p>
        </p:txBody>
      </p:sp>
      <p:cxnSp>
        <p:nvCxnSpPr>
          <p:cNvPr id="39" name="Connecteur droit avec flèche 38">
            <a:extLst>
              <a:ext uri="{FF2B5EF4-FFF2-40B4-BE49-F238E27FC236}">
                <a16:creationId xmlns:a16="http://schemas.microsoft.com/office/drawing/2014/main" id="{63C03BC4-C0A8-E8FA-1005-24567B6C83AB}"/>
              </a:ext>
            </a:extLst>
          </p:cNvPr>
          <p:cNvCxnSpPr>
            <a:cxnSpLocks/>
          </p:cNvCxnSpPr>
          <p:nvPr/>
        </p:nvCxnSpPr>
        <p:spPr>
          <a:xfrm>
            <a:off x="3103142" y="5989154"/>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213BA6BF-F3D8-64B8-76A6-6096916724C7}"/>
              </a:ext>
            </a:extLst>
          </p:cNvPr>
          <p:cNvSpPr txBox="1"/>
          <p:nvPr/>
        </p:nvSpPr>
        <p:spPr>
          <a:xfrm>
            <a:off x="1443412" y="6415025"/>
            <a:ext cx="2328862" cy="369332"/>
          </a:xfrm>
          <a:prstGeom prst="rect">
            <a:avLst/>
          </a:prstGeom>
          <a:noFill/>
        </p:spPr>
        <p:txBody>
          <a:bodyPr wrap="square" rtlCol="0">
            <a:spAutoFit/>
          </a:bodyPr>
          <a:lstStyle/>
          <a:p>
            <a:pPr algn="ctr"/>
            <a:r>
              <a:rPr lang="fr-FR" dirty="0"/>
              <a:t>INSULINE</a:t>
            </a:r>
          </a:p>
        </p:txBody>
      </p:sp>
      <p:cxnSp>
        <p:nvCxnSpPr>
          <p:cNvPr id="42" name="Connecteur droit avec flèche 41">
            <a:extLst>
              <a:ext uri="{FF2B5EF4-FFF2-40B4-BE49-F238E27FC236}">
                <a16:creationId xmlns:a16="http://schemas.microsoft.com/office/drawing/2014/main" id="{556CC225-36B1-F2F6-4B00-A4B58C695BCE}"/>
              </a:ext>
            </a:extLst>
          </p:cNvPr>
          <p:cNvCxnSpPr>
            <a:cxnSpLocks/>
          </p:cNvCxnSpPr>
          <p:nvPr/>
        </p:nvCxnSpPr>
        <p:spPr>
          <a:xfrm>
            <a:off x="2160168" y="5933040"/>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C7F89D9E-B2A4-C30A-E7F9-B65F1EB2B4F0}"/>
              </a:ext>
            </a:extLst>
          </p:cNvPr>
          <p:cNvCxnSpPr>
            <a:cxnSpLocks/>
          </p:cNvCxnSpPr>
          <p:nvPr/>
        </p:nvCxnSpPr>
        <p:spPr>
          <a:xfrm>
            <a:off x="2874543" y="5989154"/>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76FC36A3-500B-AA4B-D4B2-F42E2401BE77}"/>
              </a:ext>
            </a:extLst>
          </p:cNvPr>
          <p:cNvCxnSpPr>
            <a:cxnSpLocks/>
          </p:cNvCxnSpPr>
          <p:nvPr/>
        </p:nvCxnSpPr>
        <p:spPr>
          <a:xfrm>
            <a:off x="2337133" y="5989154"/>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Ellipse 44">
            <a:extLst>
              <a:ext uri="{FF2B5EF4-FFF2-40B4-BE49-F238E27FC236}">
                <a16:creationId xmlns:a16="http://schemas.microsoft.com/office/drawing/2014/main" id="{AA1B70A4-B07C-B162-5A6C-91782DAB34E3}"/>
              </a:ext>
            </a:extLst>
          </p:cNvPr>
          <p:cNvSpPr/>
          <p:nvPr/>
        </p:nvSpPr>
        <p:spPr>
          <a:xfrm>
            <a:off x="3720010" y="5758447"/>
            <a:ext cx="2011030" cy="65657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Hyperinsulinisme </a:t>
            </a:r>
          </a:p>
        </p:txBody>
      </p:sp>
      <p:cxnSp>
        <p:nvCxnSpPr>
          <p:cNvPr id="46" name="Connecteur droit avec flèche 45">
            <a:extLst>
              <a:ext uri="{FF2B5EF4-FFF2-40B4-BE49-F238E27FC236}">
                <a16:creationId xmlns:a16="http://schemas.microsoft.com/office/drawing/2014/main" id="{C002D7CB-E010-7CAA-96BF-FFA57A20F186}"/>
              </a:ext>
            </a:extLst>
          </p:cNvPr>
          <p:cNvCxnSpPr>
            <a:cxnSpLocks/>
          </p:cNvCxnSpPr>
          <p:nvPr/>
        </p:nvCxnSpPr>
        <p:spPr>
          <a:xfrm>
            <a:off x="5984454" y="5844208"/>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B889E406-4EA1-6110-4423-8726475E3608}"/>
              </a:ext>
            </a:extLst>
          </p:cNvPr>
          <p:cNvCxnSpPr>
            <a:cxnSpLocks/>
          </p:cNvCxnSpPr>
          <p:nvPr/>
        </p:nvCxnSpPr>
        <p:spPr>
          <a:xfrm>
            <a:off x="6136854" y="5996608"/>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F06B1443-5E0F-1DB6-7B77-89E6E3BF57DC}"/>
              </a:ext>
            </a:extLst>
          </p:cNvPr>
          <p:cNvCxnSpPr>
            <a:cxnSpLocks/>
          </p:cNvCxnSpPr>
          <p:nvPr/>
        </p:nvCxnSpPr>
        <p:spPr>
          <a:xfrm>
            <a:off x="6289254" y="6102420"/>
            <a:ext cx="0" cy="3180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E395C205-E935-EA05-D567-45F884BFBF12}"/>
              </a:ext>
            </a:extLst>
          </p:cNvPr>
          <p:cNvCxnSpPr>
            <a:cxnSpLocks/>
          </p:cNvCxnSpPr>
          <p:nvPr/>
        </p:nvCxnSpPr>
        <p:spPr>
          <a:xfrm>
            <a:off x="6441654" y="6068771"/>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57F91578-67EE-B08E-442B-24C7D99A1477}"/>
              </a:ext>
            </a:extLst>
          </p:cNvPr>
          <p:cNvCxnSpPr>
            <a:cxnSpLocks/>
          </p:cNvCxnSpPr>
          <p:nvPr/>
        </p:nvCxnSpPr>
        <p:spPr>
          <a:xfrm>
            <a:off x="6636916" y="6092895"/>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082A9B7B-9B28-76F3-B0B2-08A293807391}"/>
              </a:ext>
            </a:extLst>
          </p:cNvPr>
          <p:cNvCxnSpPr>
            <a:cxnSpLocks/>
          </p:cNvCxnSpPr>
          <p:nvPr/>
        </p:nvCxnSpPr>
        <p:spPr>
          <a:xfrm>
            <a:off x="6803604" y="6098567"/>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86E48437-AB00-890C-3BE8-56D89BF89EDA}"/>
              </a:ext>
            </a:extLst>
          </p:cNvPr>
          <p:cNvCxnSpPr>
            <a:cxnSpLocks/>
          </p:cNvCxnSpPr>
          <p:nvPr/>
        </p:nvCxnSpPr>
        <p:spPr>
          <a:xfrm>
            <a:off x="7021431" y="6084343"/>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D7EFE293-BFE7-96F0-717D-353C1D2125CC}"/>
              </a:ext>
            </a:extLst>
          </p:cNvPr>
          <p:cNvCxnSpPr>
            <a:cxnSpLocks/>
          </p:cNvCxnSpPr>
          <p:nvPr/>
        </p:nvCxnSpPr>
        <p:spPr>
          <a:xfrm>
            <a:off x="7160791" y="5942502"/>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1B81D067-E8C7-3A34-58CD-79C4A45F017A}"/>
              </a:ext>
            </a:extLst>
          </p:cNvPr>
          <p:cNvCxnSpPr>
            <a:cxnSpLocks/>
          </p:cNvCxnSpPr>
          <p:nvPr/>
        </p:nvCxnSpPr>
        <p:spPr>
          <a:xfrm>
            <a:off x="7303666" y="5830957"/>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8305CD9B-4EA3-CCD5-0FFF-42584E425815}"/>
              </a:ext>
            </a:extLst>
          </p:cNvPr>
          <p:cNvCxnSpPr>
            <a:cxnSpLocks/>
          </p:cNvCxnSpPr>
          <p:nvPr/>
        </p:nvCxnSpPr>
        <p:spPr>
          <a:xfrm>
            <a:off x="7460829" y="5661577"/>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B6F08B2A-9124-CE3F-2497-AD13B139856D}"/>
              </a:ext>
            </a:extLst>
          </p:cNvPr>
          <p:cNvSpPr txBox="1"/>
          <p:nvPr/>
        </p:nvSpPr>
        <p:spPr>
          <a:xfrm>
            <a:off x="5470609" y="6467460"/>
            <a:ext cx="2328862" cy="400110"/>
          </a:xfrm>
          <a:prstGeom prst="rect">
            <a:avLst/>
          </a:prstGeom>
          <a:noFill/>
        </p:spPr>
        <p:txBody>
          <a:bodyPr wrap="square" rtlCol="0">
            <a:spAutoFit/>
          </a:bodyPr>
          <a:lstStyle/>
          <a:p>
            <a:pPr algn="ctr"/>
            <a:r>
              <a:rPr lang="fr-FR" sz="2000" b="1" dirty="0"/>
              <a:t>INSULINE</a:t>
            </a:r>
          </a:p>
        </p:txBody>
      </p:sp>
      <p:cxnSp>
        <p:nvCxnSpPr>
          <p:cNvPr id="58" name="Connecteur droit avec flèche 57">
            <a:extLst>
              <a:ext uri="{FF2B5EF4-FFF2-40B4-BE49-F238E27FC236}">
                <a16:creationId xmlns:a16="http://schemas.microsoft.com/office/drawing/2014/main" id="{F143759C-0802-6D79-D1A2-43D464DDE3A8}"/>
              </a:ext>
            </a:extLst>
          </p:cNvPr>
          <p:cNvCxnSpPr>
            <a:cxnSpLocks/>
          </p:cNvCxnSpPr>
          <p:nvPr/>
        </p:nvCxnSpPr>
        <p:spPr>
          <a:xfrm>
            <a:off x="9767640" y="5879617"/>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a:extLst>
              <a:ext uri="{FF2B5EF4-FFF2-40B4-BE49-F238E27FC236}">
                <a16:creationId xmlns:a16="http://schemas.microsoft.com/office/drawing/2014/main" id="{A2453B30-59FF-646F-FC0B-FC0FB5A14E07}"/>
              </a:ext>
            </a:extLst>
          </p:cNvPr>
          <p:cNvCxnSpPr>
            <a:cxnSpLocks/>
          </p:cNvCxnSpPr>
          <p:nvPr/>
        </p:nvCxnSpPr>
        <p:spPr>
          <a:xfrm>
            <a:off x="10070182" y="6003440"/>
            <a:ext cx="0" cy="2190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E20BD405-E62F-E0ED-2642-45E4B5DB4687}"/>
              </a:ext>
            </a:extLst>
          </p:cNvPr>
          <p:cNvCxnSpPr>
            <a:cxnSpLocks/>
          </p:cNvCxnSpPr>
          <p:nvPr/>
        </p:nvCxnSpPr>
        <p:spPr>
          <a:xfrm>
            <a:off x="11187113" y="5942274"/>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09C47C4A-2013-4E29-BF52-DCB10F66198A}"/>
              </a:ext>
            </a:extLst>
          </p:cNvPr>
          <p:cNvCxnSpPr>
            <a:cxnSpLocks/>
          </p:cNvCxnSpPr>
          <p:nvPr/>
        </p:nvCxnSpPr>
        <p:spPr>
          <a:xfrm>
            <a:off x="10717131" y="6068770"/>
            <a:ext cx="0"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7" name="ZoneTexte 66">
            <a:extLst>
              <a:ext uri="{FF2B5EF4-FFF2-40B4-BE49-F238E27FC236}">
                <a16:creationId xmlns:a16="http://schemas.microsoft.com/office/drawing/2014/main" id="{68028380-7280-8C75-184C-18774736E37A}"/>
              </a:ext>
            </a:extLst>
          </p:cNvPr>
          <p:cNvSpPr txBox="1"/>
          <p:nvPr/>
        </p:nvSpPr>
        <p:spPr>
          <a:xfrm>
            <a:off x="9370220" y="6496547"/>
            <a:ext cx="2328862" cy="307777"/>
          </a:xfrm>
          <a:prstGeom prst="rect">
            <a:avLst/>
          </a:prstGeom>
          <a:noFill/>
        </p:spPr>
        <p:txBody>
          <a:bodyPr wrap="square" rtlCol="0">
            <a:spAutoFit/>
          </a:bodyPr>
          <a:lstStyle/>
          <a:p>
            <a:pPr algn="ctr"/>
            <a:r>
              <a:rPr lang="fr-FR" sz="1400" dirty="0"/>
              <a:t>INSULINE</a:t>
            </a:r>
          </a:p>
        </p:txBody>
      </p:sp>
      <p:sp>
        <p:nvSpPr>
          <p:cNvPr id="68" name="Ellipse 67">
            <a:extLst>
              <a:ext uri="{FF2B5EF4-FFF2-40B4-BE49-F238E27FC236}">
                <a16:creationId xmlns:a16="http://schemas.microsoft.com/office/drawing/2014/main" id="{6FD7A913-E19F-2D7F-40D9-1374BCE9269A}"/>
              </a:ext>
            </a:extLst>
          </p:cNvPr>
          <p:cNvSpPr/>
          <p:nvPr/>
        </p:nvSpPr>
        <p:spPr>
          <a:xfrm>
            <a:off x="7800975" y="5810882"/>
            <a:ext cx="2011030" cy="65657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Insulinorésistance </a:t>
            </a:r>
          </a:p>
        </p:txBody>
      </p:sp>
      <p:sp>
        <p:nvSpPr>
          <p:cNvPr id="69" name="Flèche vers la droite 68">
            <a:extLst>
              <a:ext uri="{FF2B5EF4-FFF2-40B4-BE49-F238E27FC236}">
                <a16:creationId xmlns:a16="http://schemas.microsoft.com/office/drawing/2014/main" id="{E2D123B8-352A-4425-C7A2-087CBA757F46}"/>
              </a:ext>
            </a:extLst>
          </p:cNvPr>
          <p:cNvSpPr/>
          <p:nvPr/>
        </p:nvSpPr>
        <p:spPr>
          <a:xfrm>
            <a:off x="3772274" y="5018391"/>
            <a:ext cx="1514101" cy="50255"/>
          </a:xfrm>
          <a:prstGeom prst="right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Flèche vers la droite 69">
            <a:extLst>
              <a:ext uri="{FF2B5EF4-FFF2-40B4-BE49-F238E27FC236}">
                <a16:creationId xmlns:a16="http://schemas.microsoft.com/office/drawing/2014/main" id="{9FAF69C4-87F2-730B-2730-610CCCAE5512}"/>
              </a:ext>
            </a:extLst>
          </p:cNvPr>
          <p:cNvSpPr/>
          <p:nvPr/>
        </p:nvSpPr>
        <p:spPr>
          <a:xfrm>
            <a:off x="7856119" y="5056748"/>
            <a:ext cx="1514101" cy="50255"/>
          </a:xfrm>
          <a:prstGeom prst="right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avec flèche 77">
            <a:extLst>
              <a:ext uri="{FF2B5EF4-FFF2-40B4-BE49-F238E27FC236}">
                <a16:creationId xmlns:a16="http://schemas.microsoft.com/office/drawing/2014/main" id="{2008F45E-F783-84BD-9BE8-91809B03BBA0}"/>
              </a:ext>
            </a:extLst>
          </p:cNvPr>
          <p:cNvCxnSpPr>
            <a:stCxn id="7" idx="2"/>
          </p:cNvCxnSpPr>
          <p:nvPr/>
        </p:nvCxnSpPr>
        <p:spPr>
          <a:xfrm>
            <a:off x="4178968" y="1064413"/>
            <a:ext cx="1678907" cy="62151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78DC11EB-7CDB-7E69-AB44-6FCBE4D11384}"/>
              </a:ext>
            </a:extLst>
          </p:cNvPr>
          <p:cNvCxnSpPr>
            <a:stCxn id="10" idx="2"/>
          </p:cNvCxnSpPr>
          <p:nvPr/>
        </p:nvCxnSpPr>
        <p:spPr>
          <a:xfrm flipH="1">
            <a:off x="7303666" y="1064413"/>
            <a:ext cx="1474375" cy="621512"/>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0E5AFDD6-6493-415B-C417-6B9228091168}"/>
              </a:ext>
            </a:extLst>
          </p:cNvPr>
          <p:cNvCxnSpPr/>
          <p:nvPr/>
        </p:nvCxnSpPr>
        <p:spPr>
          <a:xfrm>
            <a:off x="2874543" y="2704503"/>
            <a:ext cx="2254670" cy="691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469A15B0-4D4E-3214-6571-921B824397AC}"/>
              </a:ext>
            </a:extLst>
          </p:cNvPr>
          <p:cNvCxnSpPr/>
          <p:nvPr/>
        </p:nvCxnSpPr>
        <p:spPr>
          <a:xfrm>
            <a:off x="6441654" y="2415590"/>
            <a:ext cx="0" cy="634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45D48C4E-9698-0E51-A80F-08EAAE95E05A}"/>
              </a:ext>
            </a:extLst>
          </p:cNvPr>
          <p:cNvCxnSpPr/>
          <p:nvPr/>
        </p:nvCxnSpPr>
        <p:spPr>
          <a:xfrm flipH="1">
            <a:off x="7856119" y="2415590"/>
            <a:ext cx="1911521" cy="790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63A661CC-1292-CAB9-49B6-E472D42911A3}"/>
              </a:ext>
            </a:extLst>
          </p:cNvPr>
          <p:cNvCxnSpPr/>
          <p:nvPr/>
        </p:nvCxnSpPr>
        <p:spPr>
          <a:xfrm>
            <a:off x="7856119" y="2095169"/>
            <a:ext cx="1421232" cy="955163"/>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1" name="Éclair 90">
            <a:extLst>
              <a:ext uri="{FF2B5EF4-FFF2-40B4-BE49-F238E27FC236}">
                <a16:creationId xmlns:a16="http://schemas.microsoft.com/office/drawing/2014/main" id="{48D0FE06-C103-1F61-9420-F2D3016F03D1}"/>
              </a:ext>
            </a:extLst>
          </p:cNvPr>
          <p:cNvSpPr/>
          <p:nvPr/>
        </p:nvSpPr>
        <p:spPr>
          <a:xfrm>
            <a:off x="4029262" y="3523568"/>
            <a:ext cx="1441347" cy="1432655"/>
          </a:xfrm>
          <a:prstGeom prst="lightningBolt">
            <a:avLst/>
          </a:prstGeom>
          <a:solidFill>
            <a:srgbClr val="FF0000"/>
          </a:solidFill>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ZoneTexte 92">
            <a:extLst>
              <a:ext uri="{FF2B5EF4-FFF2-40B4-BE49-F238E27FC236}">
                <a16:creationId xmlns:a16="http://schemas.microsoft.com/office/drawing/2014/main" id="{B84EDBD5-7F57-13B7-4808-9B8CE08F7C6D}"/>
              </a:ext>
            </a:extLst>
          </p:cNvPr>
          <p:cNvSpPr txBox="1"/>
          <p:nvPr/>
        </p:nvSpPr>
        <p:spPr>
          <a:xfrm>
            <a:off x="4643438" y="3957638"/>
            <a:ext cx="184731" cy="369332"/>
          </a:xfrm>
          <a:prstGeom prst="rect">
            <a:avLst/>
          </a:prstGeom>
          <a:noFill/>
        </p:spPr>
        <p:txBody>
          <a:bodyPr wrap="none" rtlCol="0">
            <a:spAutoFit/>
          </a:bodyPr>
          <a:lstStyle/>
          <a:p>
            <a:endParaRPr lang="fr-FR" dirty="0"/>
          </a:p>
        </p:txBody>
      </p:sp>
      <p:sp>
        <p:nvSpPr>
          <p:cNvPr id="114" name="ZoneTexte 113">
            <a:extLst>
              <a:ext uri="{FF2B5EF4-FFF2-40B4-BE49-F238E27FC236}">
                <a16:creationId xmlns:a16="http://schemas.microsoft.com/office/drawing/2014/main" id="{DCA47D94-CA5C-912D-A35D-1C2F53CCDB9A}"/>
              </a:ext>
            </a:extLst>
          </p:cNvPr>
          <p:cNvSpPr txBox="1"/>
          <p:nvPr/>
        </p:nvSpPr>
        <p:spPr>
          <a:xfrm>
            <a:off x="757535" y="974557"/>
            <a:ext cx="461665" cy="5342021"/>
          </a:xfrm>
          <a:prstGeom prst="rect">
            <a:avLst/>
          </a:prstGeom>
          <a:noFill/>
        </p:spPr>
        <p:txBody>
          <a:bodyPr vert="vert270" wrap="square" rtlCol="0">
            <a:spAutoFit/>
          </a:bodyPr>
          <a:lstStyle/>
          <a:p>
            <a:pPr algn="ctr"/>
            <a:r>
              <a:rPr lang="fr-BE" b="1" dirty="0">
                <a:latin typeface="Century Gothic" panose="020B0502020202020204" pitchFamily="34" charset="0"/>
              </a:rPr>
              <a:t> Physiopathologie  </a:t>
            </a:r>
            <a:endParaRPr lang="fr-FR" dirty="0"/>
          </a:p>
        </p:txBody>
      </p:sp>
    </p:spTree>
    <p:extLst>
      <p:ext uri="{BB962C8B-B14F-4D97-AF65-F5344CB8AC3E}">
        <p14:creationId xmlns:p14="http://schemas.microsoft.com/office/powerpoint/2010/main" val="2414185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5A6F3DE-D8A1-6529-FCE0-8E17438D26E1}"/>
              </a:ext>
            </a:extLst>
          </p:cNvPr>
          <p:cNvSpPr>
            <a:spLocks noGrp="1"/>
          </p:cNvSpPr>
          <p:nvPr>
            <p:ph idx="1"/>
          </p:nvPr>
        </p:nvSpPr>
        <p:spPr>
          <a:xfrm>
            <a:off x="1371600" y="2243138"/>
            <a:ext cx="9601200" cy="3624262"/>
          </a:xfrm>
        </p:spPr>
        <p:txBody>
          <a:bodyPr>
            <a:normAutofit/>
          </a:bodyPr>
          <a:lstStyle/>
          <a:p>
            <a:pPr>
              <a:spcBef>
                <a:spcPct val="20000"/>
              </a:spcBef>
              <a:buFont typeface="Wingdings" panose="05000000000000000000" pitchFamily="2" charset="2"/>
              <a:buChar char="q"/>
            </a:pPr>
            <a:r>
              <a:rPr lang="fr-FR" altLang="fr-FR" b="0" dirty="0">
                <a:latin typeface="Arial" panose="020B0604020202020204" pitchFamily="34" charset="0"/>
                <a:cs typeface="Arial" panose="020B0604020202020204" pitchFamily="34" charset="0"/>
              </a:rPr>
              <a:t>Complications invalidantes du diabète</a:t>
            </a:r>
          </a:p>
          <a:p>
            <a:pPr lvl="1">
              <a:spcBef>
                <a:spcPct val="20000"/>
              </a:spcBef>
              <a:buFontTx/>
              <a:buChar char="–"/>
            </a:pPr>
            <a:r>
              <a:rPr lang="fr-FR" altLang="fr-FR" b="0" dirty="0">
                <a:latin typeface="Arial" panose="020B0604020202020204" pitchFamily="34" charset="0"/>
                <a:cs typeface="Arial" panose="020B0604020202020204" pitchFamily="34" charset="0"/>
              </a:rPr>
              <a:t>85 % complications oculaires</a:t>
            </a:r>
          </a:p>
          <a:p>
            <a:pPr lvl="2">
              <a:spcBef>
                <a:spcPct val="20000"/>
              </a:spcBef>
              <a:buFontTx/>
              <a:buChar char="•"/>
            </a:pPr>
            <a:r>
              <a:rPr lang="fr-FR" altLang="fr-FR" sz="2000" b="0" dirty="0">
                <a:latin typeface="Arial" panose="020B0604020202020204" pitchFamily="34" charset="0"/>
                <a:cs typeface="Arial" panose="020B0604020202020204" pitchFamily="34" charset="0"/>
              </a:rPr>
              <a:t>2 % cécité</a:t>
            </a:r>
          </a:p>
          <a:p>
            <a:pPr lvl="2">
              <a:spcBef>
                <a:spcPct val="20000"/>
              </a:spcBef>
              <a:buFontTx/>
              <a:buChar char="•"/>
            </a:pPr>
            <a:r>
              <a:rPr lang="fr-FR" altLang="fr-FR" sz="2000" dirty="0">
                <a:latin typeface="Arial" panose="020B0604020202020204" pitchFamily="34" charset="0"/>
                <a:cs typeface="Arial" panose="020B0604020202020204" pitchFamily="34" charset="0"/>
              </a:rPr>
              <a:t>Première cause de cécité chez l’adulte </a:t>
            </a:r>
            <a:endParaRPr lang="fr-FR" altLang="fr-FR" sz="2000" b="0" dirty="0">
              <a:latin typeface="Arial" panose="020B0604020202020204" pitchFamily="34" charset="0"/>
              <a:cs typeface="Arial" panose="020B0604020202020204" pitchFamily="34" charset="0"/>
            </a:endParaRPr>
          </a:p>
          <a:p>
            <a:pPr lvl="1">
              <a:spcBef>
                <a:spcPct val="20000"/>
              </a:spcBef>
              <a:buFontTx/>
              <a:buChar char="–"/>
            </a:pPr>
            <a:r>
              <a:rPr lang="fr-FR" altLang="fr-FR" b="0" dirty="0">
                <a:latin typeface="Arial" panose="020B0604020202020204" pitchFamily="34" charset="0"/>
                <a:cs typeface="Arial" panose="020B0604020202020204" pitchFamily="34" charset="0"/>
              </a:rPr>
              <a:t>85 % complications rénales</a:t>
            </a:r>
          </a:p>
          <a:p>
            <a:pPr lvl="2">
              <a:spcBef>
                <a:spcPct val="20000"/>
              </a:spcBef>
              <a:buFontTx/>
              <a:buChar char="•"/>
            </a:pPr>
            <a:r>
              <a:rPr lang="fr-FR" altLang="fr-FR" sz="2000" b="0" dirty="0">
                <a:latin typeface="Arial" panose="020B0604020202020204" pitchFamily="34" charset="0"/>
                <a:cs typeface="Arial" panose="020B0604020202020204" pitchFamily="34" charset="0"/>
              </a:rPr>
              <a:t>Première cause de dialyse rénale</a:t>
            </a:r>
          </a:p>
          <a:p>
            <a:pPr lvl="1">
              <a:spcBef>
                <a:spcPct val="20000"/>
              </a:spcBef>
              <a:buFontTx/>
              <a:buChar char="–"/>
            </a:pPr>
            <a:r>
              <a:rPr lang="fr-FR" altLang="fr-FR" b="0" dirty="0">
                <a:latin typeface="Arial" panose="020B0604020202020204" pitchFamily="34" charset="0"/>
                <a:cs typeface="Arial" panose="020B0604020202020204" pitchFamily="34" charset="0"/>
              </a:rPr>
              <a:t>5 à 10 % des diabétiques risquent l</a:t>
            </a:r>
            <a:r>
              <a:rPr lang="nl-BE" altLang="fr-FR" b="0" dirty="0">
                <a:latin typeface="Arial" panose="020B0604020202020204" pitchFamily="34" charset="0"/>
                <a:cs typeface="Arial" panose="020B0604020202020204" pitchFamily="34" charset="0"/>
              </a:rPr>
              <a:t>’</a:t>
            </a:r>
            <a:r>
              <a:rPr lang="fr-FR" altLang="ja-JP" b="0" dirty="0">
                <a:latin typeface="Arial" panose="020B0604020202020204" pitchFamily="34" charset="0"/>
                <a:cs typeface="Arial" panose="020B0604020202020204" pitchFamily="34" charset="0"/>
              </a:rPr>
              <a:t>amputation</a:t>
            </a:r>
          </a:p>
          <a:p>
            <a:pPr>
              <a:spcBef>
                <a:spcPct val="20000"/>
              </a:spcBef>
              <a:buFont typeface="Wingdings" panose="05000000000000000000" pitchFamily="2" charset="2"/>
              <a:buChar char="q"/>
            </a:pPr>
            <a:r>
              <a:rPr lang="fr-FR" altLang="fr-FR" b="0" dirty="0">
                <a:latin typeface="Arial" panose="020B0604020202020204" pitchFamily="34" charset="0"/>
                <a:cs typeface="Arial" panose="020B0604020202020204" pitchFamily="34" charset="0"/>
              </a:rPr>
              <a:t>Retentissement socio-économique majeur</a:t>
            </a:r>
          </a:p>
          <a:p>
            <a:pPr>
              <a:buFont typeface="Arial" panose="020B0604020202020204" pitchFamily="34" charset="0"/>
              <a:buChar char="•"/>
            </a:pPr>
            <a:endParaRPr lang="fr-FR" dirty="0"/>
          </a:p>
        </p:txBody>
      </p:sp>
      <p:sp>
        <p:nvSpPr>
          <p:cNvPr id="5" name="Titre 4">
            <a:extLst>
              <a:ext uri="{FF2B5EF4-FFF2-40B4-BE49-F238E27FC236}">
                <a16:creationId xmlns:a16="http://schemas.microsoft.com/office/drawing/2014/main" id="{D0AE09FC-C7CB-ADE3-32D8-CFE37698D213}"/>
              </a:ext>
            </a:extLst>
          </p:cNvPr>
          <p:cNvSpPr>
            <a:spLocks noGrp="1"/>
          </p:cNvSpPr>
          <p:nvPr>
            <p:ph type="title"/>
          </p:nvPr>
        </p:nvSpPr>
        <p:spPr>
          <a:xfrm>
            <a:off x="1371600" y="685800"/>
            <a:ext cx="9601200" cy="1114425"/>
          </a:xfrm>
        </p:spPr>
        <p:txBody>
          <a:bodyPr>
            <a:normAutofit fontScale="90000"/>
          </a:bodyPr>
          <a:lstStyle/>
          <a:p>
            <a:pPr algn="ctr"/>
            <a:r>
              <a:rPr lang="fr-FR" sz="4000" b="1" dirty="0">
                <a:latin typeface="Century Gothic" panose="020B0502020202020204" pitchFamily="34" charset="0"/>
              </a:rPr>
              <a:t>Complications</a:t>
            </a:r>
            <a:br>
              <a:rPr lang="fr-FR" sz="4000" b="1" dirty="0">
                <a:latin typeface="Century Gothic" panose="020B0502020202020204" pitchFamily="34" charset="0"/>
              </a:rPr>
            </a:br>
            <a:r>
              <a:rPr lang="fr-FR" sz="4000" dirty="0">
                <a:latin typeface="Century Gothic" panose="020B0502020202020204" pitchFamily="34" charset="0"/>
              </a:rPr>
              <a:t>Quelques chiffres </a:t>
            </a:r>
            <a:br>
              <a:rPr lang="fr-FR" sz="4000" b="1" dirty="0">
                <a:latin typeface="Century Gothic" panose="020B0502020202020204" pitchFamily="34" charset="0"/>
              </a:rPr>
            </a:br>
            <a:r>
              <a:rPr lang="fr-FR" sz="4000" b="1" dirty="0">
                <a:latin typeface="Century Gothic" panose="020B0502020202020204" pitchFamily="34" charset="0"/>
              </a:rPr>
              <a:t> </a:t>
            </a:r>
            <a:br>
              <a:rPr lang="fr-FR" sz="3600" dirty="0">
                <a:latin typeface="Century Gothic" panose="020B0502020202020204" pitchFamily="34" charset="0"/>
              </a:rPr>
            </a:br>
            <a:endParaRPr lang="fr-FR" sz="3600" dirty="0">
              <a:latin typeface="Century Gothic" panose="020B0502020202020204" pitchFamily="34" charset="0"/>
            </a:endParaRPr>
          </a:p>
        </p:txBody>
      </p:sp>
    </p:spTree>
    <p:extLst>
      <p:ext uri="{BB962C8B-B14F-4D97-AF65-F5344CB8AC3E}">
        <p14:creationId xmlns:p14="http://schemas.microsoft.com/office/powerpoint/2010/main" val="1115761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5109518-3D2A-4853-DA94-CEB55E88D1EE}"/>
              </a:ext>
            </a:extLst>
          </p:cNvPr>
          <p:cNvSpPr>
            <a:spLocks noGrp="1"/>
          </p:cNvSpPr>
          <p:nvPr>
            <p:ph idx="1"/>
          </p:nvPr>
        </p:nvSpPr>
        <p:spPr>
          <a:xfrm>
            <a:off x="1573774" y="1346886"/>
            <a:ext cx="10058400" cy="3886200"/>
          </a:xfrm>
        </p:spPr>
        <p:txBody>
          <a:bodyPr>
            <a:normAutofit fontScale="92500" lnSpcReduction="10000"/>
          </a:bodyPr>
          <a:lstStyle/>
          <a:p>
            <a:r>
              <a:rPr lang="fr-BE" sz="2000" b="1" dirty="0"/>
              <a:t>1</a:t>
            </a:r>
            <a:r>
              <a:rPr lang="fr-BE" sz="2000" b="1" baseline="30000" dirty="0"/>
              <a:t>ère</a:t>
            </a:r>
            <a:r>
              <a:rPr lang="fr-BE" sz="2000" b="1" dirty="0"/>
              <a:t> cause d’amputation , 5 à 10 %</a:t>
            </a:r>
            <a:r>
              <a:rPr lang="fr-BE" sz="2000" dirty="0"/>
              <a:t> des diabétiques sont ou seront amputés de l’orteil, du pied ou de la jambe.</a:t>
            </a:r>
          </a:p>
          <a:p>
            <a:r>
              <a:rPr lang="fr-BE" sz="2000" b="1" dirty="0"/>
              <a:t> 2</a:t>
            </a:r>
            <a:r>
              <a:rPr lang="fr-BE" sz="2000" b="1" baseline="30000" dirty="0"/>
              <a:t>ème</a:t>
            </a:r>
            <a:r>
              <a:rPr lang="fr-BE" sz="2000" b="1" dirty="0"/>
              <a:t> cause d’accidents cardio-vasculaires</a:t>
            </a:r>
          </a:p>
          <a:p>
            <a:r>
              <a:rPr lang="fr-BE" sz="2000" b="1" dirty="0"/>
              <a:t>25%</a:t>
            </a:r>
            <a:r>
              <a:rPr lang="fr-BE" sz="2000" dirty="0"/>
              <a:t> des cas de maladies détruisant les reins lui sont imputables.</a:t>
            </a:r>
          </a:p>
          <a:p>
            <a:r>
              <a:rPr lang="fr-BE" sz="2000" b="1" dirty="0"/>
              <a:t>1</a:t>
            </a:r>
            <a:r>
              <a:rPr lang="fr-BE" sz="2000" b="1" baseline="30000" dirty="0"/>
              <a:t>ère</a:t>
            </a:r>
            <a:r>
              <a:rPr lang="fr-BE" sz="2000" b="1" dirty="0"/>
              <a:t> cause de cécité chez l’adulte </a:t>
            </a:r>
            <a:r>
              <a:rPr lang="fr-BE" sz="2000" dirty="0"/>
              <a:t>et peut avoir un impact dramatique sur la qualité de vie et notamment en cas de neuropathie sévère ; </a:t>
            </a:r>
            <a:r>
              <a:rPr lang="fr-BE" sz="2000" b="1" dirty="0"/>
              <a:t>2%</a:t>
            </a:r>
            <a:r>
              <a:rPr lang="fr-BE" sz="2000" dirty="0"/>
              <a:t> des diabétiques sont aveugles</a:t>
            </a:r>
          </a:p>
          <a:p>
            <a:r>
              <a:rPr lang="fr-BE" sz="2000" dirty="0"/>
              <a:t>en multipliant par 8 le risque d’amputation</a:t>
            </a:r>
          </a:p>
          <a:p>
            <a:r>
              <a:rPr lang="fr-BE" sz="2000" dirty="0"/>
              <a:t>en multipliant par 8 le risque d’infarctus du myocarde ou d’accident vasculaire cérébral</a:t>
            </a:r>
          </a:p>
          <a:p>
            <a:r>
              <a:rPr lang="fr-BE" sz="2000" dirty="0"/>
              <a:t>en multipliant par 9 le risque de dialyse pour </a:t>
            </a:r>
            <a:r>
              <a:rPr lang="fr-BE" sz="2000" b="1" dirty="0"/>
              <a:t>insuffisance rénale terminale =&gt;</a:t>
            </a:r>
          </a:p>
          <a:p>
            <a:r>
              <a:rPr lang="fr-BE" dirty="0"/>
              <a:t>La cécité </a:t>
            </a:r>
            <a:r>
              <a:rPr lang="fr-BE" sz="2000" dirty="0"/>
              <a:t>peut avoir un impact dramatique sur la qualité de vie et notamment en cas de neuropathie sévère ; </a:t>
            </a:r>
            <a:r>
              <a:rPr lang="fr-BE" sz="2000" b="1" dirty="0"/>
              <a:t>2%</a:t>
            </a:r>
            <a:r>
              <a:rPr lang="fr-BE" sz="2000" dirty="0"/>
              <a:t> des diabétiques sont aveugles</a:t>
            </a:r>
          </a:p>
          <a:p>
            <a:endParaRPr lang="fr-BE" sz="2000" dirty="0"/>
          </a:p>
          <a:p>
            <a:endParaRPr lang="fr-BE" sz="2000" dirty="0"/>
          </a:p>
          <a:p>
            <a:endParaRPr lang="fr-BE" sz="2000" dirty="0"/>
          </a:p>
          <a:p>
            <a:endParaRPr lang="fr-FR" dirty="0"/>
          </a:p>
        </p:txBody>
      </p:sp>
      <p:sp>
        <p:nvSpPr>
          <p:cNvPr id="6" name="ZoneTexte 5">
            <a:extLst>
              <a:ext uri="{FF2B5EF4-FFF2-40B4-BE49-F238E27FC236}">
                <a16:creationId xmlns:a16="http://schemas.microsoft.com/office/drawing/2014/main" id="{A586A429-0E25-8811-D1CE-192EE88A41CF}"/>
              </a:ext>
            </a:extLst>
          </p:cNvPr>
          <p:cNvSpPr txBox="1"/>
          <p:nvPr/>
        </p:nvSpPr>
        <p:spPr>
          <a:xfrm>
            <a:off x="757535" y="974557"/>
            <a:ext cx="461665" cy="5342021"/>
          </a:xfrm>
          <a:prstGeom prst="rect">
            <a:avLst/>
          </a:prstGeom>
          <a:noFill/>
        </p:spPr>
        <p:txBody>
          <a:bodyPr vert="vert270" wrap="square" rtlCol="0">
            <a:spAutoFit/>
          </a:bodyPr>
          <a:lstStyle/>
          <a:p>
            <a:pPr algn="ctr"/>
            <a:r>
              <a:rPr lang="fr-BE" b="1" dirty="0">
                <a:latin typeface="Century Gothic" panose="020B0502020202020204" pitchFamily="34" charset="0"/>
              </a:rPr>
              <a:t>Complications </a:t>
            </a:r>
            <a:endParaRPr lang="fr-FR" dirty="0"/>
          </a:p>
        </p:txBody>
      </p:sp>
    </p:spTree>
    <p:extLst>
      <p:ext uri="{BB962C8B-B14F-4D97-AF65-F5344CB8AC3E}">
        <p14:creationId xmlns:p14="http://schemas.microsoft.com/office/powerpoint/2010/main" val="37588408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C708A98-AD8D-E5AA-86A7-11CFBFD55F92}"/>
              </a:ext>
            </a:extLst>
          </p:cNvPr>
          <p:cNvSpPr>
            <a:spLocks noGrp="1"/>
          </p:cNvSpPr>
          <p:nvPr>
            <p:ph type="title"/>
          </p:nvPr>
        </p:nvSpPr>
        <p:spPr>
          <a:xfrm>
            <a:off x="1008184" y="174032"/>
            <a:ext cx="10175631" cy="1111843"/>
          </a:xfrm>
        </p:spPr>
        <p:txBody>
          <a:bodyPr anchor="ctr">
            <a:normAutofit/>
          </a:bodyPr>
          <a:lstStyle/>
          <a:p>
            <a:pPr algn="ctr"/>
            <a:r>
              <a:rPr lang="fr-FR" sz="4000"/>
              <a:t>Dépistage</a:t>
            </a:r>
          </a:p>
        </p:txBody>
      </p:sp>
      <p:sp>
        <p:nvSpPr>
          <p:cNvPr id="9" name="Content Placeholder 8">
            <a:extLst>
              <a:ext uri="{FF2B5EF4-FFF2-40B4-BE49-F238E27FC236}">
                <a16:creationId xmlns:a16="http://schemas.microsoft.com/office/drawing/2014/main" id="{939AF986-4930-4E46-05B0-0D5BB813DC1F}"/>
              </a:ext>
            </a:extLst>
          </p:cNvPr>
          <p:cNvSpPr>
            <a:spLocks noGrp="1"/>
          </p:cNvSpPr>
          <p:nvPr>
            <p:ph idx="1"/>
          </p:nvPr>
        </p:nvSpPr>
        <p:spPr>
          <a:xfrm>
            <a:off x="1008184" y="1459907"/>
            <a:ext cx="10175630" cy="767904"/>
          </a:xfrm>
        </p:spPr>
        <p:txBody>
          <a:bodyPr anchor="ctr">
            <a:normAutofit/>
          </a:bodyPr>
          <a:lstStyle/>
          <a:p>
            <a:pPr algn="ctr"/>
            <a:endParaRPr lang="en-US" sz="2000"/>
          </a:p>
        </p:txBody>
      </p:sp>
      <p:pic>
        <p:nvPicPr>
          <p:cNvPr id="5" name="Espace réservé du contenu 4" descr="Une image contenant texte, capture d’écran, Police&#10;&#10;Le contenu généré par l’IA peut être incorrect.">
            <a:extLst>
              <a:ext uri="{FF2B5EF4-FFF2-40B4-BE49-F238E27FC236}">
                <a16:creationId xmlns:a16="http://schemas.microsoft.com/office/drawing/2014/main" id="{6D03F021-F154-46C3-A6AA-9A697DB22525}"/>
              </a:ext>
            </a:extLst>
          </p:cNvPr>
          <p:cNvPicPr>
            <a:picLocks noChangeAspect="1"/>
          </p:cNvPicPr>
          <p:nvPr/>
        </p:nvPicPr>
        <p:blipFill>
          <a:blip r:embed="rId2"/>
          <a:stretch>
            <a:fillRect/>
          </a:stretch>
        </p:blipFill>
        <p:spPr>
          <a:xfrm>
            <a:off x="475786" y="1459907"/>
            <a:ext cx="4611619" cy="1948409"/>
          </a:xfrm>
          <a:prstGeom prst="rect">
            <a:avLst/>
          </a:prstGeom>
          <a:ln w="57150">
            <a:solidFill>
              <a:schemeClr val="accent1"/>
            </a:solidFill>
          </a:ln>
        </p:spPr>
      </p:pic>
      <p:sp>
        <p:nvSpPr>
          <p:cNvPr id="7" name="ZoneTexte 6">
            <a:extLst>
              <a:ext uri="{FF2B5EF4-FFF2-40B4-BE49-F238E27FC236}">
                <a16:creationId xmlns:a16="http://schemas.microsoft.com/office/drawing/2014/main" id="{0A647637-23BA-C069-8290-66DC6B23E698}"/>
              </a:ext>
            </a:extLst>
          </p:cNvPr>
          <p:cNvSpPr txBox="1"/>
          <p:nvPr/>
        </p:nvSpPr>
        <p:spPr>
          <a:xfrm>
            <a:off x="301083" y="5232261"/>
            <a:ext cx="7633010" cy="1477328"/>
          </a:xfrm>
          <a:prstGeom prst="rect">
            <a:avLst/>
          </a:prstGeom>
          <a:noFill/>
        </p:spPr>
        <p:txBody>
          <a:bodyPr wrap="square">
            <a:spAutoFit/>
          </a:bodyPr>
          <a:lstStyle/>
          <a:p>
            <a:r>
              <a:rPr lang="fr-BE" b="0" i="0" dirty="0">
                <a:effectLst/>
                <a:latin typeface="ui-sans-serif"/>
              </a:rPr>
              <a:t>Dans ce contexte, </a:t>
            </a:r>
            <a:r>
              <a:rPr lang="fr-BE" b="0" i="0" dirty="0">
                <a:effectLst/>
                <a:highlight>
                  <a:srgbClr val="FFFF00"/>
                </a:highlight>
                <a:latin typeface="ui-sans-serif"/>
              </a:rPr>
              <a:t>l'hémoglobine glyquée</a:t>
            </a:r>
            <a:r>
              <a:rPr lang="fr-BE" b="0" i="0" dirty="0">
                <a:effectLst/>
                <a:latin typeface="ui-sans-serif"/>
              </a:rPr>
              <a:t> semble être le meilleur choix parmi tous les tests disponibles [5]. Le </a:t>
            </a:r>
            <a:r>
              <a:rPr lang="fr-BE" b="0" i="0" dirty="0">
                <a:effectLst/>
                <a:highlight>
                  <a:srgbClr val="FFFF00"/>
                </a:highlight>
                <a:latin typeface="ui-sans-serif"/>
              </a:rPr>
              <a:t>score FINDRISC</a:t>
            </a:r>
            <a:r>
              <a:rPr lang="fr-BE" b="0" i="0" dirty="0">
                <a:effectLst/>
                <a:latin typeface="ui-sans-serif"/>
              </a:rPr>
              <a:t> a été développé en Finlande en réponse au besoin d'un outil non invasif pour le dépistage du diabète de type 2 [6]. C'est le questionnaire le plus couramment utilisé pour détecter un diabète non diagnostiqué [7].</a:t>
            </a:r>
            <a:endParaRPr lang="fr-FR" dirty="0"/>
          </a:p>
        </p:txBody>
      </p:sp>
      <p:sp>
        <p:nvSpPr>
          <p:cNvPr id="10" name="ZoneTexte 9">
            <a:extLst>
              <a:ext uri="{FF2B5EF4-FFF2-40B4-BE49-F238E27FC236}">
                <a16:creationId xmlns:a16="http://schemas.microsoft.com/office/drawing/2014/main" id="{BD05DC8B-B381-8B9E-085B-6700BB3DC900}"/>
              </a:ext>
            </a:extLst>
          </p:cNvPr>
          <p:cNvSpPr txBox="1"/>
          <p:nvPr/>
        </p:nvSpPr>
        <p:spPr>
          <a:xfrm>
            <a:off x="512617" y="3551661"/>
            <a:ext cx="9149575" cy="1477328"/>
          </a:xfrm>
          <a:prstGeom prst="rect">
            <a:avLst/>
          </a:prstGeom>
          <a:noFill/>
        </p:spPr>
        <p:txBody>
          <a:bodyPr wrap="square">
            <a:spAutoFit/>
          </a:bodyPr>
          <a:lstStyle/>
          <a:p>
            <a:r>
              <a:rPr lang="fr-BE" b="0" i="0" dirty="0">
                <a:effectLst/>
                <a:latin typeface="ui-sans-serif"/>
              </a:rPr>
              <a:t>Une méta-analyse de 178 articles publiés a également révélé que les </a:t>
            </a:r>
            <a:r>
              <a:rPr lang="fr-BE" b="0" i="0" dirty="0">
                <a:effectLst/>
                <a:highlight>
                  <a:srgbClr val="FFFF00"/>
                </a:highlight>
                <a:latin typeface="ui-sans-serif"/>
              </a:rPr>
              <a:t>bandelettes urinaires </a:t>
            </a:r>
            <a:r>
              <a:rPr lang="fr-BE" b="0" i="0" dirty="0">
                <a:effectLst/>
                <a:latin typeface="ui-sans-serif"/>
              </a:rPr>
              <a:t>présentaient une sensibilité insuffisante pour être utilisées comme outil de dépistage dans une population asymptomatique [4]. De plus, les résultats </a:t>
            </a:r>
            <a:r>
              <a:rPr lang="fr-BE" b="0" i="0" dirty="0">
                <a:effectLst/>
                <a:highlight>
                  <a:srgbClr val="FFFF00"/>
                </a:highlight>
                <a:latin typeface="ui-sans-serif"/>
              </a:rPr>
              <a:t>faussement positifs ou faussement négatifs </a:t>
            </a:r>
            <a:r>
              <a:rPr lang="fr-BE" b="0" i="0" dirty="0">
                <a:effectLst/>
                <a:latin typeface="ui-sans-serif"/>
              </a:rPr>
              <a:t>diminuent encore davantage l'utilité de cette méthode comme outil de dépistage de la </a:t>
            </a:r>
            <a:r>
              <a:rPr lang="fr-BE" b="0" i="0" dirty="0" err="1">
                <a:effectLst/>
                <a:latin typeface="ui-sans-serif"/>
              </a:rPr>
              <a:t>dysglycémie</a:t>
            </a:r>
            <a:r>
              <a:rPr lang="fr-BE" b="0" i="0" dirty="0">
                <a:effectLst/>
                <a:latin typeface="ui-sans-serif"/>
              </a:rPr>
              <a:t>.</a:t>
            </a:r>
            <a:endParaRPr lang="fr-FR" dirty="0"/>
          </a:p>
        </p:txBody>
      </p:sp>
    </p:spTree>
    <p:extLst>
      <p:ext uri="{BB962C8B-B14F-4D97-AF65-F5344CB8AC3E}">
        <p14:creationId xmlns:p14="http://schemas.microsoft.com/office/powerpoint/2010/main" val="1172088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E3DF37-EC56-B74B-58E1-113A3C53F68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F9CBDA-4F10-59BF-9E63-0D409149FEDF}"/>
              </a:ext>
            </a:extLst>
          </p:cNvPr>
          <p:cNvSpPr>
            <a:spLocks noGrp="1"/>
          </p:cNvSpPr>
          <p:nvPr>
            <p:ph type="title"/>
          </p:nvPr>
        </p:nvSpPr>
        <p:spPr>
          <a:xfrm>
            <a:off x="699713" y="248038"/>
            <a:ext cx="7063721" cy="1159200"/>
          </a:xfrm>
        </p:spPr>
        <p:txBody>
          <a:bodyPr vert="horz" lIns="91440" tIns="45720" rIns="91440" bIns="45720" rtlCol="0" anchor="ctr">
            <a:normAutofit fontScale="90000"/>
          </a:bodyPr>
          <a:lstStyle/>
          <a:p>
            <a:r>
              <a:rPr lang="en-US" sz="4000" kern="1200" dirty="0" err="1">
                <a:solidFill>
                  <a:srgbClr val="FFFFFF"/>
                </a:solidFill>
                <a:latin typeface="+mj-lt"/>
                <a:ea typeface="+mj-ea"/>
                <a:cs typeface="+mj-cs"/>
              </a:rPr>
              <a:t>Dépistage</a:t>
            </a:r>
            <a:r>
              <a:rPr lang="en-US" sz="4000" kern="1200" dirty="0">
                <a:solidFill>
                  <a:srgbClr val="FFFFFF"/>
                </a:solidFill>
                <a:latin typeface="+mj-lt"/>
                <a:ea typeface="+mj-ea"/>
                <a:cs typeface="+mj-cs"/>
              </a:rPr>
              <a:t> des </a:t>
            </a:r>
            <a:r>
              <a:rPr lang="en-US" sz="4000" kern="1200" dirty="0" err="1">
                <a:solidFill>
                  <a:srgbClr val="FFFFFF"/>
                </a:solidFill>
                <a:latin typeface="+mj-lt"/>
                <a:ea typeface="+mj-ea"/>
                <a:cs typeface="+mj-cs"/>
              </a:rPr>
              <a:t>personnes</a:t>
            </a:r>
            <a:r>
              <a:rPr lang="en-US" sz="4000" kern="1200" dirty="0">
                <a:solidFill>
                  <a:srgbClr val="FFFFFF"/>
                </a:solidFill>
                <a:latin typeface="+mj-lt"/>
                <a:ea typeface="+mj-ea"/>
                <a:cs typeface="+mj-cs"/>
              </a:rPr>
              <a:t> à </a:t>
            </a:r>
            <a:r>
              <a:rPr lang="en-US" sz="4000" kern="1200" dirty="0" err="1">
                <a:solidFill>
                  <a:srgbClr val="FFFFFF"/>
                </a:solidFill>
                <a:latin typeface="+mj-lt"/>
                <a:ea typeface="+mj-ea"/>
                <a:cs typeface="+mj-cs"/>
              </a:rPr>
              <a:t>risque</a:t>
            </a:r>
            <a:endParaRPr lang="en-US" sz="4000" kern="1200" dirty="0">
              <a:solidFill>
                <a:srgbClr val="FFFFFF"/>
              </a:solidFill>
              <a:latin typeface="+mj-lt"/>
              <a:ea typeface="+mj-ea"/>
              <a:cs typeface="+mj-cs"/>
            </a:endParaRPr>
          </a:p>
        </p:txBody>
      </p:sp>
      <p:pic>
        <p:nvPicPr>
          <p:cNvPr id="4" name="Espace réservé du contenu 3" descr="Une image contenant texte, capture d’écran, habits, Site web&#10;&#10;Le contenu généré par l’IA peut être incorrect.">
            <a:extLst>
              <a:ext uri="{FF2B5EF4-FFF2-40B4-BE49-F238E27FC236}">
                <a16:creationId xmlns:a16="http://schemas.microsoft.com/office/drawing/2014/main" id="{0F6D67E5-9215-A9B5-24F4-9F5BC8EBBCFF}"/>
              </a:ext>
            </a:extLst>
          </p:cNvPr>
          <p:cNvPicPr>
            <a:picLocks noGrp="1" noChangeAspect="1"/>
          </p:cNvPicPr>
          <p:nvPr>
            <p:ph idx="1"/>
          </p:nvPr>
        </p:nvPicPr>
        <p:blipFill>
          <a:blip r:embed="rId2"/>
          <a:stretch>
            <a:fillRect/>
          </a:stretch>
        </p:blipFill>
        <p:spPr>
          <a:xfrm>
            <a:off x="289932" y="2063345"/>
            <a:ext cx="9317657" cy="4304469"/>
          </a:xfrm>
          <a:prstGeom prst="rect">
            <a:avLst/>
          </a:prstGeom>
        </p:spPr>
      </p:pic>
    </p:spTree>
    <p:extLst>
      <p:ext uri="{BB962C8B-B14F-4D97-AF65-F5344CB8AC3E}">
        <p14:creationId xmlns:p14="http://schemas.microsoft.com/office/powerpoint/2010/main" val="151503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CBEFDCE9-8973-F763-0D0F-E0DDE1B891DB}"/>
              </a:ext>
            </a:extLst>
          </p:cNvPr>
          <p:cNvPicPr>
            <a:picLocks noGrp="1" noChangeAspect="1"/>
          </p:cNvPicPr>
          <p:nvPr>
            <p:ph idx="1"/>
          </p:nvPr>
        </p:nvPicPr>
        <p:blipFill>
          <a:blip r:embed="rId2"/>
          <a:stretch>
            <a:fillRect/>
          </a:stretch>
        </p:blipFill>
        <p:spPr>
          <a:xfrm>
            <a:off x="2639961" y="214633"/>
            <a:ext cx="6710515" cy="6428733"/>
          </a:xfrm>
        </p:spPr>
      </p:pic>
      <p:sp>
        <p:nvSpPr>
          <p:cNvPr id="5" name="Rectangle : coins arrondis 4">
            <a:extLst>
              <a:ext uri="{FF2B5EF4-FFF2-40B4-BE49-F238E27FC236}">
                <a16:creationId xmlns:a16="http://schemas.microsoft.com/office/drawing/2014/main" id="{D72DC090-FC39-7011-C271-86CC6C81BC92}"/>
              </a:ext>
            </a:extLst>
          </p:cNvPr>
          <p:cNvSpPr/>
          <p:nvPr/>
        </p:nvSpPr>
        <p:spPr>
          <a:xfrm>
            <a:off x="6356556" y="5338915"/>
            <a:ext cx="2993920" cy="1153959"/>
          </a:xfrm>
          <a:prstGeom prst="roundRect">
            <a:avLst/>
          </a:prstGeom>
          <a:noFill/>
          <a:ln w="1365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62706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0BE25DE-0732-4D50-59EC-A3F2ECA83FC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Prévention</a:t>
            </a:r>
          </a:p>
        </p:txBody>
      </p:sp>
      <p:pic>
        <p:nvPicPr>
          <p:cNvPr id="5" name="Espace réservé du contenu 4" descr="Une image contenant texte, fruit&#10;&#10;Le contenu généré par l’IA peut être incorrect.">
            <a:extLst>
              <a:ext uri="{FF2B5EF4-FFF2-40B4-BE49-F238E27FC236}">
                <a16:creationId xmlns:a16="http://schemas.microsoft.com/office/drawing/2014/main" id="{BB54912F-33E9-226B-EEA3-15F5E1AA3F25}"/>
              </a:ext>
            </a:extLst>
          </p:cNvPr>
          <p:cNvPicPr>
            <a:picLocks noGrp="1" noChangeAspect="1"/>
          </p:cNvPicPr>
          <p:nvPr>
            <p:ph idx="1"/>
          </p:nvPr>
        </p:nvPicPr>
        <p:blipFill>
          <a:blip r:embed="rId2"/>
          <a:stretch>
            <a:fillRect/>
          </a:stretch>
        </p:blipFill>
        <p:spPr>
          <a:xfrm>
            <a:off x="4777316" y="1147825"/>
            <a:ext cx="6780700" cy="4560020"/>
          </a:xfrm>
          <a:prstGeom prst="rect">
            <a:avLst/>
          </a:prstGeom>
        </p:spPr>
      </p:pic>
    </p:spTree>
    <p:extLst>
      <p:ext uri="{BB962C8B-B14F-4D97-AF65-F5344CB8AC3E}">
        <p14:creationId xmlns:p14="http://schemas.microsoft.com/office/powerpoint/2010/main" val="438729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0D64EF-3709-A101-74C3-69C2ABC9D8C3}"/>
              </a:ext>
            </a:extLst>
          </p:cNvPr>
          <p:cNvSpPr>
            <a:spLocks noGrp="1"/>
          </p:cNvSpPr>
          <p:nvPr>
            <p:ph type="title"/>
          </p:nvPr>
        </p:nvSpPr>
        <p:spPr/>
        <p:txBody>
          <a:bodyPr/>
          <a:lstStyle/>
          <a:p>
            <a:r>
              <a:rPr lang="fr-FR"/>
              <a:t>Campagne de santé publique</a:t>
            </a:r>
            <a:endParaRPr lang="fr-FR" dirty="0"/>
          </a:p>
        </p:txBody>
      </p:sp>
      <p:pic>
        <p:nvPicPr>
          <p:cNvPr id="5" name="Espace réservé du contenu 4" descr="Une image contenant texte, habits, dessin humoristique, clipart&#10;&#10;Le contenu généré par l’IA peut être incorrect.">
            <a:extLst>
              <a:ext uri="{FF2B5EF4-FFF2-40B4-BE49-F238E27FC236}">
                <a16:creationId xmlns:a16="http://schemas.microsoft.com/office/drawing/2014/main" id="{252F68B8-EF86-0B8C-BD44-AF07C22A1724}"/>
              </a:ext>
            </a:extLst>
          </p:cNvPr>
          <p:cNvPicPr>
            <a:picLocks noGrp="1" noChangeAspect="1"/>
          </p:cNvPicPr>
          <p:nvPr>
            <p:ph idx="1"/>
          </p:nvPr>
        </p:nvPicPr>
        <p:blipFill>
          <a:blip r:embed="rId2"/>
          <a:stretch>
            <a:fillRect/>
          </a:stretch>
        </p:blipFill>
        <p:spPr>
          <a:xfrm>
            <a:off x="1092820" y="1773045"/>
            <a:ext cx="7634868" cy="4399485"/>
          </a:xfrm>
        </p:spPr>
      </p:pic>
    </p:spTree>
    <p:extLst>
      <p:ext uri="{BB962C8B-B14F-4D97-AF65-F5344CB8AC3E}">
        <p14:creationId xmlns:p14="http://schemas.microsoft.com/office/powerpoint/2010/main" val="666981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190F7-0CD6-1A28-B67C-16390570E0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09078A-3FA1-2404-BFBE-C8E79E5D557A}"/>
              </a:ext>
            </a:extLst>
          </p:cNvPr>
          <p:cNvSpPr>
            <a:spLocks noGrp="1"/>
          </p:cNvSpPr>
          <p:nvPr>
            <p:ph type="title"/>
          </p:nvPr>
        </p:nvSpPr>
        <p:spPr/>
        <p:txBody>
          <a:bodyPr/>
          <a:lstStyle/>
          <a:p>
            <a:r>
              <a:rPr lang="fr-FR" dirty="0"/>
              <a:t>Plan de la présentation</a:t>
            </a:r>
          </a:p>
        </p:txBody>
      </p:sp>
      <p:sp>
        <p:nvSpPr>
          <p:cNvPr id="3" name="Espace réservé du contenu 2">
            <a:extLst>
              <a:ext uri="{FF2B5EF4-FFF2-40B4-BE49-F238E27FC236}">
                <a16:creationId xmlns:a16="http://schemas.microsoft.com/office/drawing/2014/main" id="{5B19CEE5-6346-2C5A-1450-7A692BF4A47B}"/>
              </a:ext>
            </a:extLst>
          </p:cNvPr>
          <p:cNvSpPr>
            <a:spLocks noGrp="1"/>
          </p:cNvSpPr>
          <p:nvPr>
            <p:ph idx="1"/>
          </p:nvPr>
        </p:nvSpPr>
        <p:spPr/>
        <p:txBody>
          <a:bodyPr>
            <a:normAutofit/>
          </a:bodyPr>
          <a:lstStyle/>
          <a:p>
            <a:r>
              <a:rPr lang="fr-FR" dirty="0"/>
              <a:t>Généralités</a:t>
            </a:r>
          </a:p>
          <a:p>
            <a:endParaRPr lang="fr-FR" dirty="0"/>
          </a:p>
          <a:p>
            <a:r>
              <a:rPr lang="fr-FR" dirty="0"/>
              <a:t>Diabète de type 1</a:t>
            </a:r>
          </a:p>
          <a:p>
            <a:endParaRPr lang="fr-FR" dirty="0"/>
          </a:p>
          <a:p>
            <a:r>
              <a:rPr lang="fr-FR" dirty="0"/>
              <a:t>Diabète de type 2</a:t>
            </a:r>
          </a:p>
          <a:p>
            <a:pPr marL="0" indent="0">
              <a:buNone/>
            </a:pPr>
            <a:endParaRPr lang="fr-FR" dirty="0"/>
          </a:p>
          <a:p>
            <a:r>
              <a:rPr lang="fr-FR" b="1" dirty="0"/>
              <a:t>Conclusions</a:t>
            </a:r>
          </a:p>
        </p:txBody>
      </p:sp>
      <p:pic>
        <p:nvPicPr>
          <p:cNvPr id="5" name="Image 4" descr="Une image contenant jouet&#10;&#10;Le contenu généré par l’IA peut être incorrect.">
            <a:extLst>
              <a:ext uri="{FF2B5EF4-FFF2-40B4-BE49-F238E27FC236}">
                <a16:creationId xmlns:a16="http://schemas.microsoft.com/office/drawing/2014/main" id="{196E67D8-0459-A5BD-AF90-2DF5F9ED73FB}"/>
              </a:ext>
            </a:extLst>
          </p:cNvPr>
          <p:cNvPicPr>
            <a:picLocks noChangeAspect="1"/>
          </p:cNvPicPr>
          <p:nvPr/>
        </p:nvPicPr>
        <p:blipFill>
          <a:blip r:embed="rId2"/>
          <a:stretch>
            <a:fillRect/>
          </a:stretch>
        </p:blipFill>
        <p:spPr>
          <a:xfrm>
            <a:off x="7273751" y="1981199"/>
            <a:ext cx="3174307" cy="3228109"/>
          </a:xfrm>
          <a:prstGeom prst="rect">
            <a:avLst/>
          </a:prstGeom>
        </p:spPr>
      </p:pic>
    </p:spTree>
    <p:extLst>
      <p:ext uri="{BB962C8B-B14F-4D97-AF65-F5344CB8AC3E}">
        <p14:creationId xmlns:p14="http://schemas.microsoft.com/office/powerpoint/2010/main" val="3717783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A17F754-C575-FE9F-C592-1AE8EAE44535}"/>
              </a:ext>
            </a:extLst>
          </p:cNvPr>
          <p:cNvSpPr>
            <a:spLocks noGrp="1"/>
          </p:cNvSpPr>
          <p:nvPr>
            <p:ph type="title"/>
          </p:nvPr>
        </p:nvSpPr>
        <p:spPr>
          <a:xfrm>
            <a:off x="640080" y="325369"/>
            <a:ext cx="4368602" cy="1956841"/>
          </a:xfrm>
        </p:spPr>
        <p:txBody>
          <a:bodyPr anchor="b">
            <a:normAutofit/>
          </a:bodyPr>
          <a:lstStyle/>
          <a:p>
            <a:r>
              <a:rPr lang="fr-FR" sz="5400"/>
              <a:t>Conclusions</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815DB2B4-D7B3-0741-9598-6A05EA2C261C}"/>
              </a:ext>
            </a:extLst>
          </p:cNvPr>
          <p:cNvSpPr>
            <a:spLocks noGrp="1"/>
          </p:cNvSpPr>
          <p:nvPr>
            <p:ph idx="1"/>
          </p:nvPr>
        </p:nvSpPr>
        <p:spPr>
          <a:xfrm>
            <a:off x="640080" y="2872899"/>
            <a:ext cx="4243589" cy="3320668"/>
          </a:xfrm>
        </p:spPr>
        <p:txBody>
          <a:bodyPr>
            <a:normAutofit/>
          </a:bodyPr>
          <a:lstStyle/>
          <a:p>
            <a:r>
              <a:rPr lang="fr-FR" sz="2200"/>
              <a:t>Pandémie mondiale</a:t>
            </a:r>
          </a:p>
          <a:p>
            <a:r>
              <a:rPr lang="fr-FR" sz="2200"/>
              <a:t>Dépistage est primordial</a:t>
            </a:r>
          </a:p>
          <a:p>
            <a:r>
              <a:rPr lang="fr-FR" sz="2200"/>
              <a:t>Synergie des niveaux de pouvoirs</a:t>
            </a:r>
          </a:p>
          <a:p>
            <a:r>
              <a:rPr lang="fr-FR" sz="2200"/>
              <a:t>Multidisciplinarité</a:t>
            </a:r>
          </a:p>
          <a:p>
            <a:r>
              <a:rPr lang="fr-FR" sz="2200"/>
              <a:t>Soutenir la recherche</a:t>
            </a:r>
          </a:p>
          <a:p>
            <a:endParaRPr lang="fr-FR" sz="2200"/>
          </a:p>
          <a:p>
            <a:endParaRPr lang="fr-FR" sz="2200"/>
          </a:p>
        </p:txBody>
      </p:sp>
      <p:pic>
        <p:nvPicPr>
          <p:cNvPr id="5" name="Image 4" descr="Une image contenant écriture manuscrite, fruit, texte, Police&#10;&#10;Le contenu généré par l’IA peut être incorrect.">
            <a:extLst>
              <a:ext uri="{FF2B5EF4-FFF2-40B4-BE49-F238E27FC236}">
                <a16:creationId xmlns:a16="http://schemas.microsoft.com/office/drawing/2014/main" id="{369C4642-03CA-3AC9-4DD2-66DCB9959E0D}"/>
              </a:ext>
            </a:extLst>
          </p:cNvPr>
          <p:cNvPicPr>
            <a:picLocks noChangeAspect="1"/>
          </p:cNvPicPr>
          <p:nvPr/>
        </p:nvPicPr>
        <p:blipFill>
          <a:blip r:embed="rId2"/>
          <a:srcRect l="19182" r="17878"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62409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BE51C-3BCB-B793-23E2-2DC93015A4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B63584-67E7-F4D1-C159-06FEC93CBDB0}"/>
              </a:ext>
            </a:extLst>
          </p:cNvPr>
          <p:cNvSpPr>
            <a:spLocks noGrp="1"/>
          </p:cNvSpPr>
          <p:nvPr>
            <p:ph type="title"/>
          </p:nvPr>
        </p:nvSpPr>
        <p:spPr/>
        <p:txBody>
          <a:bodyPr/>
          <a:lstStyle/>
          <a:p>
            <a:r>
              <a:rPr lang="fr-FR" dirty="0"/>
              <a:t>Conclusions (éthiques)</a:t>
            </a:r>
          </a:p>
        </p:txBody>
      </p:sp>
      <p:sp>
        <p:nvSpPr>
          <p:cNvPr id="3" name="Espace réservé du contenu 2">
            <a:extLst>
              <a:ext uri="{FF2B5EF4-FFF2-40B4-BE49-F238E27FC236}">
                <a16:creationId xmlns:a16="http://schemas.microsoft.com/office/drawing/2014/main" id="{E620A080-0379-0C97-2F01-2A36DD236E3D}"/>
              </a:ext>
            </a:extLst>
          </p:cNvPr>
          <p:cNvSpPr>
            <a:spLocks noGrp="1"/>
          </p:cNvSpPr>
          <p:nvPr>
            <p:ph idx="1"/>
          </p:nvPr>
        </p:nvSpPr>
        <p:spPr/>
        <p:txBody>
          <a:bodyPr/>
          <a:lstStyle/>
          <a:p>
            <a:r>
              <a:rPr lang="fr-BE" dirty="0"/>
              <a:t>Garantir un accès équitable aux innovations thérapeutiques à travers le système de remboursement belge, tout en maîtrisant les coûts.</a:t>
            </a:r>
          </a:p>
          <a:p>
            <a:r>
              <a:rPr lang="fr-BE" dirty="0"/>
              <a:t>Respecter l’autonomie du patient par une approche partagée dans la prise de décision médicale.</a:t>
            </a:r>
          </a:p>
          <a:p>
            <a:r>
              <a:rPr lang="fr-BE" dirty="0"/>
              <a:t>Lutter contre les inégalités sociales, un enjeu majeur en Belgique où certaines populations présentent un diabète plus précoce et sévère.</a:t>
            </a:r>
          </a:p>
          <a:p>
            <a:endParaRPr lang="fr-FR" dirty="0"/>
          </a:p>
        </p:txBody>
      </p:sp>
      <p:pic>
        <p:nvPicPr>
          <p:cNvPr id="5" name="Image 4" descr="Une image contenant personne, Visage humain, habits, cravate&#10;&#10;Le contenu généré par l’IA peut être incorrect.">
            <a:extLst>
              <a:ext uri="{FF2B5EF4-FFF2-40B4-BE49-F238E27FC236}">
                <a16:creationId xmlns:a16="http://schemas.microsoft.com/office/drawing/2014/main" id="{3753AFA8-4735-6391-A328-38D4616917CF}"/>
              </a:ext>
            </a:extLst>
          </p:cNvPr>
          <p:cNvPicPr>
            <a:picLocks noChangeAspect="1"/>
          </p:cNvPicPr>
          <p:nvPr/>
        </p:nvPicPr>
        <p:blipFill>
          <a:blip r:embed="rId2"/>
          <a:stretch>
            <a:fillRect/>
          </a:stretch>
        </p:blipFill>
        <p:spPr>
          <a:xfrm>
            <a:off x="1510146" y="5375563"/>
            <a:ext cx="1575237" cy="1232477"/>
          </a:xfrm>
          <a:prstGeom prst="rect">
            <a:avLst/>
          </a:prstGeom>
        </p:spPr>
      </p:pic>
      <p:pic>
        <p:nvPicPr>
          <p:cNvPr id="7" name="Image 6" descr="Une image contenant Visage humain, personne, habits, Front&#10;&#10;Le contenu généré par l’IA peut être incorrect.">
            <a:extLst>
              <a:ext uri="{FF2B5EF4-FFF2-40B4-BE49-F238E27FC236}">
                <a16:creationId xmlns:a16="http://schemas.microsoft.com/office/drawing/2014/main" id="{52BFE40F-8853-9C34-76B6-D7E2EEBD48B4}"/>
              </a:ext>
            </a:extLst>
          </p:cNvPr>
          <p:cNvPicPr>
            <a:picLocks noChangeAspect="1"/>
          </p:cNvPicPr>
          <p:nvPr/>
        </p:nvPicPr>
        <p:blipFill>
          <a:blip r:embed="rId3"/>
          <a:stretch>
            <a:fillRect/>
          </a:stretch>
        </p:blipFill>
        <p:spPr>
          <a:xfrm>
            <a:off x="7897091" y="5223818"/>
            <a:ext cx="1742786" cy="1384222"/>
          </a:xfrm>
          <a:prstGeom prst="rect">
            <a:avLst/>
          </a:prstGeom>
        </p:spPr>
      </p:pic>
    </p:spTree>
    <p:extLst>
      <p:ext uri="{BB962C8B-B14F-4D97-AF65-F5344CB8AC3E}">
        <p14:creationId xmlns:p14="http://schemas.microsoft.com/office/powerpoint/2010/main" val="4051886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0FAA119-08CF-9F06-52B5-36582CB67209}"/>
              </a:ext>
            </a:extLst>
          </p:cNvPr>
          <p:cNvPicPr>
            <a:picLocks noChangeAspect="1"/>
          </p:cNvPicPr>
          <p:nvPr/>
        </p:nvPicPr>
        <p:blipFill>
          <a:blip r:embed="rId2"/>
          <a:stretch>
            <a:fillRect/>
          </a:stretch>
        </p:blipFill>
        <p:spPr>
          <a:xfrm>
            <a:off x="923928" y="1844673"/>
            <a:ext cx="5014917" cy="1770058"/>
          </a:xfrm>
          <a:prstGeom prst="rect">
            <a:avLst/>
          </a:prstGeom>
          <a:noFill/>
          <a:ln cap="flat">
            <a:noFill/>
          </a:ln>
        </p:spPr>
      </p:pic>
      <p:pic>
        <p:nvPicPr>
          <p:cNvPr id="3" name="Image 9">
            <a:extLst>
              <a:ext uri="{FF2B5EF4-FFF2-40B4-BE49-F238E27FC236}">
                <a16:creationId xmlns:a16="http://schemas.microsoft.com/office/drawing/2014/main" id="{39B7328E-2EF1-31F2-90BE-BEB130D1F7C6}"/>
              </a:ext>
            </a:extLst>
          </p:cNvPr>
          <p:cNvPicPr>
            <a:picLocks noChangeAspect="1"/>
          </p:cNvPicPr>
          <p:nvPr/>
        </p:nvPicPr>
        <p:blipFill>
          <a:blip r:embed="rId3"/>
          <a:stretch>
            <a:fillRect/>
          </a:stretch>
        </p:blipFill>
        <p:spPr>
          <a:xfrm>
            <a:off x="923928" y="3684583"/>
            <a:ext cx="5014917" cy="2609853"/>
          </a:xfrm>
          <a:prstGeom prst="rect">
            <a:avLst/>
          </a:prstGeom>
          <a:noFill/>
          <a:ln cap="flat">
            <a:noFill/>
          </a:ln>
        </p:spPr>
      </p:pic>
      <p:pic>
        <p:nvPicPr>
          <p:cNvPr id="4" name="Image 11">
            <a:extLst>
              <a:ext uri="{FF2B5EF4-FFF2-40B4-BE49-F238E27FC236}">
                <a16:creationId xmlns:a16="http://schemas.microsoft.com/office/drawing/2014/main" id="{34A4B742-5643-46BF-F5E5-4E4C54DE638E}"/>
              </a:ext>
            </a:extLst>
          </p:cNvPr>
          <p:cNvPicPr>
            <a:picLocks noChangeAspect="1"/>
          </p:cNvPicPr>
          <p:nvPr/>
        </p:nvPicPr>
        <p:blipFill>
          <a:blip r:embed="rId4"/>
          <a:stretch>
            <a:fillRect/>
          </a:stretch>
        </p:blipFill>
        <p:spPr>
          <a:xfrm>
            <a:off x="6010278" y="1844673"/>
            <a:ext cx="5256208" cy="1955801"/>
          </a:xfrm>
          <a:prstGeom prst="rect">
            <a:avLst/>
          </a:prstGeom>
          <a:noFill/>
          <a:ln cap="flat">
            <a:noFill/>
          </a:ln>
        </p:spPr>
      </p:pic>
      <p:pic>
        <p:nvPicPr>
          <p:cNvPr id="5" name="Picture 2" descr="Une image contenant fleur, plante, pâquerette&#10;&#10;Description générée automatiquement">
            <a:extLst>
              <a:ext uri="{FF2B5EF4-FFF2-40B4-BE49-F238E27FC236}">
                <a16:creationId xmlns:a16="http://schemas.microsoft.com/office/drawing/2014/main" id="{68EF47A3-B864-900E-B27A-4703EF4BF9C8}"/>
              </a:ext>
            </a:extLst>
          </p:cNvPr>
          <p:cNvPicPr>
            <a:picLocks noChangeAspect="1"/>
          </p:cNvPicPr>
          <p:nvPr/>
        </p:nvPicPr>
        <p:blipFill>
          <a:blip r:embed="rId5"/>
          <a:srcRect t="38891" r="2" b="15540"/>
          <a:stretch>
            <a:fillRect/>
          </a:stretch>
        </p:blipFill>
        <p:spPr>
          <a:xfrm>
            <a:off x="6010278" y="3870326"/>
            <a:ext cx="5256208" cy="2424110"/>
          </a:xfrm>
          <a:prstGeom prst="rect">
            <a:avLst/>
          </a:prstGeom>
          <a:noFill/>
          <a:ln cap="flat">
            <a:noFill/>
          </a:ln>
        </p:spPr>
      </p:pic>
      <p:sp>
        <p:nvSpPr>
          <p:cNvPr id="6" name="Titel 1">
            <a:extLst>
              <a:ext uri="{FF2B5EF4-FFF2-40B4-BE49-F238E27FC236}">
                <a16:creationId xmlns:a16="http://schemas.microsoft.com/office/drawing/2014/main" id="{475654F9-47CD-BDAC-6519-15F0309B7660}"/>
              </a:ext>
            </a:extLst>
          </p:cNvPr>
          <p:cNvSpPr txBox="1">
            <a:spLocks noGrp="1"/>
          </p:cNvSpPr>
          <p:nvPr>
            <p:ph type="title"/>
          </p:nvPr>
        </p:nvSpPr>
        <p:spPr>
          <a:xfrm>
            <a:off x="838203" y="184809"/>
            <a:ext cx="10515600" cy="1505879"/>
          </a:xfrm>
        </p:spPr>
        <p:txBody>
          <a:bodyPr/>
          <a:lstStyle/>
          <a:p>
            <a:pPr lvl="0"/>
            <a:r>
              <a:rPr lang="en-US" sz="5200"/>
              <a:t>Merci pour votre participation</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105</TotalTime>
  <Words>2387</Words>
  <Application>Microsoft Macintosh PowerPoint</Application>
  <PresentationFormat>Grand écran</PresentationFormat>
  <Paragraphs>365</Paragraphs>
  <Slides>51</Slides>
  <Notes>5</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51</vt:i4>
      </vt:variant>
    </vt:vector>
  </HeadingPairs>
  <TitlesOfParts>
    <vt:vector size="65" baseType="lpstr">
      <vt:lpstr>Aptos</vt:lpstr>
      <vt:lpstr>Aptos Display</vt:lpstr>
      <vt:lpstr>Arial</vt:lpstr>
      <vt:lpstr>Arial (Body)</vt:lpstr>
      <vt:lpstr>Arial Black</vt:lpstr>
      <vt:lpstr>Calibri</vt:lpstr>
      <vt:lpstr>Century Gothic</vt:lpstr>
      <vt:lpstr>Google Sans</vt:lpstr>
      <vt:lpstr>News Gothic MT</vt:lpstr>
      <vt:lpstr>Times</vt:lpstr>
      <vt:lpstr>Times New Roman</vt:lpstr>
      <vt:lpstr>ui-sans-serif</vt:lpstr>
      <vt:lpstr>Wingdings</vt:lpstr>
      <vt:lpstr>Thème Office</vt:lpstr>
      <vt:lpstr>Présentation PowerPoint</vt:lpstr>
      <vt:lpstr>Présentation PowerPoint</vt:lpstr>
      <vt:lpstr>Conflits d’intérêt</vt:lpstr>
      <vt:lpstr>Plan de la présentation</vt:lpstr>
      <vt:lpstr>Plan de la présentation</vt:lpstr>
      <vt:lpstr>Nomenclature des diabètes </vt:lpstr>
      <vt:lpstr>Nomenclature des diabètes </vt:lpstr>
      <vt:lpstr>Nomenclature des diabètes sucrés</vt:lpstr>
      <vt:lpstr>Présentation PowerPoint</vt:lpstr>
      <vt:lpstr>Les différents types de diabète</vt:lpstr>
      <vt:lpstr>Critères Biologiques (glycémie) pour le diagnostic du diabète  </vt:lpstr>
      <vt:lpstr>Présentation PowerPoint</vt:lpstr>
      <vt:lpstr>Présentation PowerPoint</vt:lpstr>
      <vt:lpstr>Présentation PowerPoint</vt:lpstr>
      <vt:lpstr>Plan de la présentation</vt:lpstr>
      <vt:lpstr>Diabète de type 1</vt:lpstr>
      <vt:lpstr>Diabète de type 1</vt:lpstr>
      <vt:lpstr>Physiopathologie du diabète de type 1</vt:lpstr>
      <vt:lpstr>Présentation PowerPoint</vt:lpstr>
      <vt:lpstr>Dépistage</vt:lpstr>
      <vt:lpstr>Présentation PowerPoint</vt:lpstr>
      <vt:lpstr>Plan de la présentation</vt:lpstr>
      <vt:lpstr>Le diabète type 2  Définition</vt:lpstr>
      <vt:lpstr>Présentation PowerPoint</vt:lpstr>
      <vt:lpstr>Données épidémiologiques  dans le monde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Diabète T2: cause ? </vt:lpstr>
      <vt:lpstr>Causes environnementales </vt:lpstr>
      <vt:lpstr>Profils à risque </vt:lpstr>
      <vt:lpstr>Diabète et hérédité </vt:lpstr>
      <vt:lpstr>La clinique du DT2 </vt:lpstr>
      <vt:lpstr>Présentation PowerPoint</vt:lpstr>
      <vt:lpstr>Le diabète de type 2 est caractérisé par une déficience en insuline ET une résistance à l’insuline</vt:lpstr>
      <vt:lpstr>Présentation PowerPoint</vt:lpstr>
      <vt:lpstr>Complications Quelques chiffres    </vt:lpstr>
      <vt:lpstr>Présentation PowerPoint</vt:lpstr>
      <vt:lpstr>Dépistage</vt:lpstr>
      <vt:lpstr>Dépistage des personnes à risque</vt:lpstr>
      <vt:lpstr>Présentation PowerPoint</vt:lpstr>
      <vt:lpstr>Prévention</vt:lpstr>
      <vt:lpstr>Campagne de santé publique</vt:lpstr>
      <vt:lpstr>Plan de la présentation</vt:lpstr>
      <vt:lpstr>Conclusions</vt:lpstr>
      <vt:lpstr>Conclusions (éthiques)</vt:lpstr>
      <vt:lpstr>Merci pour votre 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RADERMECKER Régis</dc:creator>
  <cp:lastModifiedBy>HAUTOT Elisabeth</cp:lastModifiedBy>
  <cp:revision>2</cp:revision>
  <dcterms:created xsi:type="dcterms:W3CDTF">2025-10-03T10:08:44Z</dcterms:created>
  <dcterms:modified xsi:type="dcterms:W3CDTF">2025-10-13T19:15:37Z</dcterms:modified>
</cp:coreProperties>
</file>