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65" r:id="rId6"/>
  </p:sldMasterIdLst>
  <p:sldIdLst>
    <p:sldId id="268" r:id="rId7"/>
    <p:sldId id="309" r:id="rId8"/>
    <p:sldId id="315" r:id="rId9"/>
    <p:sldId id="318" r:id="rId10"/>
    <p:sldId id="319" r:id="rId11"/>
    <p:sldId id="323" r:id="rId12"/>
    <p:sldId id="322" r:id="rId13"/>
    <p:sldId id="321" r:id="rId14"/>
    <p:sldId id="326" r:id="rId15"/>
    <p:sldId id="325" r:id="rId16"/>
    <p:sldId id="324" r:id="rId17"/>
    <p:sldId id="320" r:id="rId18"/>
    <p:sldId id="316" r:id="rId19"/>
    <p:sldId id="337" r:id="rId20"/>
    <p:sldId id="336" r:id="rId21"/>
    <p:sldId id="335" r:id="rId22"/>
    <p:sldId id="334" r:id="rId23"/>
    <p:sldId id="333" r:id="rId24"/>
    <p:sldId id="332" r:id="rId25"/>
    <p:sldId id="340" r:id="rId26"/>
    <p:sldId id="285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60F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72"/>
  </p:normalViewPr>
  <p:slideViewPr>
    <p:cSldViewPr snapToGrid="0">
      <p:cViewPr varScale="1">
        <p:scale>
          <a:sx n="134" d="100"/>
          <a:sy n="134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47500-B9E8-6C3D-A24E-35C86324FB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68F2DA-2CF1-44BC-BC81-64CD9D494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2F886D-038E-900C-59E1-17B2E7F9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8BD2DB-DE6C-EAE1-E74E-5D050B3ED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4EA830-DC8E-CE5D-5A58-034A7ABD3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724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6EF762-D422-5926-FEBE-94F03D94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7C80D3-9715-62DA-D6CB-E7D5310E8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6EDCAF-16C6-97C6-278B-86458CD88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BB65EE-2034-7E42-EA4F-0933D0D5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7E8A42-A042-AA97-1218-C1ED6F3F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538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ADBBB-BC1B-4378-56A5-613D2494B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73854F-B12C-1666-8085-EAEA994C3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AE3ECF-2474-26A8-C918-10BD3B28A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616D1C-EE61-F4DD-C603-66591599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8495E3-7648-C81E-7968-48F21E3E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901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6FF32-D9E2-B229-F546-8BCB32561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7A8F33-25F0-6EFA-8EBA-5F5190574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11D23B-59E6-C7A8-0384-685EB6AE1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07E509-D38B-4D0A-A75E-017C9B4DB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CAEADC4-22A0-EC81-9821-EE1129FF5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E40042-574C-6D89-55CE-53BED46A0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5035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97B7E8-DF2E-BF40-288B-2AC7A763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C63CB4-2CFA-50F1-72E6-D1009EFEC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44204D-32F0-4DBF-5383-6FF9501FF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C45635-77D6-E159-D4ED-856E10CC78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16E5EBE-E743-C60A-E1A3-1B095ACC9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1BDCFF8-90EF-FD95-8523-7ABF7B79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94D93E-4C9E-EA2E-3480-1BE0DBFC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0D77DA6-F5C9-5945-3604-1556F7EF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969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4DEA7A-6E7F-52DF-0A7D-0A395E490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8187E3-FCD9-7E57-3F0E-1F4AF054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8AAD44-1281-4A53-FC39-B4FF63D6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CDC476-E30F-6D34-9CCC-CA9692932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114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8764721-045F-BB72-FC94-C517AEA28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F5518D-68B5-2E3D-E013-672236876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15C4E9-E9CF-E5F3-E3DB-E1B4C6BC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3209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46261-17A2-45A5-019B-AF40F8206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621004-B1DF-6D31-B989-04FD79482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5B72D9-6AD2-057F-DB81-7A0165189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28C59A-304E-B513-16E2-6E7B4178A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FE7479-0731-8AB2-BDE7-6E65370BE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0DAF48-AEA5-60D9-74BD-DB0BDA517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717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A3B2A-5328-7FE5-814B-6A3AC7674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7DDC7C-9979-A40E-7A3B-B27589AAB9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CE0995-AAFA-EFC1-C597-6A7B35E6F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3BB5A4-78FC-811E-C8E4-3D1348BF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CDD9A4-FCA6-550B-B82C-D8ECAE08F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8DE176-694D-3F28-981F-FBE5380DE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821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657D26-064C-590D-9D44-F92A545E9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22DA93-4CDA-D615-6D81-1F92EBA1D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8030F1-2700-AE91-3F18-9DFB24C1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7662B7-AC98-CAE4-0977-7E7C91EBD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1A660F-D055-4FCD-7DAB-0EA6EB90D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5944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6E3320F-5E08-1E03-70E0-9FCB24E84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A9B3EB-E129-57B0-B0E8-F5F191C13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98B509-E01D-7F80-7F89-6BADDEECB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24039D-3476-A25D-814E-7BF6C36BD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20E2EA-E3D9-0113-46E1-D9CC1548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1297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C7FA986-6C18-624A-9D05-10F640E992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65" y="4813523"/>
            <a:ext cx="5910469" cy="449882"/>
          </a:xfrm>
          <a:prstGeom prst="rect">
            <a:avLst/>
          </a:prstGeom>
        </p:spPr>
        <p:txBody>
          <a:bodyPr anchor="ctr"/>
          <a:lstStyle>
            <a:lvl1pPr algn="ctr">
              <a:defRPr sz="3600" b="1" i="0">
                <a:solidFill>
                  <a:schemeClr val="bg1"/>
                </a:solidFill>
                <a:highlight>
                  <a:srgbClr val="1C71B9"/>
                </a:highlight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9053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BF3255-1F91-8448-A0FA-D5E5F5D62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913" y="553969"/>
            <a:ext cx="5483087" cy="767936"/>
          </a:xfrm>
          <a:prstGeom prst="rect">
            <a:avLst/>
          </a:prstGeom>
          <a:noFill/>
        </p:spPr>
        <p:txBody>
          <a:bodyPr/>
          <a:lstStyle>
            <a:lvl1pPr>
              <a:defRPr sz="3200" b="0" i="0">
                <a:solidFill>
                  <a:schemeClr val="bg1"/>
                </a:solidFill>
                <a:highlight>
                  <a:srgbClr val="1C71B9"/>
                </a:highlight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94443A2-5D3D-A84E-9C76-BE6EEBD60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13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27615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8FDE33-17D1-1E4D-A7BB-476D698261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913" y="553969"/>
            <a:ext cx="5483087" cy="767936"/>
          </a:xfrm>
          <a:prstGeom prst="rect">
            <a:avLst/>
          </a:prstGeom>
          <a:noFill/>
        </p:spPr>
        <p:txBody>
          <a:bodyPr/>
          <a:lstStyle>
            <a:lvl1pPr>
              <a:defRPr sz="3200" b="0" i="0">
                <a:solidFill>
                  <a:schemeClr val="bg1"/>
                </a:solidFill>
                <a:highlight>
                  <a:srgbClr val="1C71B9"/>
                </a:highlight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AC7A606-E5B2-6849-9D10-ED96D18FD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13" y="1825625"/>
            <a:ext cx="5042452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652002-8D8D-5A43-BAE5-D78F55D555EC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108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4046312-43E6-A74E-8F32-1CB1684AFD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913" y="553969"/>
            <a:ext cx="5483087" cy="767936"/>
          </a:xfrm>
          <a:prstGeom prst="rect">
            <a:avLst/>
          </a:prstGeom>
          <a:noFill/>
        </p:spPr>
        <p:txBody>
          <a:bodyPr/>
          <a:lstStyle>
            <a:lvl1pPr>
              <a:defRPr sz="3200" b="0" i="0">
                <a:solidFill>
                  <a:schemeClr val="bg1"/>
                </a:solidFill>
                <a:highlight>
                  <a:srgbClr val="1C71B9"/>
                </a:highlight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2D2EB7D-4758-424E-BE61-58230B85B3DF}"/>
              </a:ext>
            </a:extLst>
          </p:cNvPr>
          <p:cNvSpPr/>
          <p:nvPr userDrawn="1"/>
        </p:nvSpPr>
        <p:spPr>
          <a:xfrm>
            <a:off x="1018904" y="2272938"/>
            <a:ext cx="2960914" cy="2960914"/>
          </a:xfrm>
          <a:prstGeom prst="ellipse">
            <a:avLst/>
          </a:prstGeom>
          <a:solidFill>
            <a:srgbClr val="F2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i="0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C1A1FDD-9F67-AE4E-9118-538C0E225B50}"/>
              </a:ext>
            </a:extLst>
          </p:cNvPr>
          <p:cNvSpPr/>
          <p:nvPr userDrawn="1"/>
        </p:nvSpPr>
        <p:spPr>
          <a:xfrm>
            <a:off x="4467498" y="2272938"/>
            <a:ext cx="2960914" cy="2960914"/>
          </a:xfrm>
          <a:prstGeom prst="ellipse">
            <a:avLst/>
          </a:prstGeom>
          <a:solidFill>
            <a:srgbClr val="F2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i="0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C874F56-7508-1740-94F6-E8C7FB74C027}"/>
              </a:ext>
            </a:extLst>
          </p:cNvPr>
          <p:cNvSpPr/>
          <p:nvPr userDrawn="1"/>
        </p:nvSpPr>
        <p:spPr>
          <a:xfrm>
            <a:off x="7924801" y="2272938"/>
            <a:ext cx="2960914" cy="2960914"/>
          </a:xfrm>
          <a:prstGeom prst="ellipse">
            <a:avLst/>
          </a:prstGeom>
          <a:solidFill>
            <a:srgbClr val="F2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i="0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10" name="Espace réservé du titre 1">
            <a:extLst>
              <a:ext uri="{FF2B5EF4-FFF2-40B4-BE49-F238E27FC236}">
                <a16:creationId xmlns:a16="http://schemas.microsoft.com/office/drawing/2014/main" id="{DBCA1ACD-60EC-6642-BBB6-3609D072455A}"/>
              </a:ext>
            </a:extLst>
          </p:cNvPr>
          <p:cNvSpPr txBox="1">
            <a:spLocks/>
          </p:cNvSpPr>
          <p:nvPr userDrawn="1"/>
        </p:nvSpPr>
        <p:spPr>
          <a:xfrm>
            <a:off x="1018904" y="2272938"/>
            <a:ext cx="2960914" cy="2960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2400" b="1" i="0" dirty="0">
              <a:solidFill>
                <a:schemeClr val="bg1"/>
              </a:solidFill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F6E88F9C-A6CD-264B-AF32-483086CF5A5C}"/>
              </a:ext>
            </a:extLst>
          </p:cNvPr>
          <p:cNvSpPr txBox="1">
            <a:spLocks/>
          </p:cNvSpPr>
          <p:nvPr userDrawn="1"/>
        </p:nvSpPr>
        <p:spPr>
          <a:xfrm>
            <a:off x="4467498" y="2272938"/>
            <a:ext cx="2960914" cy="2960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2400" b="1" i="0" dirty="0">
              <a:solidFill>
                <a:schemeClr val="bg1"/>
              </a:solidFill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948A065D-1081-104B-95C5-CE076206F8C6}"/>
              </a:ext>
            </a:extLst>
          </p:cNvPr>
          <p:cNvSpPr txBox="1">
            <a:spLocks/>
          </p:cNvSpPr>
          <p:nvPr userDrawn="1"/>
        </p:nvSpPr>
        <p:spPr>
          <a:xfrm>
            <a:off x="7924801" y="2272938"/>
            <a:ext cx="2960914" cy="2960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2400" b="1" i="0" dirty="0">
              <a:solidFill>
                <a:schemeClr val="bg1"/>
              </a:solidFill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D7AFAE89-D079-4F45-AE7B-7D2FEB991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904" y="2272937"/>
            <a:ext cx="2960914" cy="29609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267875-EC14-A441-BB79-FB52C69DE9A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463853" y="2272937"/>
            <a:ext cx="2960914" cy="29609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B971BF8E-64D4-2940-A8AC-F3E8101FC83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930067" y="2272937"/>
            <a:ext cx="2960914" cy="29609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24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71377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>
            <a:extLst>
              <a:ext uri="{FF2B5EF4-FFF2-40B4-BE49-F238E27FC236}">
                <a16:creationId xmlns:a16="http://schemas.microsoft.com/office/drawing/2014/main" id="{A132985B-4774-5645-BFD0-7B871CFE08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65" y="3429000"/>
            <a:ext cx="5910469" cy="449882"/>
          </a:xfrm>
          <a:prstGeom prst="rect">
            <a:avLst/>
          </a:prstGeom>
        </p:spPr>
        <p:txBody>
          <a:bodyPr anchor="ctr"/>
          <a:lstStyle>
            <a:lvl1pPr algn="ctr">
              <a:defRPr sz="3600" b="1" i="0">
                <a:solidFill>
                  <a:schemeClr val="bg1"/>
                </a:solidFill>
                <a:highlight>
                  <a:srgbClr val="1C71B9"/>
                </a:highlight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49682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BF3255-1F91-8448-A0FA-D5E5F5D62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913" y="553969"/>
            <a:ext cx="5483087" cy="767936"/>
          </a:xfrm>
          <a:prstGeom prst="rect">
            <a:avLst/>
          </a:prstGeom>
          <a:noFill/>
        </p:spPr>
        <p:txBody>
          <a:bodyPr/>
          <a:lstStyle>
            <a:lvl1pPr>
              <a:defRPr sz="3200" b="0" i="0">
                <a:solidFill>
                  <a:schemeClr val="bg1"/>
                </a:solidFill>
                <a:highlight>
                  <a:srgbClr val="1C71B9"/>
                </a:highlight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94443A2-5D3D-A84E-9C76-BE6EEBD60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13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3183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840DF4-B2DD-DAA2-272D-C83B096D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7F8D7B-8FCC-5033-202D-73B2B93B2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256932-AA36-2033-24B1-7259DC875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0BE962-1B62-4240-A360-F889C4C66AAA}" type="datetimeFigureOut">
              <a:rPr lang="fr-BE" smtClean="0"/>
              <a:t>12/10/25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8278E6-D17F-C32F-CE43-175EC8E7B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48FB06-D51B-86FB-6ADC-52ADB4FD5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4AF036-6B52-4D49-96E7-ED76B1F81B4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941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D890D15-82E5-F24F-8653-A0CCCE9EF1C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2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DB634DC-6001-664C-872E-E2D5D70D33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1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732DBB-048B-6D33-6554-92C43D02EB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F1B0AA-DA58-670D-B11B-24F51083A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946" y="4814923"/>
            <a:ext cx="7712108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4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CEDAFF1-B83F-E98F-3E14-E7E9C00AB371}"/>
              </a:ext>
            </a:extLst>
          </p:cNvPr>
          <p:cNvSpPr txBox="1">
            <a:spLocks/>
          </p:cNvSpPr>
          <p:nvPr/>
        </p:nvSpPr>
        <p:spPr>
          <a:xfrm>
            <a:off x="841248" y="365760"/>
            <a:ext cx="10515600" cy="132588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bg1"/>
                </a:solidFill>
                <a:highlight>
                  <a:srgbClr val="1C71B9"/>
                </a:highlight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defRPr>
            </a:lvl1pPr>
          </a:lstStyle>
          <a:p>
            <a:r>
              <a:rPr lang="en-GB"/>
              <a:t>Formations professionnelles en lien avec le diabète</a:t>
            </a:r>
            <a:endParaRPr lang="en-GB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935925D-62B0-D95D-42F5-7B0F7BEAD4EC}"/>
              </a:ext>
            </a:extLst>
          </p:cNvPr>
          <p:cNvSpPr txBox="1">
            <a:spLocks/>
          </p:cNvSpPr>
          <p:nvPr/>
        </p:nvSpPr>
        <p:spPr>
          <a:xfrm>
            <a:off x="5965963" y="2119918"/>
            <a:ext cx="6005320" cy="26728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Infirmier</a:t>
            </a:r>
          </a:p>
          <a:p>
            <a:endParaRPr lang="fr-BE"/>
          </a:p>
          <a:p>
            <a:r>
              <a:rPr lang="fr-BE"/>
              <a:t>Infirmier relais en diabétologie</a:t>
            </a:r>
          </a:p>
          <a:p>
            <a:endParaRPr lang="fr-BE"/>
          </a:p>
          <a:p>
            <a:r>
              <a:rPr lang="fr-BE"/>
              <a:t>Infirmier éducateur en diabétologie</a:t>
            </a:r>
            <a:endParaRPr lang="fr-BE" dirty="0"/>
          </a:p>
        </p:txBody>
      </p:sp>
      <p:pic>
        <p:nvPicPr>
          <p:cNvPr id="6" name="Picture 2" descr="Les différents types de diplômes professionnels - Emploi.org">
            <a:extLst>
              <a:ext uri="{FF2B5EF4-FFF2-40B4-BE49-F238E27FC236}">
                <a16:creationId xmlns:a16="http://schemas.microsoft.com/office/drawing/2014/main" id="{51BAC2C1-AC80-F2D9-023E-06D0CAF44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" r="12268" b="-3"/>
          <a:stretch>
            <a:fillRect/>
          </a:stretch>
        </p:blipFill>
        <p:spPr bwMode="auto">
          <a:xfrm>
            <a:off x="612913" y="1825625"/>
            <a:ext cx="4754749" cy="40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5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1F989-C992-F7A2-DFA7-1ADACEA21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A0ACC87-9FD8-0777-F750-16389FACB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Vie </a:t>
            </a:r>
            <a:r>
              <a:rPr lang="en-GB" dirty="0" err="1"/>
              <a:t>professionnelle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lien avec le </a:t>
            </a:r>
            <a:r>
              <a:rPr lang="en-GB" dirty="0" err="1"/>
              <a:t>diabète</a:t>
            </a:r>
            <a:endParaRPr lang="en-GB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334D1A4-F7E5-2324-F889-93D58907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60" y="2945827"/>
            <a:ext cx="6005320" cy="306168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fr-BE" dirty="0"/>
              <a:t>Infirmier en hôpital</a:t>
            </a:r>
          </a:p>
          <a:p>
            <a:pPr algn="ctr"/>
            <a:endParaRPr lang="fr-BE" dirty="0"/>
          </a:p>
          <a:p>
            <a:pPr algn="ctr"/>
            <a:r>
              <a:rPr lang="fr-BE" dirty="0"/>
              <a:t>Infirmier à domicile</a:t>
            </a:r>
          </a:p>
          <a:p>
            <a:pPr algn="ctr"/>
            <a:endParaRPr lang="fr-BE" dirty="0"/>
          </a:p>
          <a:p>
            <a:pPr marL="0" indent="0" algn="ctr">
              <a:buNone/>
            </a:pPr>
            <a:r>
              <a:rPr lang="fr-BE" dirty="0"/>
              <a:t>                                    </a:t>
            </a:r>
          </a:p>
          <a:p>
            <a:pPr marL="0" indent="0" algn="ctr">
              <a:buNone/>
            </a:pPr>
            <a:endParaRPr lang="fr-BE" dirty="0"/>
          </a:p>
          <a:p>
            <a:pPr marL="0" indent="0" algn="ctr">
              <a:buNone/>
            </a:pPr>
            <a:r>
              <a:rPr lang="fr-BE" dirty="0"/>
              <a:t>Quotidien de la personne diabétique connu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FBE3945-9628-667A-0A1C-D1EF1899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2" r="10382"/>
          <a:stretch/>
        </p:blipFill>
        <p:spPr bwMode="auto">
          <a:xfrm>
            <a:off x="6431986" y="1512291"/>
            <a:ext cx="4754749" cy="40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F49C993-D8C1-10D1-B708-6E8BE0E51A09}"/>
              </a:ext>
            </a:extLst>
          </p:cNvPr>
          <p:cNvCxnSpPr/>
          <p:nvPr/>
        </p:nvCxnSpPr>
        <p:spPr>
          <a:xfrm>
            <a:off x="3511720" y="4663484"/>
            <a:ext cx="0" cy="57806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96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23B5F-DF7D-5EEE-8150-BDED00956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9B3B4-0DDC-DFCF-DF7E-B28916E7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Vie </a:t>
            </a:r>
            <a:r>
              <a:rPr lang="en-GB" dirty="0" err="1"/>
              <a:t>privée</a:t>
            </a:r>
            <a:r>
              <a:rPr lang="en-GB" dirty="0"/>
              <a:t> </a:t>
            </a:r>
            <a:r>
              <a:rPr lang="en-GB" dirty="0" err="1"/>
              <a:t>avant</a:t>
            </a:r>
            <a:r>
              <a:rPr lang="en-GB" dirty="0"/>
              <a:t> 2020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F12A41-00D6-FA31-B0AB-1093D9F5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758" y="1798447"/>
            <a:ext cx="8111474" cy="4032082"/>
          </a:xfrm>
        </p:spPr>
        <p:txBody>
          <a:bodyPr>
            <a:normAutofit fontScale="92500" lnSpcReduction="10000"/>
          </a:bodyPr>
          <a:lstStyle/>
          <a:p>
            <a:r>
              <a:rPr lang="fr-BE" dirty="0"/>
              <a:t>Vie professionnelle remplie</a:t>
            </a:r>
          </a:p>
          <a:p>
            <a:endParaRPr lang="fr-BE" dirty="0"/>
          </a:p>
          <a:p>
            <a:r>
              <a:rPr lang="fr-BE" dirty="0"/>
              <a:t>Vie privée non moins active</a:t>
            </a:r>
          </a:p>
          <a:p>
            <a:endParaRPr lang="fr-BE" dirty="0"/>
          </a:p>
          <a:p>
            <a:r>
              <a:rPr lang="fr-BE" dirty="0"/>
              <a:t>Hygiène de vie moyenne </a:t>
            </a:r>
          </a:p>
          <a:p>
            <a:endParaRPr lang="fr-BE" dirty="0"/>
          </a:p>
          <a:p>
            <a:r>
              <a:rPr lang="fr-BE" dirty="0"/>
              <a:t>Alimentation : peu de restrictions mais pas trop d’excès</a:t>
            </a:r>
          </a:p>
          <a:p>
            <a:endParaRPr lang="fr-BE" dirty="0"/>
          </a:p>
          <a:p>
            <a:r>
              <a:rPr lang="fr-BE" dirty="0"/>
              <a:t>Activités sportives modérées (tennis 1*/ semaine)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7E394D7-1866-8CB9-4C12-8224DB04E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5361" y="365760"/>
            <a:ext cx="3485856" cy="347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66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41DC5-3811-ABE2-0339-38FA0CB7D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EBA10-0FAD-E34A-7B34-1081ED8E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Mars =&gt; </a:t>
            </a:r>
            <a:r>
              <a:rPr lang="en-GB" dirty="0" err="1"/>
              <a:t>octobre</a:t>
            </a:r>
            <a:r>
              <a:rPr lang="en-GB" dirty="0"/>
              <a:t> 2020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D296D2-1465-BC0C-C12D-3DA3D4A3F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0487" y="1798447"/>
            <a:ext cx="8111474" cy="4032082"/>
          </a:xfrm>
        </p:spPr>
        <p:txBody>
          <a:bodyPr>
            <a:normAutofit fontScale="92500" lnSpcReduction="10000"/>
          </a:bodyPr>
          <a:lstStyle/>
          <a:p>
            <a:pPr lvl="4"/>
            <a:r>
              <a:rPr lang="fr-BE" sz="2800" dirty="0" err="1"/>
              <a:t>CoViD</a:t>
            </a:r>
            <a:r>
              <a:rPr lang="fr-BE" sz="2800" dirty="0"/>
              <a:t> 19 fin mars 2020 (en MRS)</a:t>
            </a:r>
          </a:p>
          <a:p>
            <a:endParaRPr lang="fr-BE" dirty="0"/>
          </a:p>
          <a:p>
            <a:pPr lvl="4"/>
            <a:r>
              <a:rPr lang="fr-BE" sz="2800" dirty="0"/>
              <a:t>Fatigue persistante</a:t>
            </a:r>
          </a:p>
          <a:p>
            <a:pPr lvl="4"/>
            <a:endParaRPr lang="fr-BE" sz="2800" dirty="0"/>
          </a:p>
          <a:p>
            <a:pPr lvl="4"/>
            <a:r>
              <a:rPr lang="fr-BE" sz="2800" dirty="0"/>
              <a:t>Suspicion ‘</a:t>
            </a:r>
            <a:r>
              <a:rPr lang="fr-BE" sz="2800" dirty="0" err="1"/>
              <a:t>CoViD</a:t>
            </a:r>
            <a:r>
              <a:rPr lang="fr-BE" sz="2800" dirty="0"/>
              <a:t> long’</a:t>
            </a:r>
          </a:p>
          <a:p>
            <a:endParaRPr lang="fr-BE" dirty="0"/>
          </a:p>
          <a:p>
            <a:r>
              <a:rPr lang="fr-BE" dirty="0"/>
              <a:t>Apparition de symptômes typiques d’hyperglycémies</a:t>
            </a:r>
          </a:p>
          <a:p>
            <a:endParaRPr lang="fr-BE" dirty="0"/>
          </a:p>
          <a:p>
            <a:r>
              <a:rPr lang="fr-BE" dirty="0"/>
              <a:t>Errance médicale, voire opposition médicale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22FA0B7-A246-0444-1E6D-5C847BC05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8858" y="1529446"/>
            <a:ext cx="3485856" cy="22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05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0FFA9-FB09-D415-B1FA-506E8673F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6C2AC8-2053-6C28-0BDD-8598F407A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 err="1"/>
              <a:t>Décembre</a:t>
            </a:r>
            <a:r>
              <a:rPr lang="en-GB" dirty="0"/>
              <a:t> 2020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0991A0-5B1A-2200-54F2-0F872EC0C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3" y="2009740"/>
            <a:ext cx="6005320" cy="4341901"/>
          </a:xfrm>
        </p:spPr>
        <p:txBody>
          <a:bodyPr>
            <a:normAutofit/>
          </a:bodyPr>
          <a:lstStyle/>
          <a:p>
            <a:pPr algn="ctr"/>
            <a:r>
              <a:rPr lang="fr-BE" dirty="0"/>
              <a:t>Prise de sang ‘de routine’ </a:t>
            </a:r>
          </a:p>
          <a:p>
            <a:pPr marL="0" indent="0" algn="ctr">
              <a:buNone/>
            </a:pPr>
            <a:r>
              <a:rPr lang="fr-BE" i="1" dirty="0"/>
              <a:t>mais refus glycémie et HbA1c</a:t>
            </a:r>
          </a:p>
          <a:p>
            <a:pPr algn="ctr"/>
            <a:endParaRPr lang="fr-BE" dirty="0"/>
          </a:p>
          <a:p>
            <a:pPr algn="ctr"/>
            <a:r>
              <a:rPr lang="fr-BE" dirty="0"/>
              <a:t>Ajout ‘pirate’</a:t>
            </a:r>
          </a:p>
          <a:p>
            <a:pPr marL="0" indent="0" algn="ctr">
              <a:buNone/>
            </a:pPr>
            <a:endParaRPr lang="fr-BE" dirty="0"/>
          </a:p>
          <a:p>
            <a:pPr algn="ctr"/>
            <a:endParaRPr lang="fr-BE" dirty="0"/>
          </a:p>
          <a:p>
            <a:pPr algn="ctr"/>
            <a:r>
              <a:rPr lang="fr-BE" dirty="0"/>
              <a:t>Mail</a:t>
            </a:r>
          </a:p>
          <a:p>
            <a:pPr algn="ctr"/>
            <a:endParaRPr lang="fr-BE" dirty="0"/>
          </a:p>
          <a:p>
            <a:pPr algn="ctr"/>
            <a:endParaRPr lang="fr-BE" dirty="0"/>
          </a:p>
          <a:p>
            <a:pPr algn="ctr"/>
            <a:endParaRPr lang="fr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5504C00-B75E-8E6E-FEEE-7FA9AEFE5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" r="1019"/>
          <a:stretch/>
        </p:blipFill>
        <p:spPr bwMode="auto">
          <a:xfrm>
            <a:off x="6431986" y="1512291"/>
            <a:ext cx="4754749" cy="40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30BF341-30DB-2B8C-5CF2-99AA9EDCE776}"/>
              </a:ext>
            </a:extLst>
          </p:cNvPr>
          <p:cNvCxnSpPr/>
          <p:nvPr/>
        </p:nvCxnSpPr>
        <p:spPr>
          <a:xfrm>
            <a:off x="3324907" y="4336026"/>
            <a:ext cx="0" cy="57806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36735302-DC8F-1808-B4B2-38F06918E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5055770"/>
            <a:ext cx="4897738" cy="105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1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49D97-5B77-E418-922E-257951EB6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515A2C-B1C2-77ED-E634-D7DA3021B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 err="1"/>
              <a:t>Décembre</a:t>
            </a:r>
            <a:r>
              <a:rPr lang="en-GB" dirty="0"/>
              <a:t> 2020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C3D310-24C1-89BE-CBA4-A54233E78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3" y="2009740"/>
            <a:ext cx="6005320" cy="4341901"/>
          </a:xfrm>
        </p:spPr>
        <p:txBody>
          <a:bodyPr>
            <a:normAutofit/>
          </a:bodyPr>
          <a:lstStyle/>
          <a:p>
            <a:pPr algn="ctr"/>
            <a:r>
              <a:rPr lang="fr-BE" dirty="0"/>
              <a:t>Prise de sang ‘de routine’ </a:t>
            </a:r>
          </a:p>
          <a:p>
            <a:pPr marL="0" indent="0" algn="ctr">
              <a:buNone/>
            </a:pPr>
            <a:r>
              <a:rPr lang="fr-BE" i="1" dirty="0"/>
              <a:t>mais refus glycémie et HbA1c</a:t>
            </a:r>
          </a:p>
          <a:p>
            <a:pPr algn="ctr"/>
            <a:endParaRPr lang="fr-BE" dirty="0"/>
          </a:p>
          <a:p>
            <a:pPr algn="ctr"/>
            <a:r>
              <a:rPr lang="fr-BE" dirty="0"/>
              <a:t>Ajout ‘pirate’</a:t>
            </a:r>
          </a:p>
          <a:p>
            <a:pPr marL="0" indent="0" algn="ctr">
              <a:buNone/>
            </a:pPr>
            <a:endParaRPr lang="fr-BE" dirty="0"/>
          </a:p>
          <a:p>
            <a:pPr algn="ctr"/>
            <a:endParaRPr lang="fr-BE" dirty="0"/>
          </a:p>
          <a:p>
            <a:pPr algn="ctr"/>
            <a:r>
              <a:rPr lang="fr-BE" dirty="0"/>
              <a:t>Mail</a:t>
            </a:r>
          </a:p>
          <a:p>
            <a:pPr algn="ctr"/>
            <a:endParaRPr lang="fr-BE" dirty="0"/>
          </a:p>
          <a:p>
            <a:pPr algn="ctr"/>
            <a:endParaRPr lang="fr-BE" dirty="0"/>
          </a:p>
          <a:p>
            <a:pPr algn="ctr"/>
            <a:endParaRPr lang="fr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9E7E95-8D35-0F4D-926A-8CE9B9489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" r="1019"/>
          <a:stretch/>
        </p:blipFill>
        <p:spPr bwMode="auto">
          <a:xfrm>
            <a:off x="6431986" y="1512291"/>
            <a:ext cx="4754749" cy="40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BFD058A-B00D-49C2-2376-93E9ACEB9C89}"/>
              </a:ext>
            </a:extLst>
          </p:cNvPr>
          <p:cNvCxnSpPr/>
          <p:nvPr/>
        </p:nvCxnSpPr>
        <p:spPr>
          <a:xfrm>
            <a:off x="3324907" y="4336026"/>
            <a:ext cx="0" cy="57806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CCF48C9F-E7E2-8ADF-7E87-D3BDDB4EC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01" y="3323304"/>
            <a:ext cx="11132744" cy="240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16A6C-FCED-7A45-47EF-A295BB4E7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85D4CF-6637-DE17-207A-F3D08653F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 err="1"/>
              <a:t>Décembre</a:t>
            </a:r>
            <a:r>
              <a:rPr lang="en-GB" dirty="0"/>
              <a:t> 2020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449D9F-F17E-21D9-EB52-A0BB41956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592" y="2015367"/>
            <a:ext cx="3398815" cy="2827265"/>
          </a:xfrm>
          <a:prstGeom prst="rect">
            <a:avLst/>
          </a:prstGeom>
        </p:spPr>
      </p:pic>
      <p:pic>
        <p:nvPicPr>
          <p:cNvPr id="4" name="Picture 4" descr="PHOTOS. Arc-en-ciel blanc, éclair surpuissant : trois phénomènes météo en  Alsace en 2021">
            <a:extLst>
              <a:ext uri="{FF2B5EF4-FFF2-40B4-BE49-F238E27FC236}">
                <a16:creationId xmlns:a16="http://schemas.microsoft.com/office/drawing/2014/main" id="{9C53B912-6982-FC44-7C34-BCAC3832D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407" y="3982239"/>
            <a:ext cx="4152226" cy="268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Pourquoi le ciel est-il bleu ?">
            <a:extLst>
              <a:ext uri="{FF2B5EF4-FFF2-40B4-BE49-F238E27FC236}">
                <a16:creationId xmlns:a16="http://schemas.microsoft.com/office/drawing/2014/main" id="{535951B1-EB23-3207-E30C-757DAA025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66" y="4155496"/>
            <a:ext cx="4152226" cy="233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27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8068E-6832-4D72-4FDD-2F9FD2BD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7BACA-C71E-2C2C-6997-B3762D96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 err="1"/>
              <a:t>Décembre</a:t>
            </a:r>
            <a:r>
              <a:rPr lang="en-GB" dirty="0"/>
              <a:t> 2020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22836C-EDDB-3F6E-A423-177D9B7AC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592" y="2015367"/>
            <a:ext cx="3398815" cy="2827265"/>
          </a:xfrm>
          <a:prstGeom prst="rect">
            <a:avLst/>
          </a:prstGeom>
        </p:spPr>
      </p:pic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C1624E75-0C4D-E54C-483A-22E8ADEEF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096" y="2389013"/>
            <a:ext cx="10743935" cy="4103227"/>
          </a:xfrm>
        </p:spPr>
        <p:txBody>
          <a:bodyPr/>
          <a:lstStyle/>
          <a:p>
            <a:r>
              <a:rPr lang="fr-FR" dirty="0"/>
              <a:t>Malgré une bonne connaissance ‘pro’ du diabète et ses implications</a:t>
            </a:r>
          </a:p>
          <a:p>
            <a:endParaRPr lang="fr-FR" dirty="0"/>
          </a:p>
          <a:p>
            <a:r>
              <a:rPr lang="fr-FR" dirty="0"/>
              <a:t>Différence entre éduquer l’autre et le vivre</a:t>
            </a:r>
          </a:p>
          <a:p>
            <a:endParaRPr lang="fr-FR" dirty="0"/>
          </a:p>
          <a:p>
            <a:r>
              <a:rPr lang="fr-FR" dirty="0"/>
              <a:t>Sentiment de devoir se restreindre jusqu’à  la fin</a:t>
            </a:r>
          </a:p>
          <a:p>
            <a:endParaRPr lang="fr-FR" dirty="0"/>
          </a:p>
          <a:p>
            <a:r>
              <a:rPr lang="fr-FR" dirty="0"/>
              <a:t>Devoir s’approprier la maladie chronique incurable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2533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2826 0.1680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A192A-1495-6CB1-C87C-239F6B7E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llipse 15">
            <a:extLst>
              <a:ext uri="{FF2B5EF4-FFF2-40B4-BE49-F238E27FC236}">
                <a16:creationId xmlns:a16="http://schemas.microsoft.com/office/drawing/2014/main" id="{E8125D1D-C5A7-A5D5-71B3-D660365DFFDE}"/>
              </a:ext>
            </a:extLst>
          </p:cNvPr>
          <p:cNvSpPr/>
          <p:nvPr/>
        </p:nvSpPr>
        <p:spPr>
          <a:xfrm>
            <a:off x="8082467" y="2349135"/>
            <a:ext cx="3090630" cy="3113315"/>
          </a:xfrm>
          <a:prstGeom prst="ellipse">
            <a:avLst/>
          </a:prstGeom>
          <a:solidFill>
            <a:srgbClr val="F1960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28F9043-5330-328D-B7F6-CAEE6AB7DB8B}"/>
              </a:ext>
            </a:extLst>
          </p:cNvPr>
          <p:cNvSpPr/>
          <p:nvPr/>
        </p:nvSpPr>
        <p:spPr>
          <a:xfrm>
            <a:off x="1018904" y="2349136"/>
            <a:ext cx="3090630" cy="3113315"/>
          </a:xfrm>
          <a:prstGeom prst="ellipse">
            <a:avLst/>
          </a:prstGeom>
          <a:solidFill>
            <a:srgbClr val="F1960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F02FA6B-8FD9-421E-8E7E-9E4E7830D108}"/>
              </a:ext>
            </a:extLst>
          </p:cNvPr>
          <p:cNvSpPr txBox="1">
            <a:spLocks/>
          </p:cNvSpPr>
          <p:nvPr/>
        </p:nvSpPr>
        <p:spPr>
          <a:xfrm>
            <a:off x="8147325" y="2349135"/>
            <a:ext cx="2960914" cy="296091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solidFill>
                  <a:schemeClr val="bg1"/>
                </a:solidFill>
                <a:latin typeface="Sitka Small" pitchFamily="2" charset="0"/>
              </a:rPr>
              <a:t>Avenir</a:t>
            </a:r>
            <a:r>
              <a:rPr lang="fr-FR" sz="2400" b="0" i="0" kern="1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</a:t>
            </a:r>
            <a:r>
              <a:rPr lang="fr-FR" b="1" dirty="0">
                <a:solidFill>
                  <a:schemeClr val="bg1"/>
                </a:solidFill>
                <a:latin typeface="Sitka Small" pitchFamily="2" charset="0"/>
              </a:rPr>
              <a:t>professionnel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89275AA-475D-500A-1D21-FBA26350E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313" y="706369"/>
            <a:ext cx="5483087" cy="767936"/>
          </a:xfrm>
        </p:spPr>
        <p:txBody>
          <a:bodyPr>
            <a:normAutofit/>
          </a:bodyPr>
          <a:lstStyle/>
          <a:p>
            <a:r>
              <a:rPr lang="fr-FR" b="0" i="0" kern="1200" dirty="0">
                <a:highlight>
                  <a:srgbClr val="1C71B9"/>
                </a:highlight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Décembre 2020</a:t>
            </a:r>
          </a:p>
        </p:txBody>
      </p:sp>
      <p:sp>
        <p:nvSpPr>
          <p:cNvPr id="12" name="Espace réservé du contenu 4">
            <a:extLst>
              <a:ext uri="{FF2B5EF4-FFF2-40B4-BE49-F238E27FC236}">
                <a16:creationId xmlns:a16="http://schemas.microsoft.com/office/drawing/2014/main" id="{152DF282-D452-47CD-16FC-60BFE05A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904" y="2425337"/>
            <a:ext cx="3113314" cy="296091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b="1" i="0" kern="1200" dirty="0">
                <a:solidFill>
                  <a:schemeClr val="bg1"/>
                </a:solidFill>
                <a:latin typeface="Sitka Small" pitchFamily="2" charset="0"/>
              </a:rPr>
              <a:t>Avenir</a:t>
            </a:r>
          </a:p>
          <a:p>
            <a:pPr marL="0" indent="0" algn="ctr">
              <a:buNone/>
            </a:pPr>
            <a:r>
              <a:rPr lang="fr-FR" b="1" i="0" kern="1200" dirty="0">
                <a:solidFill>
                  <a:schemeClr val="bg1"/>
                </a:solidFill>
                <a:latin typeface="Sitka Small" pitchFamily="2" charset="0"/>
              </a:rPr>
              <a:t>familial</a:t>
            </a:r>
          </a:p>
        </p:txBody>
      </p:sp>
      <p:pic>
        <p:nvPicPr>
          <p:cNvPr id="13" name="Picture 4" descr="Quid">
            <a:extLst>
              <a:ext uri="{FF2B5EF4-FFF2-40B4-BE49-F238E27FC236}">
                <a16:creationId xmlns:a16="http://schemas.microsoft.com/office/drawing/2014/main" id="{2DA76A95-37FC-9CBB-1AF1-D01B536AF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4735" y="3382120"/>
            <a:ext cx="2783941" cy="105545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2481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uiExpan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2EBC0-53F7-A4DD-B22F-B61DB96E0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6011EF-1E6F-9FFC-2139-F1664ADA0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la vie </a:t>
            </a:r>
            <a:r>
              <a:rPr lang="en-GB" dirty="0" err="1"/>
              <a:t>privée</a:t>
            </a:r>
            <a:r>
              <a:rPr lang="en-GB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2128B0-D27D-63D5-A1FD-7A760EB5B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b="1" u="sng" dirty="0"/>
              <a:t>Alimentation</a:t>
            </a:r>
          </a:p>
          <a:p>
            <a:endParaRPr lang="fr-BE" dirty="0"/>
          </a:p>
          <a:p>
            <a:pPr marL="0" indent="0">
              <a:buNone/>
            </a:pPr>
            <a:r>
              <a:rPr lang="fr-BE" dirty="0"/>
              <a:t>Perçue comme restrictive d’abord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Ensuite, mix de </a:t>
            </a:r>
          </a:p>
          <a:p>
            <a:r>
              <a:rPr lang="fr-BE" dirty="0"/>
              <a:t>Restriction</a:t>
            </a:r>
          </a:p>
          <a:p>
            <a:r>
              <a:rPr lang="fr-BE" dirty="0"/>
              <a:t>Résolution de difficultés (hypo)</a:t>
            </a:r>
          </a:p>
          <a:p>
            <a:r>
              <a:rPr lang="fr-BE" dirty="0"/>
              <a:t>Mais également progression vers plus de santé</a:t>
            </a:r>
          </a:p>
          <a:p>
            <a:pPr algn="ctr"/>
            <a:endParaRPr lang="fr-BE" dirty="0"/>
          </a:p>
        </p:txBody>
      </p:sp>
      <p:pic>
        <p:nvPicPr>
          <p:cNvPr id="4" name="Picture 2" descr="Mon Diabète au quotidien - ASSERATD association">
            <a:extLst>
              <a:ext uri="{FF2B5EF4-FFF2-40B4-BE49-F238E27FC236}">
                <a16:creationId xmlns:a16="http://schemas.microsoft.com/office/drawing/2014/main" id="{7C50ECCE-BDD6-0C6B-829D-4810FE7C1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873" y="267440"/>
            <a:ext cx="3343000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7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1499E-73F4-08BA-F545-A30F5A491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18D45-D6B3-2B6C-6D98-CAF3ECDA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la vie </a:t>
            </a:r>
            <a:r>
              <a:rPr lang="en-GB" dirty="0" err="1"/>
              <a:t>privée</a:t>
            </a:r>
            <a:r>
              <a:rPr lang="en-GB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2B3FF2-D7BA-57FD-740A-73F554883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b="1" u="sng" dirty="0"/>
              <a:t>Hygiène de vie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Place de l’activité physique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/>
              <a:t>Avant, c’était ‘quand j’ai le temps’</a:t>
            </a:r>
          </a:p>
          <a:p>
            <a:r>
              <a:rPr lang="fr-BE" dirty="0"/>
              <a:t>Maintenant, c’est dans l’agenda et le reste  sera fait si j’ai le temps entre 2 activités)</a:t>
            </a:r>
          </a:p>
          <a:p>
            <a:pPr algn="ctr"/>
            <a:endParaRPr lang="fr-BE" dirty="0"/>
          </a:p>
          <a:p>
            <a:pPr algn="ctr"/>
            <a:endParaRPr lang="fr-BE" dirty="0"/>
          </a:p>
          <a:p>
            <a:pPr algn="ctr"/>
            <a:endParaRPr lang="fr-BE" dirty="0"/>
          </a:p>
        </p:txBody>
      </p:sp>
      <p:pic>
        <p:nvPicPr>
          <p:cNvPr id="4" name="Picture 2" descr="Mon Diabète au quotidien - ASSERATD association">
            <a:extLst>
              <a:ext uri="{FF2B5EF4-FFF2-40B4-BE49-F238E27FC236}">
                <a16:creationId xmlns:a16="http://schemas.microsoft.com/office/drawing/2014/main" id="{B480F6C2-10C8-2132-10A1-DC0D56D3B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873" y="267440"/>
            <a:ext cx="3343000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34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0AF0D-421C-8726-C18D-18605D566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64560EB-CC85-EF0F-FEFE-47EA25F0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la vie </a:t>
            </a:r>
            <a:r>
              <a:rPr lang="en-GB" dirty="0" err="1"/>
              <a:t>privée</a:t>
            </a:r>
            <a:r>
              <a:rPr lang="en-GB" dirty="0"/>
              <a:t>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D547D9D8-5706-3F15-601A-B0D003C50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b="1" u="sng" dirty="0"/>
              <a:t>Précautions face aux dangers immédiats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Hypo régulières et pas de capteur autorisé pour moi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/>
              <a:t>Si voiture ou activité privée ou professionnelle, je me ‘sécurise’ =&gt; légère hyper</a:t>
            </a:r>
          </a:p>
          <a:p>
            <a:endParaRPr lang="fr-BE" dirty="0"/>
          </a:p>
          <a:p>
            <a:r>
              <a:rPr lang="fr-BE" dirty="0"/>
              <a:t>Prévenir les amis / partenaires de sport</a:t>
            </a:r>
          </a:p>
          <a:p>
            <a:pPr algn="ctr"/>
            <a:endParaRPr lang="fr-BE" dirty="0"/>
          </a:p>
          <a:p>
            <a:pPr algn="ctr"/>
            <a:endParaRPr lang="fr-BE" dirty="0"/>
          </a:p>
        </p:txBody>
      </p:sp>
      <p:pic>
        <p:nvPicPr>
          <p:cNvPr id="8" name="Picture 2" descr="Mon Diabète au quotidien - ASSERATD association">
            <a:extLst>
              <a:ext uri="{FF2B5EF4-FFF2-40B4-BE49-F238E27FC236}">
                <a16:creationId xmlns:a16="http://schemas.microsoft.com/office/drawing/2014/main" id="{E65B77DB-D3A6-A911-02CA-65303E794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873" y="267440"/>
            <a:ext cx="3343000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30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4C1D-C595-098C-F269-01CEA2508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F06D53-4772-A687-297B-028D2CFCC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la vie </a:t>
            </a:r>
            <a:r>
              <a:rPr lang="en-GB" dirty="0" err="1"/>
              <a:t>privée</a:t>
            </a:r>
            <a:r>
              <a:rPr lang="en-GB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97291F-DFFF-2A01-6AB5-3DB8FD317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b="1" u="sng" dirty="0"/>
              <a:t>Vie sociale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Quelques modifications à apporter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/>
              <a:t>Les boissons après le sport, les repas de mariage, les soupers qui commencent à 21h, les brunch.</a:t>
            </a:r>
          </a:p>
          <a:p>
            <a:endParaRPr lang="fr-BE" dirty="0"/>
          </a:p>
          <a:p>
            <a:r>
              <a:rPr lang="fr-BE" dirty="0"/>
              <a:t>Passer parfois pour le gars pas cool qui ne veut pas s’adapter</a:t>
            </a:r>
          </a:p>
          <a:p>
            <a:pPr algn="ctr"/>
            <a:endParaRPr lang="fr-BE" dirty="0"/>
          </a:p>
        </p:txBody>
      </p:sp>
      <p:pic>
        <p:nvPicPr>
          <p:cNvPr id="4" name="Picture 2" descr="Mon Diabète au quotidien - ASSERATD association">
            <a:extLst>
              <a:ext uri="{FF2B5EF4-FFF2-40B4-BE49-F238E27FC236}">
                <a16:creationId xmlns:a16="http://schemas.microsoft.com/office/drawing/2014/main" id="{23B25A90-1675-B9AB-EBE5-F05390934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873" y="267440"/>
            <a:ext cx="3343000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83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560A2-5264-FEE8-87CF-BCE83B604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5B2E5-6582-9F95-E01E-C00FE9FA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le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9D2963-0DB9-F2DB-9E99-6CCB515FE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b="1" u="sng" dirty="0"/>
              <a:t>Craintes</a:t>
            </a:r>
          </a:p>
          <a:p>
            <a:endParaRPr lang="fr-BE" dirty="0"/>
          </a:p>
          <a:p>
            <a:r>
              <a:rPr lang="fr-BE" dirty="0"/>
              <a:t>Vie privée, la rigueur = plutôt un bénéfice</a:t>
            </a:r>
          </a:p>
          <a:p>
            <a:pPr>
              <a:buFontTx/>
              <a:buChar char="-"/>
            </a:pPr>
            <a:endParaRPr lang="fr-BE" dirty="0"/>
          </a:p>
          <a:p>
            <a:r>
              <a:rPr lang="fr-BE" dirty="0"/>
              <a:t>Vie professionnelle, zéro bénéfice</a:t>
            </a:r>
          </a:p>
          <a:p>
            <a:pPr algn="ctr"/>
            <a:endParaRPr lang="fr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6CE5B42-510F-38FB-EB60-21C7FBA03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2815" y="267440"/>
            <a:ext cx="2381116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9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4B0A2-19C8-60BF-5F70-C7C397B5F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396FAC-D0CC-01C0-F3DD-17977E2B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le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BC44-C3D0-B3AC-F781-F5B083961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/>
          </a:bodyPr>
          <a:lstStyle/>
          <a:p>
            <a:r>
              <a:rPr lang="fr-BE" b="1" u="sng" dirty="0"/>
              <a:t>Direction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Le dire ?  Quels intérêts ai-je espéré ?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Plus de sécurité si problème =&gt; </a:t>
            </a:r>
            <a:r>
              <a:rPr lang="fr-BE" dirty="0">
                <a:solidFill>
                  <a:srgbClr val="00B050"/>
                </a:solidFill>
                <a:sym typeface="Wingdings 2" panose="05020102010507070707" pitchFamily="18" charset="2"/>
              </a:rPr>
              <a:t></a:t>
            </a:r>
            <a:endParaRPr lang="fr-BE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BE" dirty="0"/>
              <a:t>Espoir d’être soutenu =&gt; </a:t>
            </a:r>
            <a:r>
              <a:rPr lang="fr-BE" dirty="0">
                <a:solidFill>
                  <a:srgbClr val="FF0000"/>
                </a:solidFill>
                <a:sym typeface="Wingdings 2" panose="05020102010507070707" pitchFamily="18" charset="2"/>
              </a:rPr>
              <a:t></a:t>
            </a:r>
            <a:endParaRPr lang="fr-B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BE" dirty="0"/>
              <a:t>Proposer mes connaissances de patient =&gt; </a:t>
            </a:r>
            <a:r>
              <a:rPr lang="fr-BE" dirty="0">
                <a:solidFill>
                  <a:srgbClr val="FF0000"/>
                </a:solidFill>
                <a:sym typeface="Wingdings 2" panose="05020102010507070707" pitchFamily="18" charset="2"/>
              </a:rPr>
              <a:t></a:t>
            </a:r>
            <a:endParaRPr lang="fr-BE" dirty="0">
              <a:solidFill>
                <a:srgbClr val="FF0000"/>
              </a:solidFill>
            </a:endParaRPr>
          </a:p>
          <a:p>
            <a:pPr algn="ctr"/>
            <a:endParaRPr lang="fr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8FC893E-7957-8F08-B61B-749117F1E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2814" y="267440"/>
            <a:ext cx="2381116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00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309A7-336B-16E7-E4A1-A74D4EE5E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B49FF-F788-BE72-8FBF-EDBA84F5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le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F7A4E2-1D41-57E6-4326-72EAA7314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BE" b="1" u="sng" dirty="0"/>
              <a:t>Direction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Le dire ? Quand ça s’est su, quels soucis ai-je eu ?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/>
              <a:t>Pas de nouveau projet (crainte de l’absentéisme)</a:t>
            </a:r>
          </a:p>
          <a:p>
            <a:r>
              <a:rPr lang="fr-BE" dirty="0"/>
              <a:t>Perte de projets existants</a:t>
            </a:r>
          </a:p>
          <a:p>
            <a:r>
              <a:rPr lang="fr-BE" dirty="0"/>
              <a:t>Assimilation de la modification de la vie sociale à de la non-implication</a:t>
            </a:r>
          </a:p>
          <a:p>
            <a:pPr marL="457200" lvl="1" indent="0">
              <a:buNone/>
            </a:pPr>
            <a:r>
              <a:rPr lang="fr-BE" dirty="0"/>
              <a:t>Déjeuner avant journée pédagogique avec croissants et jus d’orange, verres de l’amitié à Noël …</a:t>
            </a:r>
          </a:p>
          <a:p>
            <a:r>
              <a:rPr lang="fr-BE" dirty="0"/>
              <a:t>Lien entre ces blocages et la maladie impossible à faire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AD21951-F642-0D62-8DBA-4A7FE01C1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2814" y="267440"/>
            <a:ext cx="2381116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33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72F7A-4522-7376-DA20-C90DB771C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1F6F33-EB7B-23DF-6A70-7835A70A0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GB" dirty="0"/>
              <a:t>Implications sur le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95E0A8-EB81-AFC5-E48C-598F66D48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52" y="2009740"/>
            <a:ext cx="11699473" cy="43419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BE" b="1" u="sng" dirty="0"/>
              <a:t>Médecin du travail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Proposition d’adaptation du travail ou du temps de travail MAIS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Inexistant dans mon secteur professionnel et pas de retour quand je </a:t>
            </a:r>
            <a:r>
              <a:rPr lang="fr-BE" dirty="0" err="1"/>
              <a:t>réinterpelle</a:t>
            </a:r>
            <a:r>
              <a:rPr lang="fr-BE" dirty="0"/>
              <a:t> le médecin.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(Dés)intérêt ?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D7D9ECF-A095-2475-47B0-38313057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2814" y="267440"/>
            <a:ext cx="2381116" cy="17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12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5805-7057-8884-531A-6FAD51B1D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te de sagesse #1 : Chance ou malchance ?">
            <a:extLst>
              <a:ext uri="{FF2B5EF4-FFF2-40B4-BE49-F238E27FC236}">
                <a16:creationId xmlns:a16="http://schemas.microsoft.com/office/drawing/2014/main" id="{802C2808-E7CA-FC94-922E-B1C003DA9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601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A120D-1788-0D33-4BE9-716935894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ntretien d'embauche : Entre déception et espoir | Blog de Philippe Garin">
            <a:extLst>
              <a:ext uri="{FF2B5EF4-FFF2-40B4-BE49-F238E27FC236}">
                <a16:creationId xmlns:a16="http://schemas.microsoft.com/office/drawing/2014/main" id="{3486EFA4-DD5D-EE1D-375F-DD4262A4F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447800"/>
            <a:ext cx="47625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273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732EB98-C1E6-3BB3-6B64-956275570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258" y="560195"/>
            <a:ext cx="7650145" cy="57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ADD" id="{90D1CD96-E755-4BAD-A210-D0BCD18D2420}" vid="{0ECAE1CD-FA01-45C1-B787-0AC2FA431BA4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ADD" id="{90D1CD96-E755-4BAD-A210-D0BCD18D2420}" vid="{C145004A-043F-48C9-ADB0-DF82E71B9B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74d15b-a61b-4b89-b7c8-3d0202255d64" xsi:nil="true"/>
    <lcf76f155ced4ddcb4097134ff3c332f xmlns="bf873d91-0a6a-4a96-9504-c95c4d5bdd6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83BD9B1EBCEE4086709AB52591E726" ma:contentTypeVersion="18" ma:contentTypeDescription="Crée un document." ma:contentTypeScope="" ma:versionID="293e9506f47c07af6f628110d194e7b5">
  <xsd:schema xmlns:xsd="http://www.w3.org/2001/XMLSchema" xmlns:xs="http://www.w3.org/2001/XMLSchema" xmlns:p="http://schemas.microsoft.com/office/2006/metadata/properties" xmlns:ns2="bf873d91-0a6a-4a96-9504-c95c4d5bdd65" xmlns:ns3="4e74d15b-a61b-4b89-b7c8-3d0202255d64" targetNamespace="http://schemas.microsoft.com/office/2006/metadata/properties" ma:root="true" ma:fieldsID="4d807e3722f9e5ccb5bb5ff19d014a8c" ns2:_="" ns3:_="">
    <xsd:import namespace="bf873d91-0a6a-4a96-9504-c95c4d5bdd65"/>
    <xsd:import namespace="4e74d15b-a61b-4b89-b7c8-3d0202255d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873d91-0a6a-4a96-9504-c95c4d5bdd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faa211e8-c5d6-4f45-807a-7f67371a8d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74d15b-a61b-4b89-b7c8-3d0202255d6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c33ba65-3936-4ddd-9051-e7c6c279ca88}" ma:internalName="TaxCatchAll" ma:showField="CatchAllData" ma:web="4e74d15b-a61b-4b89-b7c8-3d0202255d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CB9AA4-6223-4A55-8611-93D26332B22F}">
  <ds:schemaRefs>
    <ds:schemaRef ds:uri="http://schemas.microsoft.com/office/2006/metadata/properties"/>
    <ds:schemaRef ds:uri="http://schemas.microsoft.com/office/infopath/2007/PartnerControls"/>
    <ds:schemaRef ds:uri="4e74d15b-a61b-4b89-b7c8-3d0202255d64"/>
    <ds:schemaRef ds:uri="bf873d91-0a6a-4a96-9504-c95c4d5bdd65"/>
  </ds:schemaRefs>
</ds:datastoreItem>
</file>

<file path=customXml/itemProps2.xml><?xml version="1.0" encoding="utf-8"?>
<ds:datastoreItem xmlns:ds="http://schemas.openxmlformats.org/officeDocument/2006/customXml" ds:itemID="{E62F4DF0-B97B-473C-BCCD-3B74C8EAA9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873d91-0a6a-4a96-9504-c95c4d5bdd65"/>
    <ds:schemaRef ds:uri="4e74d15b-a61b-4b89-b7c8-3d0202255d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7E58EA-A434-4D0C-B755-4D8756ACDB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</Words>
  <Application>Microsoft Macintosh PowerPoint</Application>
  <PresentationFormat>Grand écran</PresentationFormat>
  <Paragraphs>131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Sitka Small</vt:lpstr>
      <vt:lpstr>Source Sans Pro</vt:lpstr>
      <vt:lpstr>Source Sans Pro Semibold</vt:lpstr>
      <vt:lpstr>Thème Office</vt:lpstr>
      <vt:lpstr>1_Conception personnalisée</vt:lpstr>
      <vt:lpstr>Conception personnalisée</vt:lpstr>
      <vt:lpstr>Présentation PowerPoint</vt:lpstr>
      <vt:lpstr>Présentation PowerPoint</vt:lpstr>
      <vt:lpstr>Vie professionnelle en lien avec le diabète</vt:lpstr>
      <vt:lpstr>Vie privée avant 2020</vt:lpstr>
      <vt:lpstr>Mars =&gt; octobre 2020</vt:lpstr>
      <vt:lpstr>Décembre 2020</vt:lpstr>
      <vt:lpstr>Décembre 2020</vt:lpstr>
      <vt:lpstr>Décembre 2020</vt:lpstr>
      <vt:lpstr>Décembre 2020</vt:lpstr>
      <vt:lpstr>Décembre 2020</vt:lpstr>
      <vt:lpstr>Implications sur la vie privée </vt:lpstr>
      <vt:lpstr>Implications sur la vie privée </vt:lpstr>
      <vt:lpstr>Implications sur la vie privée </vt:lpstr>
      <vt:lpstr>Implications sur la vie privée </vt:lpstr>
      <vt:lpstr>Implications sur le travail</vt:lpstr>
      <vt:lpstr>Implications sur le travail</vt:lpstr>
      <vt:lpstr>Implications sur le travail</vt:lpstr>
      <vt:lpstr>Implications sur le travail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Rebecca Mantegazza</dc:creator>
  <cp:lastModifiedBy>HAUTOT Elisabeth</cp:lastModifiedBy>
  <cp:revision>7</cp:revision>
  <dcterms:created xsi:type="dcterms:W3CDTF">2025-08-05T15:15:38Z</dcterms:created>
  <dcterms:modified xsi:type="dcterms:W3CDTF">2025-10-12T15:43:01Z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0x0101000B83BD9B1EBCEE4086709AB52591E726</vt:lpwstr>
  </property>
  <property fmtid="{D5CDD505-2E9C-101B-9397-08002B2CF9AE}" pid="3" name="MediaServiceImageTags">
    <vt:lpwstr/>
  </property>
</Properties>
</file>