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  <p:sldMasterId id="2147483649" r:id="rId2"/>
    <p:sldMasterId id="2147483650" r:id="rId3"/>
  </p:sldMasterIdLst>
  <p:notesMasterIdLst>
    <p:notesMasterId r:id="rId1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>
      <p:cViewPr varScale="1">
        <p:scale>
          <a:sx n="134" d="100"/>
          <a:sy n="134" d="100"/>
        </p:scale>
        <p:origin x="264" y="17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F6CDA6A8-6B24-A1F6-2CCF-34E931DBBBD4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FCBE3222-E1A8-435E-A18B-B216B143C12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A13E9F1-2905-50FE-FE1B-4A7FBBED9755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r-BE" altLang="fr-F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EDACBAB4-85CC-569A-46C1-7A1DF30C89C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r-BE" altLang="fr-F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39A1FCEF-F761-C119-831B-5EAA09E2A59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fr-BE" altLang="fr-FR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73507A66-8338-75FD-286C-AFA9E7E4057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7083B4D6-7768-3144-A9A8-F07DA06445A5}" type="slidenum">
              <a:rPr lang="fr-BE" altLang="fr-FR"/>
              <a:pPr/>
              <a:t>‹N°›</a:t>
            </a:fld>
            <a:endParaRPr lang="fr-BE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DDD43B10-384C-3075-4E30-FF7B54B4C63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48C18F-F1C6-214C-A5E5-610FDDEC6161}" type="slidenum">
              <a:rPr lang="fr-BE" altLang="fr-FR"/>
              <a:pPr/>
              <a:t>1</a:t>
            </a:fld>
            <a:endParaRPr lang="fr-BE" altLang="fr-FR"/>
          </a:p>
        </p:txBody>
      </p:sp>
      <p:sp>
        <p:nvSpPr>
          <p:cNvPr id="15361" name="Text Box 1">
            <a:extLst>
              <a:ext uri="{FF2B5EF4-FFF2-40B4-BE49-F238E27FC236}">
                <a16:creationId xmlns:a16="http://schemas.microsoft.com/office/drawing/2014/main" id="{D77B2691-0B10-1C52-67ED-78327274619A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Text Box 2">
            <a:extLst>
              <a:ext uri="{FF2B5EF4-FFF2-40B4-BE49-F238E27FC236}">
                <a16:creationId xmlns:a16="http://schemas.microsoft.com/office/drawing/2014/main" id="{767FA4D6-90A3-AE52-AEF7-62AB7850C689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A2BC035F-01FF-DFE8-0EE4-3AA353F3CE1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93C005-1F5E-9742-AA22-AD7291BE577C}" type="slidenum">
              <a:rPr lang="fr-BE" altLang="fr-FR"/>
              <a:pPr/>
              <a:t>2</a:t>
            </a:fld>
            <a:endParaRPr lang="fr-BE" altLang="fr-FR"/>
          </a:p>
        </p:txBody>
      </p:sp>
      <p:sp>
        <p:nvSpPr>
          <p:cNvPr id="16385" name="Text Box 1">
            <a:extLst>
              <a:ext uri="{FF2B5EF4-FFF2-40B4-BE49-F238E27FC236}">
                <a16:creationId xmlns:a16="http://schemas.microsoft.com/office/drawing/2014/main" id="{D78C8665-B5A6-C44F-9419-698C6CD2D273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A3BC95BD-0A5E-F36D-4A11-1F51DB745700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48C93E2-67B9-02C2-59F4-D9BC0533B2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CD6655-8457-2E47-9E2F-0612B1582D98}" type="slidenum">
              <a:rPr lang="fr-BE" altLang="fr-FR"/>
              <a:pPr/>
              <a:t>3</a:t>
            </a:fld>
            <a:endParaRPr lang="fr-BE" altLang="fr-FR"/>
          </a:p>
        </p:txBody>
      </p:sp>
      <p:sp>
        <p:nvSpPr>
          <p:cNvPr id="17409" name="Text Box 1">
            <a:extLst>
              <a:ext uri="{FF2B5EF4-FFF2-40B4-BE49-F238E27FC236}">
                <a16:creationId xmlns:a16="http://schemas.microsoft.com/office/drawing/2014/main" id="{118F27B8-DFA4-5E7F-97E4-842EDD7AAD67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Text Box 2">
            <a:extLst>
              <a:ext uri="{FF2B5EF4-FFF2-40B4-BE49-F238E27FC236}">
                <a16:creationId xmlns:a16="http://schemas.microsoft.com/office/drawing/2014/main" id="{58AF9C2D-7F93-B9EC-348D-3C36B0FAE144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AD4D37B-5288-B620-DF5E-8B2D968DC69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724CDF-B476-344F-B5AF-5DB289914593}" type="slidenum">
              <a:rPr lang="fr-BE" altLang="fr-FR"/>
              <a:pPr/>
              <a:t>4</a:t>
            </a:fld>
            <a:endParaRPr lang="fr-BE" altLang="fr-FR"/>
          </a:p>
        </p:txBody>
      </p:sp>
      <p:sp>
        <p:nvSpPr>
          <p:cNvPr id="18433" name="Text Box 1">
            <a:extLst>
              <a:ext uri="{FF2B5EF4-FFF2-40B4-BE49-F238E27FC236}">
                <a16:creationId xmlns:a16="http://schemas.microsoft.com/office/drawing/2014/main" id="{8EEC857A-60BF-3707-DABE-F35FCC4A6AA4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Text Box 2">
            <a:extLst>
              <a:ext uri="{FF2B5EF4-FFF2-40B4-BE49-F238E27FC236}">
                <a16:creationId xmlns:a16="http://schemas.microsoft.com/office/drawing/2014/main" id="{D97BFB47-A4F3-B220-49B3-FAD7E90087D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E616007-EAB9-9CD6-40E9-18F0947DCF9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DF46729-4127-0C41-902D-513246765A8F}" type="slidenum">
              <a:rPr lang="fr-BE" altLang="fr-FR"/>
              <a:pPr/>
              <a:t>5</a:t>
            </a:fld>
            <a:endParaRPr lang="fr-BE" altLang="fr-FR"/>
          </a:p>
        </p:txBody>
      </p:sp>
      <p:sp>
        <p:nvSpPr>
          <p:cNvPr id="19457" name="Text Box 1">
            <a:extLst>
              <a:ext uri="{FF2B5EF4-FFF2-40B4-BE49-F238E27FC236}">
                <a16:creationId xmlns:a16="http://schemas.microsoft.com/office/drawing/2014/main" id="{4B2B86AF-CCA9-F726-9312-28638F9383B4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Text Box 2">
            <a:extLst>
              <a:ext uri="{FF2B5EF4-FFF2-40B4-BE49-F238E27FC236}">
                <a16:creationId xmlns:a16="http://schemas.microsoft.com/office/drawing/2014/main" id="{A948E7D4-BAA2-A413-9B4D-941D5BD5396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5ACC0718-BE2D-7AF6-3A0E-ABC183E8ABA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5AB4E3-297C-9640-A9BF-756A1E4C23CE}" type="slidenum">
              <a:rPr lang="fr-BE" altLang="fr-FR"/>
              <a:pPr/>
              <a:t>6</a:t>
            </a:fld>
            <a:endParaRPr lang="fr-BE" altLang="fr-FR"/>
          </a:p>
        </p:txBody>
      </p:sp>
      <p:sp>
        <p:nvSpPr>
          <p:cNvPr id="20481" name="Text Box 1">
            <a:extLst>
              <a:ext uri="{FF2B5EF4-FFF2-40B4-BE49-F238E27FC236}">
                <a16:creationId xmlns:a16="http://schemas.microsoft.com/office/drawing/2014/main" id="{F4611605-DAA2-8D4F-6132-5459CABF2E43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Text Box 2">
            <a:extLst>
              <a:ext uri="{FF2B5EF4-FFF2-40B4-BE49-F238E27FC236}">
                <a16:creationId xmlns:a16="http://schemas.microsoft.com/office/drawing/2014/main" id="{1E0A2882-360B-6F26-37F9-0972B65BD180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E4AD6B0-669B-C4CA-9B8E-F4D16CA3D2B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78E85B-C106-EB4E-BC75-1FBBCF99D880}" type="slidenum">
              <a:rPr lang="fr-BE" altLang="fr-FR"/>
              <a:pPr/>
              <a:t>7</a:t>
            </a:fld>
            <a:endParaRPr lang="fr-BE" altLang="fr-FR"/>
          </a:p>
        </p:txBody>
      </p:sp>
      <p:sp>
        <p:nvSpPr>
          <p:cNvPr id="21505" name="Text Box 1">
            <a:extLst>
              <a:ext uri="{FF2B5EF4-FFF2-40B4-BE49-F238E27FC236}">
                <a16:creationId xmlns:a16="http://schemas.microsoft.com/office/drawing/2014/main" id="{2BCDACEA-17B1-7AAB-0067-5DCA426FE02D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Text Box 2">
            <a:extLst>
              <a:ext uri="{FF2B5EF4-FFF2-40B4-BE49-F238E27FC236}">
                <a16:creationId xmlns:a16="http://schemas.microsoft.com/office/drawing/2014/main" id="{72673BE8-8A6F-3F05-2C16-E41942FB1B3B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BC9AB25-301B-9106-5C6E-52F3A05FCAB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42E58F-6A74-9F4A-8C7B-E2A5DC83FFF6}" type="slidenum">
              <a:rPr lang="fr-BE" altLang="fr-FR"/>
              <a:pPr/>
              <a:t>8</a:t>
            </a:fld>
            <a:endParaRPr lang="fr-BE" altLang="fr-FR"/>
          </a:p>
        </p:txBody>
      </p:sp>
      <p:sp>
        <p:nvSpPr>
          <p:cNvPr id="22529" name="Text Box 1">
            <a:extLst>
              <a:ext uri="{FF2B5EF4-FFF2-40B4-BE49-F238E27FC236}">
                <a16:creationId xmlns:a16="http://schemas.microsoft.com/office/drawing/2014/main" id="{ABCBC197-3CD4-F13D-04E6-BBAA7618DD2F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Text Box 2">
            <a:extLst>
              <a:ext uri="{FF2B5EF4-FFF2-40B4-BE49-F238E27FC236}">
                <a16:creationId xmlns:a16="http://schemas.microsoft.com/office/drawing/2014/main" id="{BFEF0FAB-308E-2744-0135-C1E2F29EBD45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B7426E7-5405-3482-77B7-B7902B2570B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D62D05-C343-D84E-93E8-2BAF0A9F492D}" type="slidenum">
              <a:rPr lang="fr-BE" altLang="fr-FR"/>
              <a:pPr/>
              <a:t>9</a:t>
            </a:fld>
            <a:endParaRPr lang="fr-BE" altLang="fr-FR"/>
          </a:p>
        </p:txBody>
      </p:sp>
      <p:sp>
        <p:nvSpPr>
          <p:cNvPr id="23553" name="Text Box 1">
            <a:extLst>
              <a:ext uri="{FF2B5EF4-FFF2-40B4-BE49-F238E27FC236}">
                <a16:creationId xmlns:a16="http://schemas.microsoft.com/office/drawing/2014/main" id="{DAF9D053-A750-1D2F-6732-A1109DD148A1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Text Box 2">
            <a:extLst>
              <a:ext uri="{FF2B5EF4-FFF2-40B4-BE49-F238E27FC236}">
                <a16:creationId xmlns:a16="http://schemas.microsoft.com/office/drawing/2014/main" id="{DA05A72A-7C5A-ADF1-ED55-853A83D9C20A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076756E-73F9-CA69-E341-589D1225AE6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30D608-C56D-D846-9A7C-9ADABCBF8CEC}" type="slidenum">
              <a:rPr lang="fr-BE" altLang="fr-FR"/>
              <a:pPr/>
              <a:t>10</a:t>
            </a:fld>
            <a:endParaRPr lang="fr-BE" altLang="fr-FR"/>
          </a:p>
        </p:txBody>
      </p:sp>
      <p:sp>
        <p:nvSpPr>
          <p:cNvPr id="24577" name="Text Box 1">
            <a:extLst>
              <a:ext uri="{FF2B5EF4-FFF2-40B4-BE49-F238E27FC236}">
                <a16:creationId xmlns:a16="http://schemas.microsoft.com/office/drawing/2014/main" id="{48A5D592-9009-1941-B85E-49D9FB564114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45304116-D35E-B3B0-9F03-029DD65F0D23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4766CE-2E7B-F973-183C-ED3DA039B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E74BD48-0A0E-0BAA-0901-8F32394E5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23511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38633C-8BF9-AEB4-7B45-80CE48A45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002A3A-7E7B-C3F5-451F-53808C276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6084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8366D-105C-1681-8353-D04D8B0E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0566E4-7E41-55D6-140D-BEB372EF5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1814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C1609-4FE8-1152-8CAF-F884C0CC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25D6FD-7D22-65D5-E62D-C1D79EE85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452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249EBA-0F83-0B40-00C9-C6493BD988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452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9623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7BBCD-055E-0C56-1CD9-E5310D2E8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BB8B5D-D327-9D38-1BC6-06A5E79CA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05CE68-6204-134F-8B0B-EB659375F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A73762-9D35-E336-0DC0-6B6EE2E72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656A0E4-832C-6330-4119-D5A633E5F0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4892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288333-8DBA-C2DB-29D0-78B4B392D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77926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22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0C586-A40F-B515-436A-DE0D5CE11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8F10C4-7A53-78A2-7CE8-85E45AD04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E9719A-F7E1-C7F2-DBF7-5AC72C109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1345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DEA313-593F-97CF-5302-DBA98F7C8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33D151A-2BFC-1E8D-5EF8-769A1548F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EA2BC7-42FF-F096-E27C-6057FDA38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89052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67760-EC2D-1887-9C56-3F218FAD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6C33C88-8C7D-D74B-4141-E1D9EEE5C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7711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4BB21A-E638-6A56-4AD4-A0F02F9ABB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1604963"/>
            <a:ext cx="2741613" cy="452437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DE77ECC-0F44-CF24-3D9B-31FEF6191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77200" cy="45243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06423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291821-D3FB-21DB-EC52-25C7AB936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075" y="4813300"/>
            <a:ext cx="5908675" cy="4476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15169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D99AD-01D2-9D8C-3C1D-21ED3BF80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D32262-5487-55A0-AED8-118F3E611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4124474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8BF24A-10E4-E57F-DC16-6262FECD1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244717-D520-CFA9-ED7A-36FE9E010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2131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49E402-D410-693A-CEEA-335BB3463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6DC34E-7710-A5E5-BC83-644D36004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9509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A0C52-8521-4F81-82A1-43624BA6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FAB32E-F820-F10B-0749-48A5CBE5A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775" y="1825625"/>
            <a:ext cx="5180013" cy="43497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BD1611-0B7B-AA9E-6C67-0FF2B1A69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45188" y="1825625"/>
            <a:ext cx="5181600" cy="43497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060308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53B66A-1CD7-66ED-C035-427D70C4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8DEE34-0326-849C-FA2E-68A0CFB0D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1E9DD8-69CD-9312-2601-1078F9557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B9E668E-9CBD-5E4E-656A-6D63D26E9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4B0611-E81A-6035-138A-D9B9C9222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06904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11E7B-20B2-385F-83E4-05A7AF77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59387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196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81CD0-7EDD-A4B8-D2F9-FA2975CA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64C98F-4693-3503-93FB-31B661527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DE5E7D-CC4F-89AE-157B-58090746C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0190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E7076-A539-388F-8A10-A5BAEFF14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329A0C-CE5B-AD71-4E7C-7A2D5343AD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513463-0161-3C5F-2B8E-C0A63C06E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73024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AD8029-DE5C-08B0-A4EC-6E43B09FD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AF731-0154-3D78-24C4-CA70404E3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165029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89CE761-B6A7-3B16-4463-5541BB91C0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99475" y="554038"/>
            <a:ext cx="2627313" cy="562133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AA2566B-8538-C300-DA59-418514CA5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775" y="554038"/>
            <a:ext cx="7734300" cy="562133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2266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EC3F5-F8EE-B8B6-68EB-D9D6E83C9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554038"/>
            <a:ext cx="5481638" cy="7651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EEDC9A-3CB8-4873-B4C0-C046B698D8C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12775" y="1825625"/>
            <a:ext cx="5180013" cy="43497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C4301D8-BC83-61C7-1204-36311F25FABF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945188" y="1825625"/>
            <a:ext cx="5181600" cy="2098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5A2064D-6D6C-BCE7-B894-C90D1E99A8AD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945188" y="4076700"/>
            <a:ext cx="5181600" cy="2098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19954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D0D14-4F1F-50B2-8B78-74F3BCE94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518F22B-0A81-6538-4374-804708615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708227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328E7-4DBB-2B0F-BA53-81F3659ED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174956-C292-C94A-EEAE-8D61D0388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97155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5D7425-0C0B-C1A8-598B-7B87C5B4A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71DAB8-7586-6164-4615-B612BBCC7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18098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61E93A-BD6E-B0BD-EBFC-AD390FC17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53BDB5-20A6-E3ED-9BEB-3992469B7E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452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AA1D888-F170-6AC7-9719-4AFC9BAFD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452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3845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B88A8-00AC-5D08-3979-83E31CDFC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FE8F51-8D7E-CD0A-E511-A3F1B829F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061A8E-3B8A-2199-78F3-6E614EA18F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3BBBA7-2CF3-90EC-1B05-84FBAB98AC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AC1D06-1CF4-B7FE-0C20-996B27B74C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624307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AE3CE-687D-906D-1D9D-9673B1290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357428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3729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106D1-E74A-6AF6-0E85-43EB29A1B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4CF686-E569-D220-A448-10C51ACB4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486B10B-658D-A973-5D1B-1BAA0F325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549052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FB49C-2651-0B3F-82B7-D17E6C9D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34DBE64-4E2F-B983-A888-89DF5D9709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127FAB-C7CB-1CF6-8C2A-3A4C14B7E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95464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49175-5660-021D-5E40-79E93FC2F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DCB3A9-E767-8CCD-7D30-CCCEF5073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000354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7FB9CF5-E78D-C779-49BE-05BE03AAA3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1604963"/>
            <a:ext cx="2741613" cy="452437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5B53B-836D-9CE1-BBE7-CEF4C5C95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77200" cy="45243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5675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6EC960D1-EDB3-3E6A-5CA1-BF5E19AEE7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40075" y="4813300"/>
            <a:ext cx="59086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texte-titreMODIFIEZ LE STYLE DU TITRE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358F3A76-3016-946F-A39E-B3F34BE8D4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233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plan de texte</a:t>
            </a:r>
          </a:p>
          <a:p>
            <a:pPr lvl="1"/>
            <a:r>
              <a:rPr lang="en-GB" altLang="fr-FR"/>
              <a:t>Second niveau de plan</a:t>
            </a:r>
          </a:p>
          <a:p>
            <a:pPr lvl="2"/>
            <a:r>
              <a:rPr lang="en-GB" altLang="fr-FR"/>
              <a:t>Troisième niveau de plan</a:t>
            </a:r>
          </a:p>
          <a:p>
            <a:pPr lvl="3"/>
            <a:r>
              <a:rPr lang="en-GB" altLang="fr-FR"/>
              <a:t>Quatrième niveau de plan</a:t>
            </a:r>
          </a:p>
          <a:p>
            <a:pPr lvl="4"/>
            <a:r>
              <a:rPr lang="en-GB" altLang="fr-FR"/>
              <a:t>Cinquième niveau de plan</a:t>
            </a:r>
          </a:p>
          <a:p>
            <a:pPr lvl="4"/>
            <a:r>
              <a:rPr lang="en-GB" altLang="fr-FR"/>
              <a:t>Sixième niveau de plan</a:t>
            </a:r>
          </a:p>
          <a:p>
            <a:pPr lvl="4"/>
            <a:r>
              <a:rPr lang="en-GB" altLang="fr-FR"/>
              <a:t>Septième niveau de plan</a:t>
            </a:r>
          </a:p>
          <a:p>
            <a:pPr lvl="4"/>
            <a:r>
              <a:rPr lang="en-GB" altLang="fr-FR"/>
              <a:t>Huitième niveau de plan</a:t>
            </a:r>
          </a:p>
          <a:p>
            <a:pPr lvl="4"/>
            <a:r>
              <a:rPr lang="en-GB" altLang="fr-FR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84" r:id="rId12"/>
  </p:sldLayoutIdLst>
  <p:txStyles>
    <p:titleStyle>
      <a:lvl1pPr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ptos" panose="020F0502020204030204" pitchFamily="34" charset="0"/>
          <a:ea typeface="Microsoft YaHei" panose="020B0503020204020204" pitchFamily="34" charset="-122"/>
        </a:defRPr>
      </a:lvl2pPr>
      <a:lvl3pPr marL="1143000" indent="-228600"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ptos" panose="020F0502020204030204" pitchFamily="34" charset="0"/>
          <a:ea typeface="Microsoft YaHei" panose="020B0503020204020204" pitchFamily="34" charset="-122"/>
        </a:defRPr>
      </a:lvl3pPr>
      <a:lvl4pPr marL="1600200" indent="-228600"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ptos" panose="020F0502020204030204" pitchFamily="34" charset="0"/>
          <a:ea typeface="Microsoft YaHei" panose="020B0503020204020204" pitchFamily="34" charset="-122"/>
        </a:defRPr>
      </a:lvl4pPr>
      <a:lvl5pPr marL="2057400" indent="-228600"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ptos" panose="020F050202020403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ptos" panose="020F050202020403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ptos" panose="020F050202020403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ptos" panose="020F050202020403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ptos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lnSpc>
          <a:spcPct val="88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88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88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88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88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>
            <a:extLst>
              <a:ext uri="{FF2B5EF4-FFF2-40B4-BE49-F238E27FC236}">
                <a16:creationId xmlns:a16="http://schemas.microsoft.com/office/drawing/2014/main" id="{0CE602A7-64B4-B149-FE1E-C2B2ABCF2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88A3D941-A5F5-4B47-5627-88FA721A3C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2775" y="554038"/>
            <a:ext cx="548163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texte-titreMODIFIEZ LE STYLE DU TITRE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DD62686-20D7-06FD-68B5-717A8126C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825625"/>
            <a:ext cx="10514013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plan de texte</a:t>
            </a:r>
          </a:p>
          <a:p>
            <a:pPr lvl="1"/>
            <a:r>
              <a:rPr lang="en-GB" altLang="fr-FR"/>
              <a:t>Second niveau de plan</a:t>
            </a:r>
          </a:p>
          <a:p>
            <a:pPr lvl="2"/>
            <a:r>
              <a:rPr lang="en-GB" altLang="fr-FR"/>
              <a:t>Troisième niveau de plan</a:t>
            </a:r>
          </a:p>
          <a:p>
            <a:pPr lvl="3"/>
            <a:r>
              <a:rPr lang="en-GB" altLang="fr-FR"/>
              <a:t>Quatrième niveau de plan</a:t>
            </a:r>
          </a:p>
          <a:p>
            <a:pPr lvl="4"/>
            <a:r>
              <a:rPr lang="en-GB" altLang="fr-FR"/>
              <a:t>Cinquième niveau de plan</a:t>
            </a:r>
          </a:p>
          <a:p>
            <a:pPr lvl="4"/>
            <a:r>
              <a:rPr lang="en-GB" altLang="fr-FR"/>
              <a:t>Sixième niveau de plan</a:t>
            </a:r>
          </a:p>
          <a:p>
            <a:pPr lvl="4"/>
            <a:r>
              <a:rPr lang="en-GB" altLang="fr-FR"/>
              <a:t>Septième niveau de plan</a:t>
            </a:r>
          </a:p>
          <a:p>
            <a:pPr lvl="4"/>
            <a:r>
              <a:rPr lang="en-GB" altLang="fr-FR"/>
              <a:t>Huitième niveau de plan</a:t>
            </a:r>
          </a:p>
          <a:p>
            <a:pPr lvl="0"/>
            <a:r>
              <a:rPr lang="en-GB" altLang="fr-FR"/>
              <a:t>Neuvième niveau de planCliquez pour modifier les styles du texte du masque</a:t>
            </a:r>
          </a:p>
          <a:p>
            <a:pPr lvl="1"/>
            <a:r>
              <a:rPr lang="en-GB" altLang="fr-FR"/>
              <a:t>Deuxième niveau</a:t>
            </a:r>
          </a:p>
          <a:p>
            <a:pPr lvl="2"/>
            <a:r>
              <a:rPr lang="en-GB" altLang="fr-FR"/>
              <a:t>Troisième niveau</a:t>
            </a:r>
          </a:p>
          <a:p>
            <a:pPr lvl="3"/>
            <a:r>
              <a:rPr lang="en-GB" altLang="fr-FR"/>
              <a:t>Quatrième niveau</a:t>
            </a:r>
          </a:p>
          <a:p>
            <a:pPr lvl="4"/>
            <a:r>
              <a:rPr lang="en-GB" alt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85" r:id="rId12"/>
  </p:sldLayoutIdLst>
  <p:txStyles>
    <p:titleStyle>
      <a:lvl1pPr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88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Aptos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>
            <a:extLst>
              <a:ext uri="{FF2B5EF4-FFF2-40B4-BE49-F238E27FC236}">
                <a16:creationId xmlns:a16="http://schemas.microsoft.com/office/drawing/2014/main" id="{EE33F62D-BA84-5D7E-C5DA-BBC3DFA9E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92A7D442-A66A-0EBE-8E28-6153B06FC8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40075" y="3429000"/>
            <a:ext cx="59086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texte-titreMODIFIEZ LE STYLE DU TITRE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724A409-A932-97EE-B691-22628EBB4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plan de texte</a:t>
            </a:r>
          </a:p>
          <a:p>
            <a:pPr lvl="1"/>
            <a:r>
              <a:rPr lang="en-GB" altLang="fr-FR"/>
              <a:t>Second niveau de plan</a:t>
            </a:r>
          </a:p>
          <a:p>
            <a:pPr lvl="2"/>
            <a:r>
              <a:rPr lang="en-GB" altLang="fr-FR"/>
              <a:t>Troisième niveau de plan</a:t>
            </a:r>
          </a:p>
          <a:p>
            <a:pPr lvl="3"/>
            <a:r>
              <a:rPr lang="en-GB" altLang="fr-FR"/>
              <a:t>Quatrième niveau de plan</a:t>
            </a:r>
          </a:p>
          <a:p>
            <a:pPr lvl="4"/>
            <a:r>
              <a:rPr lang="en-GB" altLang="fr-FR"/>
              <a:t>Cinquième niveau de plan</a:t>
            </a:r>
          </a:p>
          <a:p>
            <a:pPr lvl="4"/>
            <a:r>
              <a:rPr lang="en-GB" altLang="fr-FR"/>
              <a:t>Sixième niveau de plan</a:t>
            </a:r>
          </a:p>
          <a:p>
            <a:pPr lvl="4"/>
            <a:r>
              <a:rPr lang="en-GB" altLang="fr-FR"/>
              <a:t>Septième niveau de plan</a:t>
            </a:r>
          </a:p>
          <a:p>
            <a:pPr lvl="4"/>
            <a:r>
              <a:rPr lang="en-GB" altLang="fr-FR"/>
              <a:t>Huitième niveau de plan</a:t>
            </a:r>
          </a:p>
          <a:p>
            <a:pPr lvl="4"/>
            <a:r>
              <a:rPr lang="en-GB" altLang="fr-FR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88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Aptos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>
            <a:extLst>
              <a:ext uri="{FF2B5EF4-FFF2-40B4-BE49-F238E27FC236}">
                <a16:creationId xmlns:a16="http://schemas.microsoft.com/office/drawing/2014/main" id="{611CABD2-9659-74D0-91B7-AAB1D418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"/>
          <a:stretch>
            <a:fillRect/>
          </a:stretch>
        </p:blipFill>
        <p:spPr bwMode="auto">
          <a:xfrm>
            <a:off x="-1588" y="1588"/>
            <a:ext cx="12192001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841E2781-23CD-A6C0-FC53-703D72C13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80" cap="flat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267B0C0-E801-D90D-0547-1D917A0C22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33738" y="4886325"/>
            <a:ext cx="5910262" cy="1162050"/>
          </a:xfrm>
          <a:solidFill>
            <a:srgbClr val="FFFFFF"/>
          </a:solidFill>
          <a:ln/>
        </p:spPr>
        <p:txBody>
          <a:bodyPr lIns="0" tIns="19404" rIns="0" bIns="0"/>
          <a:lstStyle/>
          <a:p>
            <a:pPr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fr-FR" altLang="fr-FR" sz="2200" b="1">
                <a:solidFill>
                  <a:srgbClr val="009900"/>
                </a:solidFill>
                <a:latin typeface="Ink Free" panose="020F0502020204030204" pitchFamily="34" charset="0"/>
              </a:rPr>
              <a:t>AFISTEB 16/10/2025</a:t>
            </a:r>
            <a:br>
              <a:rPr lang="fr-FR" altLang="fr-FR"/>
            </a:br>
            <a:r>
              <a:rPr lang="fr-FR" altLang="fr-FR"/>
              <a:t>Diabète : prévention et facteurs de risque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C8356F8E-D602-C508-AA75-0806750D1719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609600" y="1604963"/>
            <a:ext cx="10972800" cy="4525962"/>
          </a:xfrm>
          <a:ln/>
        </p:spPr>
        <p:txBody>
          <a:bodyPr tIns="28224" anchor="ctr"/>
          <a:lstStyle/>
          <a:p>
            <a:endParaRPr lang="fr-FR"/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B260EE3D-30DE-B41E-58BF-C27A35BBA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0738" y="6335713"/>
            <a:ext cx="122078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fld id="{A2DFA283-D42A-DC4B-9D5A-8FB402BE5782}" type="slidenum">
              <a:rPr lang="fr-BE" altLang="fr-FR"/>
              <a:pPr/>
              <a:t>1</a:t>
            </a:fld>
            <a:endParaRPr lang="fr-BE" altLang="fr-FR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DAAD7FDF-785A-4618-2BD0-DAF5D57FF04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554038"/>
            <a:ext cx="5483225" cy="766762"/>
          </a:xfrm>
          <a:ln/>
        </p:spPr>
        <p:txBody>
          <a:bodyPr/>
          <a:lstStyle/>
          <a:p>
            <a:pPr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 sz="4400">
                <a:latin typeface="Calibri Light" panose="020F0302020204030204" pitchFamily="34" charset="0"/>
              </a:rPr>
              <a:t>Témoignage</a:t>
            </a: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FE8D4110-3DE9-61F5-8E14-CCF674D428C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2775" y="1825625"/>
            <a:ext cx="6946900" cy="4351338"/>
          </a:xfrm>
          <a:ln/>
        </p:spPr>
        <p:txBody>
          <a:bodyPr lIns="0" tIns="28224" rIns="0" bIns="0"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fr-FR" altLang="fr-FR"/>
              <a:t>Présentation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fr-FR" altLang="fr-FR"/>
              <a:t>Environnement de travail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fr-FR" altLang="fr-FR"/>
              <a:t>Ce qui est en place dans l'entreprise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fr-FR" altLang="fr-FR"/>
              <a:t>Facteurs bloquant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fr-FR" altLang="fr-FR"/>
              <a:t>Éléments pouvant être améliorés</a:t>
            </a:r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F5E43474-F019-AE27-F1E1-A9C4DF341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2376488"/>
            <a:ext cx="3862387" cy="166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5F3B8AC1-EB9A-BFA7-5D04-824BA8A1CF8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554038"/>
            <a:ext cx="5483225" cy="766762"/>
          </a:xfrm>
          <a:ln/>
        </p:spPr>
        <p:txBody>
          <a:bodyPr/>
          <a:lstStyle/>
          <a:p>
            <a:pPr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 sz="4400">
                <a:latin typeface="Calibri Light" panose="020F0302020204030204" pitchFamily="34" charset="0"/>
              </a:rPr>
              <a:t>Présentation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9250CFFE-3C80-19FA-5F64-ACA093DF100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2775" y="1825625"/>
            <a:ext cx="5130800" cy="4351338"/>
          </a:xfrm>
          <a:ln/>
        </p:spPr>
        <p:txBody>
          <a:bodyPr/>
          <a:lstStyle/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Philippe Ghyselen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63 ans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Pensionné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Dernier emplois dans l'alimentaire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Membre ADD &amp; CHRONICARE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Patient Expert (en formation)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DT2 diagnostiqué en 2023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8850093B-6615-7567-EB16-CE0699890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1789113"/>
            <a:ext cx="320357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300E66B8-4577-8E88-E03A-5CE4CAC89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3816350"/>
            <a:ext cx="3108325" cy="207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028D345A-4F9B-561B-A4C1-26273F4DCB3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554038"/>
            <a:ext cx="5483225" cy="766762"/>
          </a:xfrm>
          <a:ln/>
        </p:spPr>
        <p:txBody>
          <a:bodyPr lIns="0" tIns="44352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 sz="4400">
                <a:latin typeface="Calibri Light" panose="020F0302020204030204" pitchFamily="34" charset="0"/>
              </a:rPr>
              <a:t>Présentation (suite)</a:t>
            </a: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A7C8DC61-5E8A-E210-DED2-0C0601A0A56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2775" y="1825625"/>
            <a:ext cx="5130800" cy="4351338"/>
          </a:xfrm>
          <a:ln/>
        </p:spPr>
        <p:txBody>
          <a:bodyPr lIns="0" tIns="28224" rIns="0" bIns="0"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Suivi en trajet de démarrage par équipe pluridisciplinaire à la « Maison du diabète ».</a:t>
            </a:r>
            <a:br>
              <a:rPr lang="fr-FR" altLang="fr-FR"/>
            </a:br>
            <a:endParaRPr lang="fr-FR" altLang="fr-FR"/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En 2024,Participation à l'étude européenne « Care4Diabetes » avec CHRONICARE-La maison du diabète</a:t>
            </a:r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FAB3A2EB-967F-E3C4-C777-8A842DD07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1871663"/>
            <a:ext cx="3679825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23637674-5125-CE89-A1A7-BC2AF5A7F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3684588"/>
            <a:ext cx="2074862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00456201-6597-86CB-6736-F4C9EFA00C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554038"/>
            <a:ext cx="5483225" cy="766762"/>
          </a:xfrm>
          <a:ln/>
        </p:spPr>
        <p:txBody>
          <a:bodyPr lIns="0" tIns="36288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 sz="3600" b="1"/>
              <a:t>CARE 4 DIABETES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F416DD8D-105D-63D4-6914-B3BCA7AC118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2775" y="1825625"/>
            <a:ext cx="7739063" cy="4735513"/>
          </a:xfrm>
          <a:ln/>
        </p:spPr>
        <p:txBody>
          <a:bodyPr lIns="0" tIns="28224" rIns="0" bIns="0"/>
          <a:lstStyle/>
          <a:p>
            <a:pPr marL="431800" indent="-323850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fr-FR" altLang="fr-FR"/>
              <a:t>L’objectif de Care 4 Diabetes est d’améliorer la santé et le bien-être des personnes atteintes de diabète de type 2 en Wallonie en renforçant la prise en charge précoce de la maladie par la mise en place de programmes intensifs d'éducation multidimensionnels dispensés par des équipes pluridisciplinaires de prestataires de soins.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ED342C64-4F36-5E89-E401-BFF7E3A96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63" y="2533650"/>
            <a:ext cx="2074862" cy="207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>
            <a:extLst>
              <a:ext uri="{FF2B5EF4-FFF2-40B4-BE49-F238E27FC236}">
                <a16:creationId xmlns:a16="http://schemas.microsoft.com/office/drawing/2014/main" id="{F357C451-F611-10A8-94D3-804CC9565B2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554038"/>
            <a:ext cx="6515100" cy="766762"/>
          </a:xfrm>
          <a:ln/>
        </p:spPr>
        <p:txBody>
          <a:bodyPr/>
          <a:lstStyle/>
          <a:p>
            <a:pPr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fr-FR" altLang="fr-FR" sz="4400">
                <a:latin typeface="Calibri Light" panose="020F0302020204030204" pitchFamily="34" charset="0"/>
              </a:rPr>
              <a:t>Environnement de travail</a:t>
            </a: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DF92CD3A-2033-9576-8DDC-037EF829081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2775" y="1825625"/>
            <a:ext cx="5130800" cy="4351338"/>
          </a:xfrm>
          <a:ln/>
        </p:spPr>
        <p:txBody>
          <a:bodyPr/>
          <a:lstStyle/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Société de production de plats préparés à base de pâtes.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Acheteur Technique et responsable du stock de pièces détachées.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Relations avec les fournisseurs technique.</a:t>
            </a: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4497D4F1-9F90-5A9D-D71A-5EFF48387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1728788"/>
            <a:ext cx="3113087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Text Box 4">
            <a:extLst>
              <a:ext uri="{FF2B5EF4-FFF2-40B4-BE49-F238E27FC236}">
                <a16:creationId xmlns:a16="http://schemas.microsoft.com/office/drawing/2014/main" id="{25142DD5-B98A-3AF5-0980-4F4D2F220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0" y="4097338"/>
            <a:ext cx="5130800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>
            <a:extLst>
              <a:ext uri="{FF2B5EF4-FFF2-40B4-BE49-F238E27FC236}">
                <a16:creationId xmlns:a16="http://schemas.microsoft.com/office/drawing/2014/main" id="{C39FFB4B-96DE-9DC0-1CE8-97924DAB45F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554038"/>
            <a:ext cx="9466263" cy="766762"/>
          </a:xfrm>
          <a:ln/>
        </p:spPr>
        <p:txBody>
          <a:bodyPr/>
          <a:lstStyle/>
          <a:p>
            <a:pPr marL="215900" indent="-215900">
              <a:lnSpc>
                <a:spcPct val="90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fr-FR" altLang="fr-FR" sz="4400">
                <a:latin typeface="Calibri Light" panose="020F0302020204030204" pitchFamily="34" charset="0"/>
              </a:rPr>
              <a:t>Ce qui est en place dans l'entreprise</a:t>
            </a:r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B10768FC-9DAA-9ACD-F308-FB842B0105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2775" y="1825625"/>
            <a:ext cx="5130800" cy="4351338"/>
          </a:xfrm>
          <a:ln/>
        </p:spPr>
        <p:txBody>
          <a:bodyPr/>
          <a:lstStyle/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Fontaine à eau accessible à tous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Panier de fruits frais 1 x semaine mais uniquement pour les employés.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Flexibilité d'horaire pour les DT1</a:t>
            </a:r>
          </a:p>
          <a:p>
            <a:pPr marL="228600" indent="-227013">
              <a:lnSpc>
                <a:spcPct val="90000"/>
              </a:lnSpc>
              <a:spcBef>
                <a:spcPts val="1000"/>
              </a:spcBef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/>
              <a:t>Relative flexibilité pour les rendez-vous médicaux</a:t>
            </a:r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04FC8541-75D1-DDBD-6BFC-2A9B6A1E1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1741488"/>
            <a:ext cx="3113088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8" name="Text Box 4">
            <a:extLst>
              <a:ext uri="{FF2B5EF4-FFF2-40B4-BE49-F238E27FC236}">
                <a16:creationId xmlns:a16="http://schemas.microsoft.com/office/drawing/2014/main" id="{A9A4F847-EEC1-BB2F-93EB-466B9F1E6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0" y="4097338"/>
            <a:ext cx="5130800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36ACA87C-B8F2-C66F-C3C5-8BCB22CD0F1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554038"/>
            <a:ext cx="5483225" cy="766762"/>
          </a:xfrm>
          <a:ln/>
        </p:spPr>
        <p:txBody>
          <a:bodyPr lIns="0" tIns="40320" rIns="0" bIns="0" anchor="ctr"/>
          <a:lstStyle/>
          <a:p>
            <a:pPr marL="215900" indent="-215900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fr-FR" altLang="fr-FR" sz="4000"/>
              <a:t>Facteurs bloquant</a:t>
            </a: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80DA08CC-079E-6865-BEBE-6174900360C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2775" y="1320800"/>
            <a:ext cx="7883525" cy="4884738"/>
          </a:xfrm>
          <a:ln/>
        </p:spPr>
        <p:txBody>
          <a:bodyPr lIns="0" tIns="28224" rIns="0" bIns="0"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fr-FR" altLang="fr-FR"/>
              <a:t>Reconnaissance de la maladie par la direction. Le DT1 étant +/- bien compris et reconnu, à l'inverse, le DT2 est très peu connu.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fr-FR" altLang="fr-FR"/>
              <a:t>La compréhension des autres est encore très compliquée, même au départ dans sa famille.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fr-FR" altLang="fr-FR"/>
              <a:t>La médecine du travail n'est pas toujours informée de la pathologie DT2 des employés/ouvriers.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fr-FR" altLang="fr-FR"/>
              <a:t>L'employeur met à disposition gratuitement des plats produits au sein de l'entreprise (Lasagnes, plats de pâtes,...) Augmentation des facteurs de risque !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28C4ABBC-BCAE-CB9E-27DA-5960DD88C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63" y="1741488"/>
            <a:ext cx="3109912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E9AE9694-D22C-87B5-1CD0-D776B53FD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300" y="4032250"/>
            <a:ext cx="3113088" cy="207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8102E849-A543-CDE7-F615-CB96B4CDEA5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12775" y="406400"/>
            <a:ext cx="8458200" cy="1063625"/>
          </a:xfrm>
          <a:ln/>
        </p:spPr>
        <p:txBody>
          <a:bodyPr lIns="0" tIns="36288" rIns="0" bIns="0" anchor="ctr"/>
          <a:lstStyle/>
          <a:p>
            <a:pPr marL="215900" indent="-215900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z="3600"/>
              <a:t>Éléments pouvant être améliorés</a:t>
            </a: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B03B0EA7-9F42-8BA6-9DAD-4325570816B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2775" y="1825625"/>
            <a:ext cx="8386763" cy="4510088"/>
          </a:xfrm>
          <a:ln/>
        </p:spPr>
        <p:txBody>
          <a:bodyPr lIns="0" tIns="28224" rIns="0" bIns="0"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/>
              <a:t>Mettre en place une campagne de prévention sur le DT2, en collaboration avec la sécurité au travail et la médecine du travail.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/>
              <a:t>Lors des visites de la médecine du travail, proposer la visite chez son médecin traitant en cas de surpoids.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/>
              <a:t>Généraliser la distribution de fruits, collation saine et prévoir des périodes d'activités physique.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A5A46EE4-383F-CF85-18EC-F3885C766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63" y="1427163"/>
            <a:ext cx="2174875" cy="253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3FEDC560-DDCC-8953-6CFB-D2324C40D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963" y="4032250"/>
            <a:ext cx="1773237" cy="245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D6097841-18B5-C472-812C-2B5B9F6241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40075" y="3429000"/>
            <a:ext cx="5910263" cy="449263"/>
          </a:xfrm>
          <a:ln/>
        </p:spPr>
        <p:txBody>
          <a:bodyPr lIns="0" tIns="18144" rIns="0" bIns="0"/>
          <a:lstStyle/>
          <a:p>
            <a:endParaRPr lang="fr-FR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12FEFB26-E7E9-8BBC-57CC-BCF9B1F74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1604963"/>
            <a:ext cx="6034087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ptos"/>
        <a:ea typeface="Microsoft YaHei"/>
        <a:cs typeface=""/>
      </a:majorFont>
      <a:minorFont>
        <a:latin typeface="Aptos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371</Words>
  <Application>Microsoft Macintosh PowerPoint</Application>
  <PresentationFormat>Grand écran</PresentationFormat>
  <Paragraphs>49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24" baseType="lpstr">
      <vt:lpstr>Times New Roman</vt:lpstr>
      <vt:lpstr>Aptos</vt:lpstr>
      <vt:lpstr>Microsoft YaHei</vt:lpstr>
      <vt:lpstr>Arial</vt:lpstr>
      <vt:lpstr>Calibri</vt:lpstr>
      <vt:lpstr>Source Sans Pro Semibold</vt:lpstr>
      <vt:lpstr>Source Sans Pro</vt:lpstr>
      <vt:lpstr>Lucida Sans Unicode</vt:lpstr>
      <vt:lpstr>Ink Free</vt:lpstr>
      <vt:lpstr>Calibri Light</vt:lpstr>
      <vt:lpstr>Wingdings</vt:lpstr>
      <vt:lpstr>Thème Office</vt:lpstr>
      <vt:lpstr>Thème Office</vt:lpstr>
      <vt:lpstr>Thème Office</vt:lpstr>
      <vt:lpstr>AFISTEB 16/10/2025 Diabète : prévention et facteurs de risque</vt:lpstr>
      <vt:lpstr>Témoignage</vt:lpstr>
      <vt:lpstr>Présentation</vt:lpstr>
      <vt:lpstr>Présentation (suite)</vt:lpstr>
      <vt:lpstr>CARE 4 DIABETES</vt:lpstr>
      <vt:lpstr>Environnement de travail</vt:lpstr>
      <vt:lpstr>Ce qui est en place dans l'entreprise</vt:lpstr>
      <vt:lpstr>Facteurs bloquant</vt:lpstr>
      <vt:lpstr>Éléments pouvant être améliorés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AFISTEB 16/10/2025 Diabète : prévention et facteurs de risque</dc:title>
  <cp:lastModifiedBy>HAUTOT Elisabeth</cp:lastModifiedBy>
  <cp:revision>7</cp:revision>
  <cp:lastPrinted>1601-01-01T00:00:00Z</cp:lastPrinted>
  <dcterms:created xsi:type="dcterms:W3CDTF">1601-01-01T00:00:00Z</dcterms:created>
  <dcterms:modified xsi:type="dcterms:W3CDTF">2025-10-12T15:40:45Z</dcterms:modified>
</cp:coreProperties>
</file>